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9" r:id="rId1"/>
  </p:sldMasterIdLst>
  <p:notesMasterIdLst>
    <p:notesMasterId r:id="rId8"/>
  </p:notesMasterIdLst>
  <p:handoutMasterIdLst>
    <p:handoutMasterId r:id="rId9"/>
  </p:handoutMasterIdLst>
  <p:sldIdLst>
    <p:sldId id="535" r:id="rId2"/>
    <p:sldId id="538" r:id="rId3"/>
    <p:sldId id="547" r:id="rId4"/>
    <p:sldId id="548" r:id="rId5"/>
    <p:sldId id="549" r:id="rId6"/>
    <p:sldId id="537" r:id="rId7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0"/>
    <a:srgbClr val="333399"/>
    <a:srgbClr val="A2C0FF"/>
    <a:srgbClr val="0000CC"/>
    <a:srgbClr val="FFFFBF"/>
    <a:srgbClr val="C6B748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56" autoAdjust="0"/>
    <p:restoredTop sz="89984" autoAdjust="0"/>
  </p:normalViewPr>
  <p:slideViewPr>
    <p:cSldViewPr>
      <p:cViewPr varScale="1">
        <p:scale>
          <a:sx n="90" d="100"/>
          <a:sy n="90" d="100"/>
        </p:scale>
        <p:origin x="216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0813" y="0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0813" y="8805863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96672090-2CEF-7940-9166-C10C435B1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22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0813" y="0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5313"/>
            <a:ext cx="5597525" cy="41703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0813" y="8805863"/>
            <a:ext cx="3035300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DE224D98-9B7A-914F-BC1A-44B7C1EE5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955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8D6CF-2EC6-CA4E-BD40-DDBB31E642C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2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24D98-9B7A-914F-BC1A-44B7C1EE55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3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 userDrawn="1"/>
        </p:nvSpPr>
        <p:spPr bwMode="auto">
          <a:xfrm flipV="1">
            <a:off x="457200" y="2819400"/>
            <a:ext cx="5334000" cy="1588"/>
          </a:xfrm>
          <a:prstGeom prst="line">
            <a:avLst/>
          </a:prstGeom>
          <a:noFill/>
          <a:ln w="3492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18" descr="bluemarble_circle_transparent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2922588"/>
            <a:ext cx="14176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ongo_spot_circle_transpare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084388"/>
            <a:ext cx="1435100" cy="137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6197600" y="2181226"/>
            <a:ext cx="1225550" cy="1169988"/>
          </a:xfrm>
          <a:prstGeom prst="ellips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6934200" y="2998788"/>
            <a:ext cx="1295400" cy="1219200"/>
          </a:xfrm>
          <a:prstGeom prst="ellips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8450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457200" y="1295400"/>
            <a:ext cx="5334000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884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57200" y="3048000"/>
            <a:ext cx="4648200" cy="1143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2998788"/>
            <a:ext cx="1295400" cy="1219200"/>
          </a:xfrm>
          <a:prstGeom prst="ellipse">
            <a:avLst/>
          </a:prstGeom>
          <a:ln w="6350" cap="rnd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Oval 15"/>
          <p:cNvSpPr>
            <a:spLocks noChangeArrowheads="1"/>
          </p:cNvSpPr>
          <p:nvPr userDrawn="1"/>
        </p:nvSpPr>
        <p:spPr bwMode="auto">
          <a:xfrm>
            <a:off x="6934200" y="2998788"/>
            <a:ext cx="1295400" cy="1219200"/>
          </a:xfrm>
          <a:prstGeom prst="ellips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3303588"/>
            <a:ext cx="1295400" cy="1268412"/>
          </a:xfrm>
          <a:prstGeom prst="ellipse">
            <a:avLst/>
          </a:prstGeom>
          <a:ln w="9525" cap="rnd" cmpd="sng"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895600"/>
            <a:ext cx="1467816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551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DEB69-1D62-A24C-B641-B095ADD60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0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274638"/>
            <a:ext cx="19431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6769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96D0E-7AC5-9241-9D06-50F5A4774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5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 txBox="1">
            <a:spLocks/>
          </p:cNvSpPr>
          <p:nvPr userDrawn="1"/>
        </p:nvSpPr>
        <p:spPr>
          <a:xfrm>
            <a:off x="-76200" y="6569075"/>
            <a:ext cx="5334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baseline="0" dirty="0" smtClean="0"/>
              <a:t>   </a:t>
            </a:r>
            <a:r>
              <a:rPr lang="en-US" dirty="0" smtClean="0"/>
              <a:t>Data Management Workshop, March 26,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D400F-40F2-DD42-85AA-DC6EC84B1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4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E07EA-2850-6044-8EBA-6F7E47A7F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1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810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3810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E9462-101F-414A-B3FD-A35266471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TE Best Data Management Practices, May 2, 2013</a:t>
            </a:r>
          </a:p>
        </p:txBody>
      </p:sp>
    </p:spTree>
    <p:extLst>
      <p:ext uri="{BB962C8B-B14F-4D97-AF65-F5344CB8AC3E}">
        <p14:creationId xmlns:p14="http://schemas.microsoft.com/office/powerpoint/2010/main" val="334187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5ABA6-5720-0942-A049-2B12A2F6A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TE Best Data Management Practices, May 2, 2013</a:t>
            </a:r>
          </a:p>
        </p:txBody>
      </p:sp>
    </p:spTree>
    <p:extLst>
      <p:ext uri="{BB962C8B-B14F-4D97-AF65-F5344CB8AC3E}">
        <p14:creationId xmlns:p14="http://schemas.microsoft.com/office/powerpoint/2010/main" val="358210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36210-F975-9D48-9A3B-8F3BA3030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TE Best Data Management Practices, May 2, 2013</a:t>
            </a:r>
          </a:p>
        </p:txBody>
      </p:sp>
    </p:spTree>
    <p:extLst>
      <p:ext uri="{BB962C8B-B14F-4D97-AF65-F5344CB8AC3E}">
        <p14:creationId xmlns:p14="http://schemas.microsoft.com/office/powerpoint/2010/main" val="17080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A0BFF-52D1-1247-8504-4A411CE47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TE Best Data Management Practices, May 2, 2013</a:t>
            </a:r>
          </a:p>
        </p:txBody>
      </p:sp>
    </p:spTree>
    <p:extLst>
      <p:ext uri="{BB962C8B-B14F-4D97-AF65-F5344CB8AC3E}">
        <p14:creationId xmlns:p14="http://schemas.microsoft.com/office/powerpoint/2010/main" val="267850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0E4B0-7DF4-EA4F-8978-06BAF1036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TE Best Data Management Practices, May 2, 2013</a:t>
            </a:r>
          </a:p>
        </p:txBody>
      </p:sp>
    </p:spTree>
    <p:extLst>
      <p:ext uri="{BB962C8B-B14F-4D97-AF65-F5344CB8AC3E}">
        <p14:creationId xmlns:p14="http://schemas.microsoft.com/office/powerpoint/2010/main" val="217680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914E0-8B6A-C64F-917E-C9EF8BC57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772400" cy="9445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7772400" cy="46783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1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AF8FB2E1-3495-EE4B-81A3-63C21DE9D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Oval 19"/>
          <p:cNvSpPr>
            <a:spLocks noChangeArrowheads="1"/>
          </p:cNvSpPr>
          <p:nvPr/>
        </p:nvSpPr>
        <p:spPr bwMode="auto">
          <a:xfrm>
            <a:off x="8197850" y="1198563"/>
            <a:ext cx="288925" cy="2571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Oval 20"/>
          <p:cNvSpPr>
            <a:spLocks noChangeArrowheads="1"/>
          </p:cNvSpPr>
          <p:nvPr/>
        </p:nvSpPr>
        <p:spPr bwMode="auto">
          <a:xfrm>
            <a:off x="8372475" y="1377950"/>
            <a:ext cx="303213" cy="266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Oval 21"/>
          <p:cNvSpPr>
            <a:spLocks noChangeArrowheads="1"/>
          </p:cNvSpPr>
          <p:nvPr/>
        </p:nvSpPr>
        <p:spPr bwMode="auto">
          <a:xfrm>
            <a:off x="8191500" y="1544638"/>
            <a:ext cx="306388" cy="266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Line 22"/>
          <p:cNvSpPr>
            <a:spLocks noChangeShapeType="1"/>
          </p:cNvSpPr>
          <p:nvPr/>
        </p:nvSpPr>
        <p:spPr bwMode="auto">
          <a:xfrm>
            <a:off x="482600" y="1143000"/>
            <a:ext cx="7848600" cy="0"/>
          </a:xfrm>
          <a:prstGeom prst="line">
            <a:avLst/>
          </a:prstGeom>
          <a:noFill/>
          <a:ln w="3492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569075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ABoVE </a:t>
            </a:r>
            <a:r>
              <a:rPr lang="en-US" dirty="0"/>
              <a:t>Data Management Practices, </a:t>
            </a:r>
            <a:r>
              <a:rPr lang="en-US" dirty="0" smtClean="0"/>
              <a:t>August 29</a:t>
            </a:r>
            <a:r>
              <a:rPr lang="en-US" dirty="0"/>
              <a:t>, </a:t>
            </a:r>
            <a:r>
              <a:rPr lang="en-US" dirty="0" smtClean="0"/>
              <a:t>2016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ac.ornl.gov/PI/pi_info.shtml" TargetMode="External"/><Relationship Id="rId4" Type="http://schemas.openxmlformats.org/officeDocument/2006/relationships/hyperlink" Target="https://daac.ornl.gov/workshops/workshops.s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199" y="1063625"/>
            <a:ext cx="6821557" cy="2362200"/>
          </a:xfrm>
        </p:spPr>
        <p:txBody>
          <a:bodyPr/>
          <a:lstStyle/>
          <a:p>
            <a:pPr eaLnBrk="1" hangingPunct="1"/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>
                <a:solidFill>
                  <a:srgbClr val="333399"/>
                </a:solidFill>
              </a:rPr>
              <a:t>Writing a readme file</a:t>
            </a:r>
            <a:r>
              <a:rPr lang="en-US" sz="3600" dirty="0">
                <a:solidFill>
                  <a:srgbClr val="333399"/>
                </a:solidFill>
              </a:rPr>
              <a:t/>
            </a:r>
            <a:br>
              <a:rPr lang="en-US" sz="3600" dirty="0">
                <a:solidFill>
                  <a:srgbClr val="333399"/>
                </a:solidFill>
              </a:rPr>
            </a:br>
            <a:r>
              <a:rPr lang="en-US" sz="3600" dirty="0" smtClean="0">
                <a:solidFill>
                  <a:srgbClr val="333399"/>
                </a:solidFill>
                <a:latin typeface="Calibri" charset="0"/>
              </a:rPr>
              <a:t/>
            </a:r>
            <a:br>
              <a:rPr lang="en-US" sz="3600" dirty="0" smtClean="0">
                <a:solidFill>
                  <a:srgbClr val="333399"/>
                </a:solidFill>
                <a:latin typeface="Calibri" charset="0"/>
              </a:rPr>
            </a:br>
            <a:r>
              <a:rPr lang="en-US" sz="1200" dirty="0" smtClean="0">
                <a:solidFill>
                  <a:srgbClr val="333399"/>
                </a:solidFill>
                <a:latin typeface="Calibri" charset="0"/>
              </a:rPr>
              <a:t/>
            </a:r>
            <a:br>
              <a:rPr lang="en-US" sz="1200" dirty="0" smtClean="0">
                <a:solidFill>
                  <a:srgbClr val="333399"/>
                </a:solidFill>
                <a:latin typeface="Calibri" charset="0"/>
              </a:rPr>
            </a:br>
            <a:endParaRPr lang="en-US" sz="2400" dirty="0">
              <a:solidFill>
                <a:srgbClr val="333399"/>
              </a:solidFill>
              <a:latin typeface="Calibri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486400" cy="2438400"/>
          </a:xfrm>
        </p:spPr>
        <p:txBody>
          <a:bodyPr/>
          <a:lstStyle/>
          <a:p>
            <a:pPr eaLnBrk="1" hangingPunct="1"/>
            <a:endParaRPr lang="en-US" sz="1400" dirty="0">
              <a:latin typeface="Calibri" charset="0"/>
            </a:endParaRPr>
          </a:p>
          <a:p>
            <a:pPr eaLnBrk="1" hangingPunct="1"/>
            <a:endParaRPr lang="en-US" sz="1400" dirty="0" smtClean="0">
              <a:latin typeface="Calibri" charset="0"/>
            </a:endParaRPr>
          </a:p>
          <a:p>
            <a:pPr eaLnBrk="1" hangingPunct="1"/>
            <a:r>
              <a:rPr lang="en-US" sz="1400" dirty="0" smtClean="0">
                <a:latin typeface="Calibri" charset="0"/>
              </a:rPr>
              <a:t>Alison Boyer, </a:t>
            </a:r>
            <a:r>
              <a:rPr lang="en-US" sz="1400" dirty="0" err="1" smtClean="0">
                <a:latin typeface="Calibri" charset="0"/>
              </a:rPr>
              <a:t>Debjani</a:t>
            </a:r>
            <a:r>
              <a:rPr lang="en-US" sz="1400" dirty="0" smtClean="0">
                <a:latin typeface="Calibri" charset="0"/>
              </a:rPr>
              <a:t> Deb, and </a:t>
            </a:r>
            <a:r>
              <a:rPr lang="en-US" sz="1400" dirty="0" err="1" smtClean="0">
                <a:latin typeface="Calibri" charset="0"/>
              </a:rPr>
              <a:t>Yaxing</a:t>
            </a:r>
            <a:r>
              <a:rPr lang="en-US" sz="1400" dirty="0" smtClean="0">
                <a:latin typeface="Calibri" charset="0"/>
              </a:rPr>
              <a:t> Wei</a:t>
            </a:r>
            <a:endParaRPr lang="en-US" sz="1400" dirty="0">
              <a:latin typeface="Calibri" charset="0"/>
            </a:endParaRPr>
          </a:p>
          <a:p>
            <a:pPr eaLnBrk="1" hangingPunct="1"/>
            <a:endParaRPr lang="en-US" sz="1400" dirty="0" smtClean="0">
              <a:latin typeface="Calibri" charset="0"/>
            </a:endParaRPr>
          </a:p>
          <a:p>
            <a:pPr eaLnBrk="1" hangingPunct="1"/>
            <a:r>
              <a:rPr lang="en-US" sz="1400" dirty="0" smtClean="0">
                <a:latin typeface="Calibri" charset="0"/>
              </a:rPr>
              <a:t>ORNL </a:t>
            </a:r>
            <a:r>
              <a:rPr lang="en-US" sz="1400" dirty="0">
                <a:latin typeface="Calibri" charset="0"/>
              </a:rPr>
              <a:t>Distributed Active Archive Center </a:t>
            </a:r>
          </a:p>
          <a:p>
            <a:pPr eaLnBrk="1" hangingPunct="1"/>
            <a:r>
              <a:rPr lang="en-US" sz="1400" dirty="0">
                <a:latin typeface="Calibri" charset="0"/>
              </a:rPr>
              <a:t>Environmental Sciences Division </a:t>
            </a:r>
          </a:p>
          <a:p>
            <a:pPr eaLnBrk="1" hangingPunct="1"/>
            <a:r>
              <a:rPr lang="en-US" sz="1400" dirty="0">
                <a:latin typeface="Calibri" charset="0"/>
              </a:rPr>
              <a:t>Oak Ridge National Laboratory</a:t>
            </a:r>
          </a:p>
          <a:p>
            <a:pPr eaLnBrk="1" hangingPunct="1"/>
            <a:r>
              <a:rPr lang="en-US" sz="1400" dirty="0">
                <a:latin typeface="Calibri" charset="0"/>
              </a:rPr>
              <a:t>Oak Ridge, TN</a:t>
            </a:r>
          </a:p>
          <a:p>
            <a:pPr eaLnBrk="1" hangingPunct="1"/>
            <a:endParaRPr lang="en-US" sz="1000" dirty="0">
              <a:latin typeface="Calibri" charset="0"/>
            </a:endParaRPr>
          </a:p>
          <a:p>
            <a:pPr eaLnBrk="1" hangingPunct="1"/>
            <a:r>
              <a:rPr lang="en-US" sz="1400" dirty="0" smtClean="0">
                <a:latin typeface="Calibri" charset="0"/>
              </a:rPr>
              <a:t>March 26, 2017</a:t>
            </a:r>
            <a:endParaRPr lang="en-US" sz="1400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791200"/>
            <a:ext cx="994578" cy="82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100" y="5721350"/>
            <a:ext cx="965200" cy="96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600" y="5880100"/>
            <a:ext cx="871345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data documentation?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3566194" cy="4678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0D400F-40F2-DD42-85AA-DC6EC84B1DE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466850"/>
            <a:ext cx="434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Write </a:t>
            </a:r>
            <a:r>
              <a:rPr lang="en-US" dirty="0" smtClean="0"/>
              <a:t>documentation/readme file </a:t>
            </a:r>
            <a:r>
              <a:rPr lang="en-US" dirty="0"/>
              <a:t>for a user who is unfamiliar with your project, methods, or observations.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does a </a:t>
            </a:r>
            <a:r>
              <a:rPr lang="en-US" dirty="0" smtClean="0"/>
              <a:t>future user need </a:t>
            </a:r>
            <a:r>
              <a:rPr lang="en-US" dirty="0"/>
              <a:t>to know to use your data properly?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52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csv file of field-collected data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1291"/>
            <a:ext cx="7772400" cy="37713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0D400F-40F2-DD42-85AA-DC6EC84B1DE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4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NetCDF4 file of gas concentrations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1242391"/>
            <a:ext cx="4508925" cy="467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0D400F-40F2-DD42-85AA-DC6EC84B1D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41722"/>
            <a:ext cx="5397572" cy="267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27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305800" cy="5232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944562"/>
          </a:xfrm>
        </p:spPr>
        <p:txBody>
          <a:bodyPr/>
          <a:lstStyle/>
          <a:p>
            <a:r>
              <a:rPr lang="en-US" dirty="0" err="1" smtClean="0"/>
              <a:t>GeoTIFF</a:t>
            </a:r>
            <a:r>
              <a:rPr lang="en-US" dirty="0" smtClean="0"/>
              <a:t> of classified </a:t>
            </a:r>
            <a:r>
              <a:rPr lang="en-US" dirty="0" err="1" smtClean="0"/>
              <a:t>landcover</a:t>
            </a:r>
            <a:r>
              <a:rPr lang="en-US" dirty="0" smtClean="0"/>
              <a:t>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0D400F-40F2-DD42-85AA-DC6EC84B1D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2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333399"/>
                </a:solidFill>
                <a:latin typeface="Calibri" charset="0"/>
              </a:rPr>
              <a:t>Please tell us how we did</a:t>
            </a:r>
            <a:endParaRPr lang="en-US" sz="3200" dirty="0">
              <a:solidFill>
                <a:srgbClr val="333399"/>
              </a:solidFill>
              <a:latin typeface="Calibri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01000" cy="46783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i="1" dirty="0" smtClean="0">
                <a:latin typeface="Calibri" charset="0"/>
              </a:rPr>
              <a:t>Complete the survey at:</a:t>
            </a:r>
          </a:p>
          <a:p>
            <a:pPr marL="0" indent="0">
              <a:buFontTx/>
              <a:buNone/>
            </a:pPr>
            <a:r>
              <a:rPr lang="en-US" sz="3200" i="1" dirty="0" smtClean="0">
                <a:latin typeface="Calibri" charset="0"/>
                <a:hlinkClick r:id="rId3"/>
              </a:rPr>
              <a:t>https</a:t>
            </a:r>
            <a:r>
              <a:rPr lang="en-US" sz="3200" i="1" dirty="0">
                <a:latin typeface="Calibri" charset="0"/>
                <a:hlinkClick r:id="rId3"/>
              </a:rPr>
              <a:t>://</a:t>
            </a:r>
            <a:r>
              <a:rPr lang="en-US" sz="3200" i="1" dirty="0" smtClean="0">
                <a:latin typeface="Calibri" charset="0"/>
                <a:hlinkClick r:id="rId3"/>
              </a:rPr>
              <a:t>goo.gl/forms/7l4D3sUwfNy6w5u32</a:t>
            </a:r>
          </a:p>
          <a:p>
            <a:pPr marL="0" indent="0">
              <a:buFontTx/>
              <a:buNone/>
            </a:pPr>
            <a:endParaRPr lang="en-US" sz="3200" i="1" dirty="0" smtClean="0">
              <a:latin typeface="Calibri" charset="0"/>
              <a:hlinkClick r:id="rId3"/>
            </a:endParaRPr>
          </a:p>
          <a:p>
            <a:r>
              <a:rPr lang="en-US" sz="3200" dirty="0" smtClean="0">
                <a:latin typeface="Calibri" charset="0"/>
              </a:rPr>
              <a:t>Data management information: </a:t>
            </a:r>
            <a:r>
              <a:rPr lang="en-US" sz="3200" dirty="0" smtClean="0">
                <a:hlinkClick r:id="rId3"/>
              </a:rPr>
              <a:t>https</a:t>
            </a:r>
            <a:r>
              <a:rPr lang="en-US" sz="3200" dirty="0">
                <a:hlinkClick r:id="rId3"/>
              </a:rPr>
              <a:t>://</a:t>
            </a:r>
            <a:r>
              <a:rPr lang="en-US" sz="3200" dirty="0" smtClean="0">
                <a:hlinkClick r:id="rId3"/>
              </a:rPr>
              <a:t>daac.ornl.gov/PI/pi_info.shtml</a:t>
            </a:r>
            <a:endParaRPr lang="en-US" sz="3200" dirty="0"/>
          </a:p>
          <a:p>
            <a:r>
              <a:rPr lang="en-US" sz="3200" dirty="0"/>
              <a:t>Workshop presentations will be placed </a:t>
            </a:r>
            <a:r>
              <a:rPr lang="en-US" sz="3200" dirty="0" smtClean="0"/>
              <a:t>online: </a:t>
            </a:r>
            <a:r>
              <a:rPr lang="en-US" sz="3200" dirty="0" smtClean="0">
                <a:hlinkClick r:id="rId4"/>
              </a:rPr>
              <a:t>https</a:t>
            </a:r>
            <a:r>
              <a:rPr lang="en-US" sz="3200" dirty="0">
                <a:hlinkClick r:id="rId4"/>
              </a:rPr>
              <a:t>://daac.ornl.gov/workshops/workshops.shtml</a:t>
            </a:r>
            <a:endParaRPr lang="en-US" sz="3200" dirty="0"/>
          </a:p>
          <a:p>
            <a:pPr marL="0" indent="0">
              <a:buFontTx/>
              <a:buNone/>
            </a:pPr>
            <a:endParaRPr lang="en-US" sz="3200" i="1" dirty="0" smtClean="0">
              <a:latin typeface="Calibri" charset="0"/>
            </a:endParaRPr>
          </a:p>
          <a:p>
            <a:pPr marL="0" indent="0">
              <a:buFontTx/>
              <a:buNone/>
            </a:pPr>
            <a:endParaRPr lang="en-US" sz="3200" i="1" dirty="0">
              <a:latin typeface="Calibri" charset="0"/>
            </a:endParaRPr>
          </a:p>
          <a:p>
            <a:pPr marL="0" indent="0">
              <a:buFontTx/>
              <a:buNone/>
            </a:pPr>
            <a:endParaRPr lang="en-US" sz="3200" i="1" dirty="0">
              <a:latin typeface="Calibri" charset="0"/>
            </a:endParaRPr>
          </a:p>
          <a:p>
            <a:pPr lvl="1">
              <a:buFontTx/>
              <a:buNone/>
            </a:pPr>
            <a:endParaRPr lang="en-US" sz="3200" dirty="0">
              <a:latin typeface="Calibri" charset="0"/>
              <a:ea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517B06E-C90F-D14F-BA6F-AB4A88151EFF}" type="slidenum">
              <a:rPr lang="en-US" sz="1400"/>
              <a:pPr/>
              <a:t>6</a:t>
            </a:fld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_Best_Practice-data_template_v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51434</TotalTime>
  <Words>88</Words>
  <Application>Microsoft Macintosh PowerPoint</Application>
  <PresentationFormat>On-screen Show (4:3)</PresentationFormat>
  <Paragraphs>36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ＭＳ Ｐゴシック</vt:lpstr>
      <vt:lpstr>Verdana</vt:lpstr>
      <vt:lpstr>ESA_Best_Practice-data_template_v2</vt:lpstr>
      <vt:lpstr> Writing a readme file   </vt:lpstr>
      <vt:lpstr>What is data documentation?</vt:lpstr>
      <vt:lpstr>Simple csv file of field-collected data</vt:lpstr>
      <vt:lpstr>NetCDF4 file of gas concentrations</vt:lpstr>
      <vt:lpstr>GeoTIFF of classified landcover information</vt:lpstr>
      <vt:lpstr>Please tell us how we did</vt:lpstr>
    </vt:vector>
  </TitlesOfParts>
  <Company>ORNL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Objectives</dc:title>
  <dc:creator>Robert B. Cook</dc:creator>
  <cp:lastModifiedBy>Boyer, Alison G.</cp:lastModifiedBy>
  <cp:revision>438</cp:revision>
  <cp:lastPrinted>1601-01-01T00:00:00Z</cp:lastPrinted>
  <dcterms:created xsi:type="dcterms:W3CDTF">2002-07-16T14:35:23Z</dcterms:created>
  <dcterms:modified xsi:type="dcterms:W3CDTF">2017-03-27T00:13:53Z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