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9" r:id="rId1"/>
    <p:sldMasterId id="2147484206" r:id="rId2"/>
  </p:sldMasterIdLst>
  <p:notesMasterIdLst>
    <p:notesMasterId r:id="rId16"/>
  </p:notesMasterIdLst>
  <p:handoutMasterIdLst>
    <p:handoutMasterId r:id="rId17"/>
  </p:handoutMasterIdLst>
  <p:sldIdLst>
    <p:sldId id="535" r:id="rId3"/>
    <p:sldId id="605" r:id="rId4"/>
    <p:sldId id="610" r:id="rId5"/>
    <p:sldId id="606" r:id="rId6"/>
    <p:sldId id="611" r:id="rId7"/>
    <p:sldId id="614" r:id="rId8"/>
    <p:sldId id="612" r:id="rId9"/>
    <p:sldId id="615" r:id="rId10"/>
    <p:sldId id="607" r:id="rId11"/>
    <p:sldId id="613" r:id="rId12"/>
    <p:sldId id="608" r:id="rId13"/>
    <p:sldId id="609" r:id="rId14"/>
    <p:sldId id="589" r:id="rId15"/>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0"/>
    <a:srgbClr val="FF9300"/>
    <a:srgbClr val="0066FF"/>
    <a:srgbClr val="0000FF"/>
    <a:srgbClr val="333399"/>
    <a:srgbClr val="A2C0FF"/>
    <a:srgbClr val="FFFFBF"/>
    <a:srgbClr val="C6B7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4" autoAdjust="0"/>
    <p:restoredTop sz="89986" autoAdjust="0"/>
  </p:normalViewPr>
  <p:slideViewPr>
    <p:cSldViewPr>
      <p:cViewPr varScale="1">
        <p:scale>
          <a:sx n="113" d="100"/>
          <a:sy n="113" d="100"/>
        </p:scale>
        <p:origin x="14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31075" name="Rectangle 3"/>
          <p:cNvSpPr>
            <a:spLocks noGrp="1" noChangeArrowheads="1"/>
          </p:cNvSpPr>
          <p:nvPr>
            <p:ph type="dt" sz="quarter" idx="1"/>
          </p:nvPr>
        </p:nvSpPr>
        <p:spPr bwMode="auto">
          <a:xfrm>
            <a:off x="3960813"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31076" name="Rectangle 4"/>
          <p:cNvSpPr>
            <a:spLocks noGrp="1" noChangeArrowheads="1"/>
          </p:cNvSpPr>
          <p:nvPr>
            <p:ph type="ftr" sz="quarter" idx="2"/>
          </p:nvPr>
        </p:nvSpPr>
        <p:spPr bwMode="auto">
          <a:xfrm>
            <a:off x="0"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31077" name="Rectangle 5"/>
          <p:cNvSpPr>
            <a:spLocks noGrp="1" noChangeArrowheads="1"/>
          </p:cNvSpPr>
          <p:nvPr>
            <p:ph type="sldNum" sz="quarter" idx="3"/>
          </p:nvPr>
        </p:nvSpPr>
        <p:spPr bwMode="auto">
          <a:xfrm>
            <a:off x="3960813"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96672090-2CEF-7940-9166-C10C435B17F7}" type="slidenum">
              <a:rPr lang="en-US"/>
              <a:pPr>
                <a:defRPr/>
              </a:pPr>
              <a:t>‹#›</a:t>
            </a:fld>
            <a:endParaRPr lang="en-US"/>
          </a:p>
        </p:txBody>
      </p:sp>
    </p:spTree>
    <p:extLst>
      <p:ext uri="{BB962C8B-B14F-4D97-AF65-F5344CB8AC3E}">
        <p14:creationId xmlns:p14="http://schemas.microsoft.com/office/powerpoint/2010/main" val="3642222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08547" name="Rectangle 3"/>
          <p:cNvSpPr>
            <a:spLocks noGrp="1" noChangeArrowheads="1"/>
          </p:cNvSpPr>
          <p:nvPr>
            <p:ph type="dt" idx="1"/>
          </p:nvPr>
        </p:nvSpPr>
        <p:spPr bwMode="auto">
          <a:xfrm>
            <a:off x="3960813"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82688" y="695325"/>
            <a:ext cx="4635500" cy="34766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08549" name="Rectangle 5"/>
          <p:cNvSpPr>
            <a:spLocks noGrp="1" noChangeArrowheads="1"/>
          </p:cNvSpPr>
          <p:nvPr>
            <p:ph type="body" sz="quarter" idx="3"/>
          </p:nvPr>
        </p:nvSpPr>
        <p:spPr bwMode="auto">
          <a:xfrm>
            <a:off x="700088" y="4405313"/>
            <a:ext cx="5597525" cy="41703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08551" name="Rectangle 7"/>
          <p:cNvSpPr>
            <a:spLocks noGrp="1" noChangeArrowheads="1"/>
          </p:cNvSpPr>
          <p:nvPr>
            <p:ph type="sldNum" sz="quarter" idx="5"/>
          </p:nvPr>
        </p:nvSpPr>
        <p:spPr bwMode="auto">
          <a:xfrm>
            <a:off x="3960813"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DE224D98-9B7A-914F-BC1A-44B7C1EE553D}" type="slidenum">
              <a:rPr lang="en-US"/>
              <a:pPr>
                <a:defRPr/>
              </a:pPr>
              <a:t>‹#›</a:t>
            </a:fld>
            <a:endParaRPr lang="en-US"/>
          </a:p>
        </p:txBody>
      </p:sp>
    </p:spTree>
    <p:extLst>
      <p:ext uri="{BB962C8B-B14F-4D97-AF65-F5344CB8AC3E}">
        <p14:creationId xmlns:p14="http://schemas.microsoft.com/office/powerpoint/2010/main" val="38856955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B8D6CF-2EC6-CA4E-BD40-DDBB31E642C0}" type="slidenum">
              <a:rPr lang="en-US"/>
              <a:pPr>
                <a:defRPr/>
              </a:pPr>
              <a:t>1</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endParaRPr lang="en-US" sz="1200" kern="1200" dirty="0" smtClean="0">
              <a:solidFill>
                <a:schemeClr val="tx1"/>
              </a:solidFill>
              <a:latin typeface="Verdana" charset="0"/>
              <a:ea typeface="ＭＳ Ｐゴシック" charset="0"/>
              <a:cs typeface="ＭＳ Ｐゴシック" charset="0"/>
            </a:endParaRPr>
          </a:p>
        </p:txBody>
      </p:sp>
    </p:spTree>
    <p:extLst>
      <p:ext uri="{BB962C8B-B14F-4D97-AF65-F5344CB8AC3E}">
        <p14:creationId xmlns:p14="http://schemas.microsoft.com/office/powerpoint/2010/main" val="64642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Verdana" charset="0"/>
                <a:ea typeface="ＭＳ Ｐゴシック" charset="0"/>
                <a:cs typeface="ＭＳ Ｐゴシック" charset="0"/>
              </a:rPr>
              <a:t>Might consider telling participants what criterion are examined to determine whether data is accepted to ORNL DAAC or not.  Does the data remain property of investigator? Or does the data become ORNL DAAC data? </a:t>
            </a:r>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9</a:t>
            </a:fld>
            <a:endParaRPr lang="en-US"/>
          </a:p>
        </p:txBody>
      </p:sp>
    </p:spTree>
    <p:extLst>
      <p:ext uri="{BB962C8B-B14F-4D97-AF65-F5344CB8AC3E}">
        <p14:creationId xmlns:p14="http://schemas.microsoft.com/office/powerpoint/2010/main" val="205887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journals require that data products used and referenced in a manuscript have a DOI. The DOI indicates that a data center is involved in the publication process.</a:t>
            </a:r>
            <a:endParaRPr lang="en-US" sz="1050" dirty="0" smtClean="0"/>
          </a:p>
          <a:p>
            <a:r>
              <a:rPr lang="en-US" dirty="0" smtClean="0"/>
              <a:t>Minimally, a DOI is assigned (reserved) and a proper citation is available for inclusion in the submitted manuscript.</a:t>
            </a:r>
            <a:endParaRPr lang="en-US" sz="1050" dirty="0" smtClean="0"/>
          </a:p>
          <a:p>
            <a:r>
              <a:rPr lang="en-US" dirty="0" smtClean="0"/>
              <a:t>Maximally, the journal wants the DOI – citation to be minted and resolve to data products for use with manuscript review.</a:t>
            </a:r>
            <a:endParaRPr lang="en-US" sz="1050" dirty="0" smtClean="0"/>
          </a:p>
          <a:p>
            <a:r>
              <a:rPr lang="en-US" dirty="0" smtClean="0"/>
              <a:t>With timely communication with the Investigator, we can meet their needs.</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11</a:t>
            </a:fld>
            <a:endParaRPr lang="en-US"/>
          </a:p>
        </p:txBody>
      </p:sp>
    </p:spTree>
    <p:extLst>
      <p:ext uri="{BB962C8B-B14F-4D97-AF65-F5344CB8AC3E}">
        <p14:creationId xmlns:p14="http://schemas.microsoft.com/office/powerpoint/2010/main" val="1616682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userDrawn="1"/>
        </p:nvSpPr>
        <p:spPr bwMode="auto">
          <a:xfrm flipV="1">
            <a:off x="457200" y="2819400"/>
            <a:ext cx="5334000" cy="1588"/>
          </a:xfrm>
          <a:prstGeom prst="line">
            <a:avLst/>
          </a:prstGeom>
          <a:noFill/>
          <a:ln w="34925">
            <a:solidFill>
              <a:srgbClr val="000090"/>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6" name="Picture 18" descr="bluemarble_circle_transparent"/>
          <p:cNvPicPr preferRelativeResize="0">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8000" y="2922588"/>
            <a:ext cx="1417638"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ongo_spot_circle_transparent"/>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096000" y="2084388"/>
            <a:ext cx="1435100" cy="137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Oval 15"/>
          <p:cNvSpPr>
            <a:spLocks noChangeArrowheads="1"/>
          </p:cNvSpPr>
          <p:nvPr/>
        </p:nvSpPr>
        <p:spPr bwMode="auto">
          <a:xfrm>
            <a:off x="6197600" y="2181226"/>
            <a:ext cx="1225550" cy="1169988"/>
          </a:xfrm>
          <a:prstGeom prst="ellipse">
            <a:avLst/>
          </a:prstGeom>
          <a:noFill/>
          <a:ln w="158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 name="Oval 16"/>
          <p:cNvSpPr>
            <a:spLocks noChangeArrowheads="1"/>
          </p:cNvSpPr>
          <p:nvPr/>
        </p:nvSpPr>
        <p:spPr bwMode="auto">
          <a:xfrm>
            <a:off x="6934200" y="2998788"/>
            <a:ext cx="1295400" cy="1219200"/>
          </a:xfrm>
          <a:prstGeom prst="ellipse">
            <a:avLst/>
          </a:prstGeom>
          <a:noFill/>
          <a:ln w="158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88450" name="Rectangle 2"/>
          <p:cNvSpPr>
            <a:spLocks noGrp="1" noChangeArrowheads="1"/>
          </p:cNvSpPr>
          <p:nvPr userDrawn="1">
            <p:ph type="ctrTitle"/>
          </p:nvPr>
        </p:nvSpPr>
        <p:spPr>
          <a:xfrm>
            <a:off x="457200" y="1295400"/>
            <a:ext cx="5334000" cy="1524000"/>
          </a:xfrm>
        </p:spPr>
        <p:txBody>
          <a:bodyPr/>
          <a:lstStyle>
            <a:lvl1pPr>
              <a:defRPr sz="3600"/>
            </a:lvl1pPr>
          </a:lstStyle>
          <a:p>
            <a:r>
              <a:rPr lang="en-US" dirty="0" smtClean="0"/>
              <a:t>Click to edit Master title style</a:t>
            </a:r>
            <a:endParaRPr lang="en-US" dirty="0"/>
          </a:p>
        </p:txBody>
      </p:sp>
      <p:sp>
        <p:nvSpPr>
          <p:cNvPr id="488451" name="Rectangle 3"/>
          <p:cNvSpPr>
            <a:spLocks noGrp="1" noChangeArrowheads="1"/>
          </p:cNvSpPr>
          <p:nvPr userDrawn="1">
            <p:ph type="subTitle" idx="1"/>
          </p:nvPr>
        </p:nvSpPr>
        <p:spPr>
          <a:xfrm>
            <a:off x="457200" y="3048000"/>
            <a:ext cx="4648200" cy="1143000"/>
          </a:xfrm>
        </p:spPr>
        <p:txBody>
          <a:bodyPr/>
          <a:lstStyle>
            <a:lvl1pPr marL="0" indent="0">
              <a:buFontTx/>
              <a:buNone/>
              <a:defRPr sz="1600"/>
            </a:lvl1pPr>
          </a:lstStyle>
          <a:p>
            <a:r>
              <a:rPr lang="en-US" smtClean="0"/>
              <a:t>Click to edit Master subtitle style</a:t>
            </a:r>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34200" y="2998788"/>
            <a:ext cx="1295400" cy="1219200"/>
          </a:xfrm>
          <a:prstGeom prst="ellipse">
            <a:avLst/>
          </a:prstGeom>
          <a:ln w="6350" cap="rnd" cmpd="sng">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0" name="Oval 15"/>
          <p:cNvSpPr>
            <a:spLocks noChangeArrowheads="1"/>
          </p:cNvSpPr>
          <p:nvPr userDrawn="1"/>
        </p:nvSpPr>
        <p:spPr bwMode="auto">
          <a:xfrm>
            <a:off x="6934200" y="2998788"/>
            <a:ext cx="1295400" cy="1219200"/>
          </a:xfrm>
          <a:prstGeom prst="ellipse">
            <a:avLst/>
          </a:prstGeom>
          <a:noFill/>
          <a:ln w="158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19800" y="3303588"/>
            <a:ext cx="1295400" cy="1268412"/>
          </a:xfrm>
          <a:prstGeom prst="ellipse">
            <a:avLst/>
          </a:prstGeom>
          <a:ln w="9525" cap="rnd" cmpd="sng">
            <a:solidFill>
              <a:srgbClr val="0066FF"/>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userDrawn="1"/>
        </p:nvPicPr>
        <p:blipFill>
          <a:blip r:embed="rId6" cstate="print">
            <a:alphaModFix amt="39000"/>
            <a:extLst>
              <a:ext uri="{28A0092B-C50C-407E-A947-70E740481C1C}">
                <a14:useLocalDpi xmlns:a14="http://schemas.microsoft.com/office/drawing/2010/main"/>
              </a:ext>
            </a:extLst>
          </a:blip>
          <a:stretch>
            <a:fillRect/>
          </a:stretch>
        </p:blipFill>
        <p:spPr>
          <a:xfrm>
            <a:off x="6248400" y="2895600"/>
            <a:ext cx="1467816" cy="838200"/>
          </a:xfrm>
          <a:prstGeom prst="ellipse">
            <a:avLst/>
          </a:prstGeom>
          <a:ln>
            <a:noFill/>
          </a:ln>
          <a:effectLst>
            <a:softEdge rad="112500"/>
          </a:effectLst>
        </p:spPr>
      </p:pic>
    </p:spTree>
    <p:extLst>
      <p:ext uri="{BB962C8B-B14F-4D97-AF65-F5344CB8AC3E}">
        <p14:creationId xmlns:p14="http://schemas.microsoft.com/office/powerpoint/2010/main" val="393551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DDDEB69-1D62-A24C-B641-B095ADD608EC}" type="slidenum">
              <a:rPr lang="en-US"/>
              <a:pPr>
                <a:defRPr/>
              </a:pPr>
              <a:t>‹#›</a:t>
            </a:fld>
            <a:endParaRPr lang="en-US"/>
          </a:p>
        </p:txBody>
      </p:sp>
    </p:spTree>
    <p:extLst>
      <p:ext uri="{BB962C8B-B14F-4D97-AF65-F5344CB8AC3E}">
        <p14:creationId xmlns:p14="http://schemas.microsoft.com/office/powerpoint/2010/main" val="38570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E596D0E-7AC5-9241-9D06-50F5A47744A7}" type="slidenum">
              <a:rPr lang="en-US"/>
              <a:pPr>
                <a:defRPr/>
              </a:pPr>
              <a:t>‹#›</a:t>
            </a:fld>
            <a:endParaRPr lang="en-US"/>
          </a:p>
        </p:txBody>
      </p:sp>
    </p:spTree>
    <p:extLst>
      <p:ext uri="{BB962C8B-B14F-4D97-AF65-F5344CB8AC3E}">
        <p14:creationId xmlns:p14="http://schemas.microsoft.com/office/powerpoint/2010/main" val="376135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
              <a:cs typeface=""/>
            </a:endParaRPr>
          </a:p>
        </p:txBody>
      </p:sp>
      <p:pic>
        <p:nvPicPr>
          <p:cNvPr id="20" name="Picture 19"/>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
              <a:cs typeface=""/>
            </a:endParaRPr>
          </a:p>
        </p:txBody>
      </p:sp>
      <p:sp>
        <p:nvSpPr>
          <p:cNvPr id="2" name="Title 1"/>
          <p:cNvSpPr>
            <a:spLocks noGrp="1"/>
          </p:cNvSpPr>
          <p:nvPr>
            <p:ph type="ctrTitle"/>
          </p:nvPr>
        </p:nvSpPr>
        <p:spPr>
          <a:xfrm>
            <a:off x="201168" y="235945"/>
            <a:ext cx="4160172" cy="888705"/>
          </a:xfrm>
        </p:spPr>
        <p:txBody>
          <a:bodyPr/>
          <a:lstStyle>
            <a:lvl1pPr algn="l">
              <a:defRPr sz="3000">
                <a:solidFill>
                  <a:srgbClr val="000000"/>
                </a:solidFill>
              </a:defRPr>
            </a:lvl1pPr>
          </a:lstStyle>
          <a:p>
            <a:r>
              <a:rPr lang="en-US" smtClean="0"/>
              <a:t>Click to edit Master title style</a:t>
            </a:r>
            <a:endParaRPr lang="en-US" dirty="0"/>
          </a:p>
        </p:txBody>
      </p:sp>
      <p:pic>
        <p:nvPicPr>
          <p:cNvPr id="5" name="Picture 4"/>
          <p:cNvPicPr>
            <a:picLocks noChangeAspect="1"/>
          </p:cNvPicPr>
          <p:nvPr/>
        </p:nvPicPr>
        <p:blipFill>
          <a:blip r:embed="rId3"/>
          <a:stretch>
            <a:fillRect/>
          </a:stretch>
        </p:blipFill>
        <p:spPr>
          <a:xfrm>
            <a:off x="6176663" y="6282137"/>
            <a:ext cx="2943299" cy="575863"/>
          </a:xfrm>
          <a:prstGeom prst="rect">
            <a:avLst/>
          </a:prstGeom>
        </p:spPr>
      </p:pic>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Box 18"/>
          <p:cNvSpPr txBox="1"/>
          <p:nvPr/>
        </p:nvSpPr>
        <p:spPr>
          <a:xfrm>
            <a:off x="6777790" y="5768881"/>
            <a:ext cx="2114681" cy="400110"/>
          </a:xfrm>
          <a:prstGeom prst="rect">
            <a:avLst/>
          </a:prstGeom>
          <a:noFill/>
        </p:spPr>
        <p:txBody>
          <a:bodyPr wrap="none" rtlCol="0">
            <a:spAutoFit/>
          </a:bodyPr>
          <a:lstStyle/>
          <a:p>
            <a:pPr eaLnBrk="1" fontAlgn="auto" hangingPunct="1">
              <a:spcBef>
                <a:spcPts val="0"/>
              </a:spcBef>
              <a:spcAft>
                <a:spcPts val="0"/>
              </a:spcAft>
            </a:pPr>
            <a:r>
              <a:rPr lang="en-US" sz="1000" dirty="0">
                <a:solidFill>
                  <a:srgbClr val="1E7640"/>
                </a:solidFill>
                <a:latin typeface="Arial"/>
                <a:ea typeface=""/>
                <a:cs typeface=""/>
              </a:rPr>
              <a:t>ORNL is managed by UT-Battelle </a:t>
            </a:r>
            <a:br>
              <a:rPr lang="en-US" sz="1000" dirty="0">
                <a:solidFill>
                  <a:srgbClr val="1E7640"/>
                </a:solidFill>
                <a:latin typeface="Arial"/>
                <a:ea typeface=""/>
                <a:cs typeface=""/>
              </a:rPr>
            </a:br>
            <a:r>
              <a:rPr lang="en-US" sz="1000" dirty="0">
                <a:solidFill>
                  <a:srgbClr val="1E7640"/>
                </a:solidFill>
                <a:latin typeface="Arial"/>
                <a:ea typeface=""/>
                <a:cs typeface=""/>
              </a:rPr>
              <a:t>for the US Department of Energy</a:t>
            </a: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5083728" y="1244602"/>
            <a:ext cx="4060272" cy="5045846"/>
          </a:xfrm>
          <a:prstGeom prst="rect">
            <a:avLst/>
          </a:prstGeom>
        </p:spPr>
      </p:pic>
      <p:pic>
        <p:nvPicPr>
          <p:cNvPr id="7" name="Picture 6" descr="NASA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926" y="121590"/>
            <a:ext cx="1299493" cy="1075732"/>
          </a:xfrm>
          <a:prstGeom prst="rect">
            <a:avLst/>
          </a:prstGeom>
        </p:spPr>
      </p:pic>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
              <a:cs typeface=""/>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381000"/>
            <a:ext cx="8636290" cy="484748"/>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201168" y="1219200"/>
            <a:ext cx="8642640" cy="348993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eaLnBrk="1" fontAlgn="auto" hangingPunct="1">
              <a:lnSpc>
                <a:spcPct val="90000"/>
              </a:lnSpc>
              <a:spcBef>
                <a:spcPts val="0"/>
              </a:spcBef>
              <a:spcAft>
                <a:spcPts val="0"/>
              </a:spcAft>
              <a:tabLst>
                <a:tab pos="230188" algn="l"/>
              </a:tabLst>
              <a:defRPr/>
            </a:pPr>
            <a:fld id="{040BB257-551A-4736-B50F-DCF1BA034C06}" type="slidenum">
              <a:rPr lang="en-US" sz="1000" smtClean="0">
                <a:solidFill>
                  <a:prstClr val="white">
                    <a:lumMod val="75000"/>
                  </a:prstClr>
                </a:solidFill>
                <a:latin typeface="Arial" pitchFamily="34" charset="0"/>
                <a:ea typeface=""/>
                <a:cs typeface="Arial" pitchFamily="34" charset="0"/>
              </a:rPr>
              <a:pPr algn="r" defTabSz="173038" eaLnBrk="1" fontAlgn="auto" hangingPunct="1">
                <a:lnSpc>
                  <a:spcPct val="90000"/>
                </a:lnSpc>
                <a:spcBef>
                  <a:spcPts val="0"/>
                </a:spcBef>
                <a:spcAft>
                  <a:spcPts val="0"/>
                </a:spcAft>
                <a:tabLst>
                  <a:tab pos="230188" algn="l"/>
                </a:tabLst>
                <a:defRPr/>
              </a:pPr>
              <a:t>‹#›</a:t>
            </a:fld>
            <a:endParaRPr lang="en-US" sz="1000" dirty="0">
              <a:solidFill>
                <a:prstClr val="white">
                  <a:lumMod val="75000"/>
                </a:prstClr>
              </a:solidFill>
              <a:latin typeface="Arial" pitchFamily="34" charset="0"/>
              <a:ea typeface=""/>
              <a:cs typeface="Arial" pitchFamily="34" charset="0"/>
            </a:endParaRPr>
          </a:p>
        </p:txBody>
      </p:sp>
      <p:sp>
        <p:nvSpPr>
          <p:cNvPr id="9" name="Rectangle 256"/>
          <p:cNvSpPr txBox="1">
            <a:spLocks noChangeArrowheads="1"/>
          </p:cNvSpPr>
          <p:nvPr/>
        </p:nvSpPr>
        <p:spPr>
          <a:xfrm>
            <a:off x="216123" y="6477000"/>
            <a:ext cx="2895600" cy="182562"/>
          </a:xfrm>
          <a:prstGeom prst="rect">
            <a:avLst/>
          </a:prstGeom>
          <a:ln/>
        </p:spPr>
        <p:txBody>
          <a:bodyPr anchor="ctr"/>
          <a:lstStyle/>
          <a:p>
            <a:pPr eaLnBrk="1" fontAlgn="auto" hangingPunct="1">
              <a:spcBef>
                <a:spcPts val="0"/>
              </a:spcBef>
              <a:spcAft>
                <a:spcPts val="0"/>
              </a:spcAft>
            </a:pPr>
            <a:r>
              <a:rPr lang="en-US" sz="1000" dirty="0" smtClean="0">
                <a:solidFill>
                  <a:srgbClr val="BFBFBF"/>
                </a:solidFill>
                <a:latin typeface="Arial" pitchFamily="34" charset="0"/>
                <a:ea typeface=""/>
                <a:cs typeface="Arial" pitchFamily="34" charset="0"/>
              </a:rPr>
              <a:t>Spatial Data Access Tool (SDAT)</a:t>
            </a:r>
            <a:endParaRPr lang="en-US" sz="1000" dirty="0">
              <a:solidFill>
                <a:srgbClr val="BFBFBF"/>
              </a:solidFill>
              <a:latin typeface="Arial" pitchFamily="34" charset="0"/>
              <a:ea typeface=""/>
              <a:cs typeface="Arial" pitchFamily="34" charset="0"/>
            </a:endParaRPr>
          </a:p>
        </p:txBody>
      </p:sp>
      <p:pic>
        <p:nvPicPr>
          <p:cNvPr id="11" name="Picture 10"/>
          <p:cNvPicPr>
            <a:picLocks noChangeAspect="1"/>
          </p:cNvPicPr>
          <p:nvPr/>
        </p:nvPicPr>
        <p:blipFill>
          <a:blip r:embed="rId2"/>
          <a:stretch>
            <a:fillRect/>
          </a:stretch>
        </p:blipFill>
        <p:spPr>
          <a:xfrm>
            <a:off x="8214220" y="0"/>
            <a:ext cx="929780" cy="9297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5083728" y="1812022"/>
            <a:ext cx="4060272" cy="5045846"/>
          </a:xfrm>
          <a:prstGeom prst="rect">
            <a:avLst/>
          </a:prstGeom>
        </p:spPr>
      </p:pic>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628678" cy="4847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04415" y="1402417"/>
            <a:ext cx="4192528" cy="821190"/>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4415" y="2227999"/>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3492" y="1402417"/>
            <a:ext cx="4194175" cy="821190"/>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92" y="2227999"/>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2" name="Title 1"/>
          <p:cNvSpPr>
            <a:spLocks noGrp="1"/>
          </p:cNvSpPr>
          <p:nvPr>
            <p:ph type="title"/>
          </p:nvPr>
        </p:nvSpPr>
        <p:spPr>
          <a:xfrm>
            <a:off x="201167" y="237744"/>
            <a:ext cx="4341471" cy="1117600"/>
          </a:xfrm>
        </p:spPr>
        <p:txBody>
          <a:bodyPr/>
          <a:lstStyle/>
          <a:p>
            <a:r>
              <a:rPr lang="en-US" smtClean="0"/>
              <a:t>Click to edit Master title style</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168" y="237744"/>
            <a:ext cx="8628678" cy="484748"/>
          </a:xfrm>
        </p:spPr>
        <p:txBody>
          <a:bodyPr/>
          <a:lstStyle/>
          <a:p>
            <a:r>
              <a:rPr lang="en-US" smtClean="0"/>
              <a:t>Click to edit Master title style</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1"/>
          <p:cNvSpPr txBox="1">
            <a:spLocks/>
          </p:cNvSpPr>
          <p:nvPr userDrawn="1"/>
        </p:nvSpPr>
        <p:spPr>
          <a:xfrm>
            <a:off x="-76200" y="6569075"/>
            <a:ext cx="5334000" cy="365125"/>
          </a:xfrm>
          <a:prstGeom prst="rect">
            <a:avLst/>
          </a:prstGeom>
        </p:spPr>
        <p:txBody>
          <a:bodyPr anchor="ctr"/>
          <a:lstStyle>
            <a:defPPr>
              <a:defRPr lang="en-US"/>
            </a:defPPr>
            <a:lvl1pPr algn="l" rtl="0" eaLnBrk="0" fontAlgn="base" hangingPunct="0">
              <a:spcBef>
                <a:spcPct val="0"/>
              </a:spcBef>
              <a:spcAft>
                <a:spcPct val="0"/>
              </a:spcAft>
              <a:defRPr sz="1200" kern="1200">
                <a:solidFill>
                  <a:schemeClr val="tx1">
                    <a:tint val="75000"/>
                  </a:schemeClr>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r>
              <a:rPr lang="en-US" baseline="0" dirty="0" smtClean="0"/>
              <a:t>   </a:t>
            </a:r>
            <a:r>
              <a:rPr lang="en-US" dirty="0" smtClean="0"/>
              <a:t>Data Management Workshop, March 26, 2017</a:t>
            </a:r>
            <a:endParaRPr lang="en-US" dirty="0"/>
          </a:p>
        </p:txBody>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700D400F-40F2-DD42-85AA-DC6EC84B1DE8}" type="slidenum">
              <a:rPr lang="en-US"/>
              <a:pPr>
                <a:defRPr/>
              </a:pPr>
              <a:t>‹#›</a:t>
            </a:fld>
            <a:endParaRPr lang="en-US"/>
          </a:p>
        </p:txBody>
      </p:sp>
    </p:spTree>
    <p:extLst>
      <p:ext uri="{BB962C8B-B14F-4D97-AF65-F5344CB8AC3E}">
        <p14:creationId xmlns:p14="http://schemas.microsoft.com/office/powerpoint/2010/main" val="73384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0B3E07EA-2850-6044-8EBA-6F7E47A7F5C2}" type="slidenum">
              <a:rPr lang="en-US"/>
              <a:pPr>
                <a:defRPr/>
              </a:pPr>
              <a:t>‹#›</a:t>
            </a:fld>
            <a:endParaRPr lang="en-US"/>
          </a:p>
        </p:txBody>
      </p:sp>
    </p:spTree>
    <p:extLst>
      <p:ext uri="{BB962C8B-B14F-4D97-AF65-F5344CB8AC3E}">
        <p14:creationId xmlns:p14="http://schemas.microsoft.com/office/powerpoint/2010/main" val="103481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E19E9462-101F-414A-B3FD-A35266471EE4}"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334187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53C5ABA6-5720-0942-A049-2B12A2F6A69E}" type="slidenum">
              <a:rPr lang="en-US"/>
              <a:pPr>
                <a:defRPr/>
              </a:pPr>
              <a:t>‹#›</a:t>
            </a:fld>
            <a:endParaRPr lang="en-US"/>
          </a:p>
        </p:txBody>
      </p:sp>
      <p:sp>
        <p:nvSpPr>
          <p:cNvPr id="8"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358210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D7C36210-F975-9D48-9A3B-8F3BA30304F2}" type="slidenum">
              <a:rPr lang="en-US"/>
              <a:pPr>
                <a:defRPr/>
              </a:pPr>
              <a:t>‹#›</a:t>
            </a:fld>
            <a:endParaRPr lang="en-US"/>
          </a:p>
        </p:txBody>
      </p:sp>
      <p:sp>
        <p:nvSpPr>
          <p:cNvPr id="4"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17080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53DA0BFF-52D1-1247-8504-4A411CE474B4}" type="slidenum">
              <a:rPr lang="en-US"/>
              <a:pPr>
                <a:defRPr/>
              </a:pPr>
              <a:t>‹#›</a:t>
            </a:fld>
            <a:endParaRPr lang="en-US"/>
          </a:p>
        </p:txBody>
      </p:sp>
      <p:sp>
        <p:nvSpPr>
          <p:cNvPr id="3"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267850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AA0E4B0-7DF4-EA4F-8978-06BAF1036997}"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217680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89F914E0-8B6A-C64F-917E-C9EF8BC573CF}" type="slidenum">
              <a:rPr lang="en-US"/>
              <a:pPr>
                <a:defRPr/>
              </a:pPr>
              <a:t>‹#›</a:t>
            </a:fld>
            <a:endParaRPr lang="en-US"/>
          </a:p>
        </p:txBody>
      </p:sp>
    </p:spTree>
    <p:extLst>
      <p:ext uri="{BB962C8B-B14F-4D97-AF65-F5344CB8AC3E}">
        <p14:creationId xmlns:p14="http://schemas.microsoft.com/office/powerpoint/2010/main" val="16137740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772400" cy="9445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447800"/>
            <a:ext cx="7772400" cy="46783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1414"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AF8FB2E1-3495-EE4B-81A3-63C21DE9D6E3}" type="slidenum">
              <a:rPr lang="en-US"/>
              <a:pPr>
                <a:defRPr/>
              </a:pPr>
              <a:t>‹#›</a:t>
            </a:fld>
            <a:endParaRPr lang="en-US"/>
          </a:p>
        </p:txBody>
      </p:sp>
      <p:sp>
        <p:nvSpPr>
          <p:cNvPr id="1033" name="Oval 19"/>
          <p:cNvSpPr>
            <a:spLocks noChangeArrowheads="1"/>
          </p:cNvSpPr>
          <p:nvPr/>
        </p:nvSpPr>
        <p:spPr bwMode="auto">
          <a:xfrm>
            <a:off x="8197850" y="1198563"/>
            <a:ext cx="288925" cy="25717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round/>
                <a:headEnd/>
                <a:tailEnd/>
              </a14:hiddenLine>
            </a:ext>
          </a:extLst>
        </p:spPr>
        <p:txBody>
          <a:bodyPr wrap="none" anchor="ctr"/>
          <a:lstStyle/>
          <a:p>
            <a:endParaRPr lang="en-US"/>
          </a:p>
        </p:txBody>
      </p:sp>
      <p:sp>
        <p:nvSpPr>
          <p:cNvPr id="1034" name="Oval 20"/>
          <p:cNvSpPr>
            <a:spLocks noChangeArrowheads="1"/>
          </p:cNvSpPr>
          <p:nvPr/>
        </p:nvSpPr>
        <p:spPr bwMode="auto">
          <a:xfrm>
            <a:off x="8372475" y="1377950"/>
            <a:ext cx="303213" cy="2667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round/>
                <a:headEnd/>
                <a:tailEnd/>
              </a14:hiddenLine>
            </a:ext>
          </a:extLst>
        </p:spPr>
        <p:txBody>
          <a:bodyPr wrap="none" anchor="ctr"/>
          <a:lstStyle/>
          <a:p>
            <a:endParaRPr lang="en-US"/>
          </a:p>
        </p:txBody>
      </p:sp>
      <p:sp>
        <p:nvSpPr>
          <p:cNvPr id="1035" name="Oval 21"/>
          <p:cNvSpPr>
            <a:spLocks noChangeArrowheads="1"/>
          </p:cNvSpPr>
          <p:nvPr/>
        </p:nvSpPr>
        <p:spPr bwMode="auto">
          <a:xfrm>
            <a:off x="8191500" y="1544638"/>
            <a:ext cx="306388" cy="2667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round/>
                <a:headEnd/>
                <a:tailEnd/>
              </a14:hiddenLine>
            </a:ext>
          </a:extLst>
        </p:spPr>
        <p:txBody>
          <a:bodyPr wrap="none" anchor="ctr"/>
          <a:lstStyle/>
          <a:p>
            <a:endParaRPr lang="en-US"/>
          </a:p>
        </p:txBody>
      </p:sp>
      <p:sp>
        <p:nvSpPr>
          <p:cNvPr id="1036" name="Line 22"/>
          <p:cNvSpPr>
            <a:spLocks noChangeShapeType="1"/>
          </p:cNvSpPr>
          <p:nvPr/>
        </p:nvSpPr>
        <p:spPr bwMode="auto">
          <a:xfrm>
            <a:off x="482600" y="1143000"/>
            <a:ext cx="7848600" cy="0"/>
          </a:xfrm>
          <a:prstGeom prst="line">
            <a:avLst/>
          </a:prstGeom>
          <a:noFill/>
          <a:ln w="34925">
            <a:solidFill>
              <a:srgbClr val="00009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0" y="6569075"/>
            <a:ext cx="533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dirty="0" smtClean="0"/>
              <a:t>ABoVE </a:t>
            </a:r>
            <a:r>
              <a:rPr lang="en-US" dirty="0"/>
              <a:t>Data Management Practices, </a:t>
            </a:r>
            <a:r>
              <a:rPr lang="en-US" dirty="0" smtClean="0"/>
              <a:t>August 29</a:t>
            </a:r>
            <a:r>
              <a:rPr lang="en-US" dirty="0"/>
              <a:t>, </a:t>
            </a:r>
            <a:r>
              <a:rPr lang="en-US" dirty="0" smtClean="0"/>
              <a:t>2016</a:t>
            </a:r>
            <a:endParaRPr lang="en-US" dirty="0"/>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dt="0"/>
  <p:txStyles>
    <p:titleStyle>
      <a:lvl1pPr algn="l" rtl="0" eaLnBrk="0" fontAlgn="base" hangingPunct="0">
        <a:spcBef>
          <a:spcPct val="0"/>
        </a:spcBef>
        <a:spcAft>
          <a:spcPct val="0"/>
        </a:spcAft>
        <a:defRPr sz="3200" b="1">
          <a:solidFill>
            <a:srgbClr val="333399"/>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cs typeface="ＭＳ Ｐゴシック" charset="0"/>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8" cstate="print">
            <a:extLst>
              <a:ext uri="{28A0092B-C50C-407E-A947-70E740481C1C}">
                <a14:useLocalDpi xmlns:a14="http://schemas.microsoft.com/office/drawing/2010/main"/>
              </a:ext>
            </a:extLst>
          </a:blip>
          <a:srcRect b="-1"/>
          <a:stretch/>
        </p:blipFill>
        <p:spPr>
          <a:xfrm>
            <a:off x="5083728" y="1812022"/>
            <a:ext cx="4060272" cy="5045846"/>
          </a:xfrm>
          <a:prstGeom prst="rect">
            <a:avLst/>
          </a:prstGeom>
        </p:spPr>
      </p:pic>
      <p:pic>
        <p:nvPicPr>
          <p:cNvPr id="12" name="Picture 11"/>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1026" name="Title Placeholder 1"/>
          <p:cNvSpPr>
            <a:spLocks noGrp="1"/>
          </p:cNvSpPr>
          <p:nvPr>
            <p:ph type="title"/>
          </p:nvPr>
        </p:nvSpPr>
        <p:spPr bwMode="auto">
          <a:xfrm>
            <a:off x="201168" y="237744"/>
            <a:ext cx="8628678" cy="496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201168" y="1508760"/>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eaLnBrk="1" fontAlgn="auto" hangingPunct="1">
              <a:lnSpc>
                <a:spcPct val="90000"/>
              </a:lnSpc>
              <a:spcBef>
                <a:spcPts val="0"/>
              </a:spcBef>
              <a:spcAft>
                <a:spcPts val="0"/>
              </a:spcAft>
              <a:tabLst>
                <a:tab pos="230188" algn="l"/>
              </a:tabLst>
              <a:defRPr/>
            </a:pPr>
            <a:fld id="{040BB257-551A-4736-B50F-DCF1BA034C06}" type="slidenum">
              <a:rPr lang="en-US" sz="1000" smtClean="0">
                <a:solidFill>
                  <a:prstClr val="white">
                    <a:lumMod val="75000"/>
                  </a:prstClr>
                </a:solidFill>
                <a:latin typeface="Arial" pitchFamily="34" charset="0"/>
                <a:ea typeface=""/>
                <a:cs typeface="Arial" pitchFamily="34" charset="0"/>
              </a:rPr>
              <a:pPr algn="r" defTabSz="173038" eaLnBrk="1" fontAlgn="auto" hangingPunct="1">
                <a:lnSpc>
                  <a:spcPct val="90000"/>
                </a:lnSpc>
                <a:spcBef>
                  <a:spcPts val="0"/>
                </a:spcBef>
                <a:spcAft>
                  <a:spcPts val="0"/>
                </a:spcAft>
                <a:tabLst>
                  <a:tab pos="230188" algn="l"/>
                </a:tabLst>
                <a:defRPr/>
              </a:pPr>
              <a:t>‹#›</a:t>
            </a:fld>
            <a:endParaRPr lang="en-US" sz="1000" dirty="0">
              <a:solidFill>
                <a:prstClr val="white">
                  <a:lumMod val="75000"/>
                </a:prstClr>
              </a:solidFill>
              <a:latin typeface="Arial" pitchFamily="34" charset="0"/>
              <a:ea typeface=""/>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eaLnBrk="1" fontAlgn="auto" hangingPunct="1">
              <a:spcBef>
                <a:spcPts val="0"/>
              </a:spcBef>
              <a:spcAft>
                <a:spcPts val="0"/>
              </a:spcAft>
            </a:pPr>
            <a:r>
              <a:rPr lang="en-US" sz="1000" dirty="0" smtClean="0">
                <a:solidFill>
                  <a:srgbClr val="BFBFBF"/>
                </a:solidFill>
                <a:latin typeface="Arial" pitchFamily="34" charset="0"/>
                <a:ea typeface=""/>
                <a:cs typeface="Arial" pitchFamily="34" charset="0"/>
              </a:rPr>
              <a:t>Spatial Data Access Tool (SDAT)</a:t>
            </a:r>
            <a:endParaRPr lang="en-US" sz="1000" dirty="0">
              <a:solidFill>
                <a:srgbClr val="BFBFBF"/>
              </a:solidFill>
              <a:latin typeface="Arial" pitchFamily="34" charset="0"/>
              <a:ea typeface=""/>
              <a:cs typeface="Arial" pitchFamily="34" charset="0"/>
            </a:endParaRPr>
          </a:p>
        </p:txBody>
      </p:sp>
      <p:sp>
        <p:nvSpPr>
          <p:cNvPr id="43" name="Rectangle 14"/>
          <p:cNvSpPr>
            <a:spLocks noChangeArrowheads="1"/>
          </p:cNvSpPr>
          <p:nvPr/>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
              <a:cs typeface=""/>
            </a:endParaRPr>
          </a:p>
        </p:txBody>
      </p:sp>
      <p:pic>
        <p:nvPicPr>
          <p:cNvPr id="2" name="Picture 1"/>
          <p:cNvPicPr>
            <a:picLocks noChangeAspect="1"/>
          </p:cNvPicPr>
          <p:nvPr/>
        </p:nvPicPr>
        <p:blipFill>
          <a:blip r:embed="rId10"/>
          <a:stretch>
            <a:fillRect/>
          </a:stretch>
        </p:blipFill>
        <p:spPr>
          <a:xfrm>
            <a:off x="8214220" y="0"/>
            <a:ext cx="929780" cy="929780"/>
          </a:xfrm>
          <a:prstGeom prst="rect">
            <a:avLst/>
          </a:prstGeom>
        </p:spPr>
      </p:pic>
    </p:spTree>
    <p:extLst>
      <p:ext uri="{BB962C8B-B14F-4D97-AF65-F5344CB8AC3E}">
        <p14:creationId xmlns:p14="http://schemas.microsoft.com/office/powerpoint/2010/main" val="707354217"/>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Lst>
  <p:txStyles>
    <p:titleStyle>
      <a:lvl1pPr algn="l" rtl="0" eaLnBrk="1" fontAlgn="base" hangingPunct="1">
        <a:lnSpc>
          <a:spcPct val="85000"/>
        </a:lnSpc>
        <a:spcBef>
          <a:spcPct val="0"/>
        </a:spcBef>
        <a:spcAft>
          <a:spcPct val="0"/>
        </a:spcAft>
        <a:defRPr sz="3000" b="1" kern="1200">
          <a:solidFill>
            <a:schemeClr val="tx1"/>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ac.ornl.gov/" TargetMode="External"/><Relationship Id="rId3" Type="http://schemas.openxmlformats.org/officeDocument/2006/relationships/hyperlink" Target="mailto:weiy@ornl.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daac.ornl.gov/archival_contact_form.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304800" y="949325"/>
            <a:ext cx="7808843" cy="1676400"/>
          </a:xfrm>
        </p:spPr>
        <p:txBody>
          <a:bodyPr anchor="ctr"/>
          <a:lstStyle/>
          <a:p>
            <a:pPr eaLnBrk="1" hangingPunct="1"/>
            <a:r>
              <a:rPr lang="en-US" dirty="0"/>
              <a:t>Archiving data with ORNL DAAC </a:t>
            </a:r>
            <a:r>
              <a:rPr lang="en-US" dirty="0" smtClean="0"/>
              <a:t> </a:t>
            </a:r>
            <a:endParaRPr lang="en-US" sz="2400" dirty="0">
              <a:solidFill>
                <a:srgbClr val="333399"/>
              </a:solidFill>
              <a:latin typeface="Calibri" charset="0"/>
            </a:endParaRPr>
          </a:p>
        </p:txBody>
      </p:sp>
      <p:sp>
        <p:nvSpPr>
          <p:cNvPr id="15362" name="Rectangle 3"/>
          <p:cNvSpPr>
            <a:spLocks noGrp="1" noChangeArrowheads="1"/>
          </p:cNvSpPr>
          <p:nvPr>
            <p:ph type="subTitle" idx="1"/>
          </p:nvPr>
        </p:nvSpPr>
        <p:spPr>
          <a:xfrm>
            <a:off x="457200" y="2971800"/>
            <a:ext cx="5486400" cy="2057400"/>
          </a:xfrm>
        </p:spPr>
        <p:txBody>
          <a:bodyPr/>
          <a:lstStyle/>
          <a:p>
            <a:pPr eaLnBrk="1" hangingPunct="1"/>
            <a:r>
              <a:rPr lang="en-US" sz="2000" b="1" dirty="0">
                <a:latin typeface="Calibri" charset="0"/>
              </a:rPr>
              <a:t>Debjani </a:t>
            </a:r>
            <a:r>
              <a:rPr lang="en-US" sz="2000" b="1" dirty="0" smtClean="0">
                <a:latin typeface="Calibri" charset="0"/>
              </a:rPr>
              <a:t>Deb, </a:t>
            </a:r>
            <a:r>
              <a:rPr lang="en-US" sz="2000" dirty="0" smtClean="0">
                <a:latin typeface="Calibri" charset="0"/>
              </a:rPr>
              <a:t>Alison Boyer, and </a:t>
            </a:r>
            <a:r>
              <a:rPr lang="en-US" sz="2000" dirty="0" err="1">
                <a:latin typeface="Calibri" charset="0"/>
              </a:rPr>
              <a:t>Yaxing</a:t>
            </a:r>
            <a:r>
              <a:rPr lang="en-US" sz="2000" dirty="0">
                <a:latin typeface="Calibri" charset="0"/>
              </a:rPr>
              <a:t> </a:t>
            </a:r>
            <a:r>
              <a:rPr lang="en-US" sz="2000" dirty="0" smtClean="0">
                <a:latin typeface="Calibri" charset="0"/>
              </a:rPr>
              <a:t>Wei</a:t>
            </a:r>
            <a:endParaRPr lang="en-US" sz="1400" dirty="0" smtClean="0">
              <a:latin typeface="Calibri" charset="0"/>
            </a:endParaRPr>
          </a:p>
          <a:p>
            <a:pPr eaLnBrk="1" hangingPunct="1"/>
            <a:r>
              <a:rPr lang="en-US" dirty="0" smtClean="0">
                <a:latin typeface="Calibri" charset="0"/>
              </a:rPr>
              <a:t>ORNL </a:t>
            </a:r>
            <a:r>
              <a:rPr lang="en-US" dirty="0">
                <a:latin typeface="Calibri" charset="0"/>
              </a:rPr>
              <a:t>Distributed Active Archive Center </a:t>
            </a:r>
            <a:r>
              <a:rPr lang="en-US" dirty="0" smtClean="0">
                <a:latin typeface="Calibri" charset="0"/>
              </a:rPr>
              <a:t>(ORNL DAAC)</a:t>
            </a:r>
            <a:endParaRPr lang="en-US" dirty="0">
              <a:latin typeface="Calibri" charset="0"/>
            </a:endParaRPr>
          </a:p>
          <a:p>
            <a:pPr eaLnBrk="1" hangingPunct="1"/>
            <a:r>
              <a:rPr lang="en-US" dirty="0">
                <a:latin typeface="Calibri" charset="0"/>
              </a:rPr>
              <a:t>Environmental Sciences Division </a:t>
            </a:r>
          </a:p>
          <a:p>
            <a:pPr eaLnBrk="1" hangingPunct="1"/>
            <a:r>
              <a:rPr lang="en-US" dirty="0">
                <a:latin typeface="Calibri" charset="0"/>
              </a:rPr>
              <a:t>Oak Ridge National Laboratory</a:t>
            </a:r>
          </a:p>
          <a:p>
            <a:pPr eaLnBrk="1" hangingPunct="1"/>
            <a:r>
              <a:rPr lang="en-US" dirty="0">
                <a:latin typeface="Calibri" charset="0"/>
              </a:rPr>
              <a:t>Oak Ridge, TN</a:t>
            </a:r>
          </a:p>
          <a:p>
            <a:pPr eaLnBrk="1" hangingPunct="1"/>
            <a:endParaRPr lang="en-US" dirty="0">
              <a:latin typeface="Calibri" charset="0"/>
            </a:endParaRPr>
          </a:p>
          <a:p>
            <a:pPr eaLnBrk="1" hangingPunct="1"/>
            <a:r>
              <a:rPr lang="en-US" dirty="0" smtClean="0">
                <a:latin typeface="Calibri" charset="0"/>
              </a:rPr>
              <a:t>March 26, 2017</a:t>
            </a:r>
            <a:endParaRPr lang="en-US" dirty="0">
              <a:latin typeface="Calibri" charset="0"/>
            </a:endParaRPr>
          </a:p>
        </p:txBody>
      </p:sp>
      <p:pic>
        <p:nvPicPr>
          <p:cNvPr id="3" name="Picture 2"/>
          <p:cNvPicPr>
            <a:picLocks noChangeAspect="1"/>
          </p:cNvPicPr>
          <p:nvPr/>
        </p:nvPicPr>
        <p:blipFill>
          <a:blip r:embed="rId3"/>
          <a:stretch>
            <a:fillRect/>
          </a:stretch>
        </p:blipFill>
        <p:spPr>
          <a:xfrm>
            <a:off x="228600" y="5791200"/>
            <a:ext cx="994578" cy="825500"/>
          </a:xfrm>
          <a:prstGeom prst="rect">
            <a:avLst/>
          </a:prstGeom>
        </p:spPr>
      </p:pic>
      <p:pic>
        <p:nvPicPr>
          <p:cNvPr id="6" name="Picture 5"/>
          <p:cNvPicPr>
            <a:picLocks noChangeAspect="1"/>
          </p:cNvPicPr>
          <p:nvPr/>
        </p:nvPicPr>
        <p:blipFill>
          <a:blip r:embed="rId4"/>
          <a:stretch>
            <a:fillRect/>
          </a:stretch>
        </p:blipFill>
        <p:spPr>
          <a:xfrm>
            <a:off x="2832100" y="5721350"/>
            <a:ext cx="965200" cy="965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98600" y="5880100"/>
            <a:ext cx="871345" cy="647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Tracker</a:t>
            </a:r>
            <a:endParaRPr lang="en-US" dirty="0"/>
          </a:p>
        </p:txBody>
      </p:sp>
      <p:pic>
        <p:nvPicPr>
          <p:cNvPr id="5" name="Content Placeholder 4"/>
          <p:cNvPicPr>
            <a:picLocks noGrp="1" noChangeAspect="1"/>
          </p:cNvPicPr>
          <p:nvPr>
            <p:ph idx="1"/>
          </p:nvPr>
        </p:nvPicPr>
        <p:blipFill>
          <a:blip r:embed="rId2"/>
          <a:stretch>
            <a:fillRect/>
          </a:stretch>
        </p:blipFill>
        <p:spPr>
          <a:xfrm>
            <a:off x="1083819" y="1447800"/>
            <a:ext cx="6519162" cy="4678363"/>
          </a:xfrm>
          <a:prstGeom prst="rect">
            <a:avLst/>
          </a:prstGeom>
        </p:spPr>
      </p:pic>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10</a:t>
            </a:fld>
            <a:endParaRPr lang="en-US"/>
          </a:p>
        </p:txBody>
      </p:sp>
    </p:spTree>
    <p:extLst>
      <p:ext uri="{BB962C8B-B14F-4D97-AF65-F5344CB8AC3E}">
        <p14:creationId xmlns:p14="http://schemas.microsoft.com/office/powerpoint/2010/main" val="147598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7903707" cy="877163"/>
          </a:xfrm>
        </p:spPr>
        <p:txBody>
          <a:bodyPr/>
          <a:lstStyle/>
          <a:p>
            <a:r>
              <a:rPr lang="en-US" dirty="0"/>
              <a:t>We Support Investigators/Authors with their journal publications</a:t>
            </a:r>
          </a:p>
        </p:txBody>
      </p:sp>
      <p:pic>
        <p:nvPicPr>
          <p:cNvPr id="1026" name="Picture 2" descr="https://daac.ornl.gov/PI/ms_ingest_workflow_V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0228" y="1362075"/>
            <a:ext cx="7708739" cy="517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7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that we face</a:t>
            </a:r>
          </a:p>
        </p:txBody>
      </p:sp>
      <p:sp>
        <p:nvSpPr>
          <p:cNvPr id="3" name="Content Placeholder 2"/>
          <p:cNvSpPr>
            <a:spLocks noGrp="1"/>
          </p:cNvSpPr>
          <p:nvPr>
            <p:ph idx="1"/>
          </p:nvPr>
        </p:nvSpPr>
        <p:spPr>
          <a:xfrm>
            <a:off x="103892" y="934828"/>
            <a:ext cx="8642640" cy="5186571"/>
          </a:xfrm>
        </p:spPr>
        <p:txBody>
          <a:bodyPr/>
          <a:lstStyle/>
          <a:p>
            <a:endParaRPr lang="en-US" dirty="0" smtClean="0"/>
          </a:p>
          <a:p>
            <a:r>
              <a:rPr lang="en-US" dirty="0" smtClean="0"/>
              <a:t>Better </a:t>
            </a:r>
            <a:r>
              <a:rPr lang="en-US" dirty="0"/>
              <a:t>documentation </a:t>
            </a:r>
          </a:p>
          <a:p>
            <a:r>
              <a:rPr lang="en-US" dirty="0" smtClean="0"/>
              <a:t>Tabular </a:t>
            </a:r>
            <a:r>
              <a:rPr lang="en-US" dirty="0"/>
              <a:t>data </a:t>
            </a:r>
          </a:p>
          <a:p>
            <a:pPr lvl="1"/>
            <a:r>
              <a:rPr lang="en-US" dirty="0" smtClean="0"/>
              <a:t>need columns re-ordered, columns renamed, and dates reformatted</a:t>
            </a:r>
          </a:p>
          <a:p>
            <a:r>
              <a:rPr lang="en-US" dirty="0" smtClean="0"/>
              <a:t>Spatial </a:t>
            </a:r>
            <a:r>
              <a:rPr lang="en-US" dirty="0"/>
              <a:t>Data </a:t>
            </a:r>
          </a:p>
          <a:p>
            <a:pPr lvl="1"/>
            <a:r>
              <a:rPr lang="en-US" dirty="0"/>
              <a:t>a</a:t>
            </a:r>
            <a:r>
              <a:rPr lang="en-US" dirty="0" smtClean="0"/>
              <a:t>ttributes not defined, projection issues, no-data value problems</a:t>
            </a:r>
          </a:p>
          <a:p>
            <a:pPr lvl="1"/>
            <a:r>
              <a:rPr lang="en-US" dirty="0" smtClean="0"/>
              <a:t>proprietary formats and formats that are not friendly for archiving and distribution</a:t>
            </a:r>
          </a:p>
          <a:p>
            <a:pPr lvl="1"/>
            <a:endParaRPr lang="en-US" dirty="0"/>
          </a:p>
        </p:txBody>
      </p:sp>
    </p:spTree>
    <p:extLst>
      <p:ext uri="{BB962C8B-B14F-4D97-AF65-F5344CB8AC3E}">
        <p14:creationId xmlns:p14="http://schemas.microsoft.com/office/powerpoint/2010/main" val="162481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r>
              <a:rPr lang="en-US" dirty="0" smtClean="0"/>
              <a:t>ORNL DAAC: </a:t>
            </a:r>
            <a:r>
              <a:rPr lang="en-US" dirty="0" smtClean="0">
                <a:hlinkClick r:id="rId2"/>
              </a:rPr>
              <a:t>https://daac.ornl.gov</a:t>
            </a:r>
            <a:endParaRPr lang="en-US" dirty="0" smtClean="0"/>
          </a:p>
          <a:p>
            <a:r>
              <a:rPr lang="en-US" dirty="0" smtClean="0"/>
              <a:t>Debjani Deb: </a:t>
            </a:r>
            <a:r>
              <a:rPr lang="en-US" dirty="0" smtClean="0">
                <a:hlinkClick r:id="rId3"/>
              </a:rPr>
              <a:t>debd@ornl.gov</a:t>
            </a:r>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128538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Scientist to the Archive</a:t>
            </a:r>
          </a:p>
        </p:txBody>
      </p:sp>
      <p:grpSp>
        <p:nvGrpSpPr>
          <p:cNvPr id="4" name="Group 3"/>
          <p:cNvGrpSpPr/>
          <p:nvPr/>
        </p:nvGrpSpPr>
        <p:grpSpPr>
          <a:xfrm>
            <a:off x="0" y="-972275"/>
            <a:ext cx="8686800" cy="5925275"/>
            <a:chOff x="0" y="0"/>
            <a:chExt cx="9144000" cy="6060440"/>
          </a:xfrm>
        </p:grpSpPr>
        <p:sp>
          <p:nvSpPr>
            <p:cNvPr id="5" name="Rectangle 4"/>
            <p:cNvSpPr/>
            <p:nvPr/>
          </p:nvSpPr>
          <p:spPr>
            <a:xfrm>
              <a:off x="618490" y="4342765"/>
              <a:ext cx="1257300" cy="8001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2073275" y="4342765"/>
              <a:ext cx="1257300" cy="800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3514090" y="4342765"/>
              <a:ext cx="1257300" cy="800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4965700" y="4345940"/>
              <a:ext cx="1257300" cy="8001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6417945" y="4345940"/>
              <a:ext cx="1257300" cy="8001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2066925" y="2402205"/>
              <a:ext cx="1257300" cy="8001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5005070" y="2402840"/>
              <a:ext cx="1257300" cy="8001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8"/>
            <p:cNvSpPr txBox="1"/>
            <p:nvPr/>
          </p:nvSpPr>
          <p:spPr>
            <a:xfrm>
              <a:off x="622935" y="4454525"/>
              <a:ext cx="1218565" cy="57658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Calibri" charset="0"/>
                  <a:cs typeface="Times New Roman" charset="0"/>
                </a:rPr>
                <a:t>Project Planning</a:t>
              </a:r>
            </a:p>
          </p:txBody>
        </p:sp>
        <p:sp>
          <p:nvSpPr>
            <p:cNvPr id="13" name="Text Box 9"/>
            <p:cNvSpPr txBox="1"/>
            <p:nvPr/>
          </p:nvSpPr>
          <p:spPr>
            <a:xfrm>
              <a:off x="2073275" y="4457065"/>
              <a:ext cx="1218565" cy="57658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Calibri" charset="0"/>
                  <a:cs typeface="Times New Roman" charset="0"/>
                </a:rPr>
                <a:t>Data Collection</a:t>
              </a:r>
            </a:p>
          </p:txBody>
        </p:sp>
        <p:sp>
          <p:nvSpPr>
            <p:cNvPr id="14" name="Text Box 10"/>
            <p:cNvSpPr txBox="1"/>
            <p:nvPr/>
          </p:nvSpPr>
          <p:spPr>
            <a:xfrm>
              <a:off x="3519170" y="4454525"/>
              <a:ext cx="1218565" cy="57658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Calibri" charset="0"/>
                  <a:cs typeface="Times New Roman" charset="0"/>
                </a:rPr>
                <a:t>Data Analysis</a:t>
              </a:r>
            </a:p>
          </p:txBody>
        </p:sp>
        <p:sp>
          <p:nvSpPr>
            <p:cNvPr id="15" name="Text Box 11"/>
            <p:cNvSpPr txBox="1"/>
            <p:nvPr/>
          </p:nvSpPr>
          <p:spPr>
            <a:xfrm>
              <a:off x="4965065" y="4454525"/>
              <a:ext cx="1218565" cy="57658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Calibri" charset="0"/>
                  <a:cs typeface="Times New Roman" charset="0"/>
                </a:rPr>
                <a:t>Data Sharing</a:t>
              </a:r>
            </a:p>
          </p:txBody>
        </p:sp>
        <p:sp>
          <p:nvSpPr>
            <p:cNvPr id="16" name="Text Box 12"/>
            <p:cNvSpPr txBox="1"/>
            <p:nvPr/>
          </p:nvSpPr>
          <p:spPr>
            <a:xfrm>
              <a:off x="6421755" y="4454525"/>
              <a:ext cx="1218565" cy="57658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Calibri" charset="0"/>
                  <a:cs typeface="Times New Roman" charset="0"/>
                </a:rPr>
                <a:t>End of Project Archiving</a:t>
              </a:r>
            </a:p>
          </p:txBody>
        </p:sp>
        <p:sp>
          <p:nvSpPr>
            <p:cNvPr id="17" name="Text Box 13"/>
            <p:cNvSpPr txBox="1"/>
            <p:nvPr/>
          </p:nvSpPr>
          <p:spPr>
            <a:xfrm>
              <a:off x="5001895" y="2511425"/>
              <a:ext cx="1218565" cy="57658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Calibri" charset="0"/>
                  <a:cs typeface="Times New Roman" charset="0"/>
                </a:rPr>
                <a:t>ORNL DAAC</a:t>
              </a:r>
            </a:p>
          </p:txBody>
        </p:sp>
        <p:sp>
          <p:nvSpPr>
            <p:cNvPr id="18" name="Text Box 14"/>
            <p:cNvSpPr txBox="1"/>
            <p:nvPr/>
          </p:nvSpPr>
          <p:spPr>
            <a:xfrm>
              <a:off x="2065655" y="2519045"/>
              <a:ext cx="1218565" cy="57658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ea typeface="Calibri" charset="0"/>
                  <a:cs typeface="Times New Roman" charset="0"/>
                </a:rPr>
                <a:t>Data Discovery and Distribution</a:t>
              </a:r>
            </a:p>
          </p:txBody>
        </p:sp>
        <p:cxnSp>
          <p:nvCxnSpPr>
            <p:cNvPr id="19" name="Straight Arrow Connector 18"/>
            <p:cNvCxnSpPr/>
            <p:nvPr/>
          </p:nvCxnSpPr>
          <p:spPr>
            <a:xfrm flipH="1">
              <a:off x="3289935" y="2745740"/>
              <a:ext cx="1752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42135" y="468884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88665" y="46863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737735" y="469011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188075" y="4692015"/>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33970" y="468884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700135" y="2745740"/>
              <a:ext cx="0" cy="194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261735" y="2745740"/>
              <a:ext cx="2438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232535" y="274574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32535" y="2745740"/>
              <a:ext cx="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75935" y="3202940"/>
              <a:ext cx="0" cy="1143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680335" y="3202940"/>
              <a:ext cx="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24960" y="5146040"/>
              <a:ext cx="2540" cy="685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04135" y="5831840"/>
              <a:ext cx="15309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599055" y="5145405"/>
              <a:ext cx="2540" cy="680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 Box 39"/>
            <p:cNvSpPr txBox="1"/>
            <p:nvPr/>
          </p:nvSpPr>
          <p:spPr>
            <a:xfrm>
              <a:off x="2827655" y="5600700"/>
              <a:ext cx="1223645" cy="4597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Calibri" charset="0"/>
                  <a:cs typeface="Times New Roman" charset="0"/>
                </a:rPr>
                <a:t>Re-Purpose</a:t>
              </a:r>
            </a:p>
          </p:txBody>
        </p:sp>
        <p:sp>
          <p:nvSpPr>
            <p:cNvPr id="35" name="Text Box 40"/>
            <p:cNvSpPr txBox="1"/>
            <p:nvPr/>
          </p:nvSpPr>
          <p:spPr>
            <a:xfrm>
              <a:off x="3822065" y="2513965"/>
              <a:ext cx="1223645" cy="4597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Calibri" charset="0"/>
                  <a:cs typeface="Times New Roman" charset="0"/>
                </a:rPr>
                <a:t>Re-Use</a:t>
              </a:r>
            </a:p>
          </p:txBody>
        </p:sp>
        <p:sp>
          <p:nvSpPr>
            <p:cNvPr id="36" name="Text Box 41"/>
            <p:cNvSpPr txBox="1"/>
            <p:nvPr/>
          </p:nvSpPr>
          <p:spPr>
            <a:xfrm>
              <a:off x="6871335" y="2517140"/>
              <a:ext cx="1223645" cy="4597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Calibri" charset="0"/>
                  <a:cs typeface="Times New Roman" charset="0"/>
                </a:rPr>
                <a:t>Deposit</a:t>
              </a:r>
            </a:p>
          </p:txBody>
        </p:sp>
        <p:sp>
          <p:nvSpPr>
            <p:cNvPr id="37"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pic>
        <p:nvPicPr>
          <p:cNvPr id="38" name="Picture 2" descr="mage result for data diagram, nasa daa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4233057"/>
            <a:ext cx="3695039" cy="261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17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534400" cy="4678363"/>
          </a:xfrm>
        </p:spPr>
        <p:txBody>
          <a:bodyPr/>
          <a:lstStyle/>
          <a:p>
            <a:r>
              <a:rPr lang="en-US" sz="2200" dirty="0" smtClean="0"/>
              <a:t>Get credit for effort </a:t>
            </a:r>
          </a:p>
          <a:p>
            <a:pPr lvl="1"/>
            <a:r>
              <a:rPr lang="en-US" sz="2200" dirty="0" smtClean="0"/>
              <a:t>Data citation</a:t>
            </a:r>
          </a:p>
          <a:p>
            <a:pPr lvl="1"/>
            <a:r>
              <a:rPr lang="en-US" sz="2200" dirty="0" smtClean="0"/>
              <a:t>Digital Object Identifier (DOI)</a:t>
            </a:r>
          </a:p>
          <a:p>
            <a:r>
              <a:rPr lang="en-US" sz="2200" dirty="0" smtClean="0"/>
              <a:t>Share data for larger synthesis activities</a:t>
            </a:r>
          </a:p>
          <a:p>
            <a:r>
              <a:rPr lang="en-US" sz="2200" dirty="0" smtClean="0"/>
              <a:t>Measure impact of data</a:t>
            </a:r>
          </a:p>
          <a:p>
            <a:pPr lvl="1"/>
            <a:r>
              <a:rPr lang="en-US" sz="2200" dirty="0" smtClean="0"/>
              <a:t>Citation statistics </a:t>
            </a:r>
          </a:p>
          <a:p>
            <a:pPr lvl="1"/>
            <a:r>
              <a:rPr lang="en-US" sz="2200" dirty="0" smtClean="0"/>
              <a:t>Download statistics</a:t>
            </a:r>
          </a:p>
          <a:p>
            <a:r>
              <a:rPr lang="en-US" sz="2200" dirty="0" smtClean="0"/>
              <a:t>Leverage DAAC </a:t>
            </a:r>
            <a:r>
              <a:rPr lang="en-US" sz="2200" dirty="0" err="1" smtClean="0"/>
              <a:t>curation</a:t>
            </a:r>
            <a:r>
              <a:rPr lang="en-US" sz="2200" dirty="0" smtClean="0"/>
              <a:t> and data services</a:t>
            </a:r>
          </a:p>
          <a:p>
            <a:pPr lvl="1"/>
            <a:r>
              <a:rPr lang="en-US" sz="2200" dirty="0" smtClean="0"/>
              <a:t>Visualize</a:t>
            </a:r>
          </a:p>
          <a:p>
            <a:pPr lvl="1"/>
            <a:r>
              <a:rPr lang="en-US" sz="2200" dirty="0" smtClean="0"/>
              <a:t>Subset </a:t>
            </a:r>
          </a:p>
          <a:p>
            <a:pPr lvl="1"/>
            <a:r>
              <a:rPr lang="en-US" sz="2200" dirty="0" smtClean="0"/>
              <a:t>Access </a:t>
            </a:r>
            <a:r>
              <a:rPr lang="en-US" sz="2200" smtClean="0"/>
              <a:t>through </a:t>
            </a:r>
            <a:r>
              <a:rPr lang="en-US" sz="2200" smtClean="0"/>
              <a:t>Web services</a:t>
            </a:r>
            <a:endParaRPr lang="en-US" sz="2200" dirty="0" smtClean="0"/>
          </a:p>
          <a:p>
            <a:r>
              <a:rPr lang="en-US" sz="2200" dirty="0" smtClean="0"/>
              <a:t>OSTP memo – Increase access to Federally funded scientific  research  </a:t>
            </a:r>
            <a:endParaRPr lang="en-US" sz="2200"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3</a:t>
            </a:fld>
            <a:endParaRPr lang="en-US"/>
          </a:p>
        </p:txBody>
      </p:sp>
      <p:sp>
        <p:nvSpPr>
          <p:cNvPr id="5" name="Title 1"/>
          <p:cNvSpPr>
            <a:spLocks noGrp="1"/>
          </p:cNvSpPr>
          <p:nvPr>
            <p:ph type="title"/>
          </p:nvPr>
        </p:nvSpPr>
        <p:spPr>
          <a:xfrm>
            <a:off x="457200" y="23138"/>
            <a:ext cx="8229600" cy="1143000"/>
          </a:xfrm>
        </p:spPr>
        <p:txBody>
          <a:bodyPr>
            <a:normAutofit/>
          </a:bodyPr>
          <a:lstStyle/>
          <a:p>
            <a:r>
              <a:rPr lang="en-US" sz="2800" dirty="0" smtClean="0">
                <a:solidFill>
                  <a:srgbClr val="000090"/>
                </a:solidFill>
              </a:rPr>
              <a:t>Why Publish?</a:t>
            </a:r>
            <a:endParaRPr lang="en-US" sz="2800" dirty="0">
              <a:solidFill>
                <a:srgbClr val="00009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62600" y="1371600"/>
            <a:ext cx="3276509" cy="2514600"/>
          </a:xfrm>
          <a:prstGeom prst="rect">
            <a:avLst/>
          </a:prstGeom>
        </p:spPr>
      </p:pic>
      <p:sp>
        <p:nvSpPr>
          <p:cNvPr id="7" name="Rectangle 6"/>
          <p:cNvSpPr/>
          <p:nvPr/>
        </p:nvSpPr>
        <p:spPr>
          <a:xfrm>
            <a:off x="5486400" y="3867090"/>
            <a:ext cx="3276600" cy="246221"/>
          </a:xfrm>
          <a:prstGeom prst="rect">
            <a:avLst/>
          </a:prstGeom>
        </p:spPr>
        <p:txBody>
          <a:bodyPr wrap="square">
            <a:spAutoFit/>
          </a:bodyPr>
          <a:lstStyle/>
          <a:p>
            <a:r>
              <a:rPr lang="en-US" sz="500" dirty="0"/>
              <a:t>By Roche </a:t>
            </a:r>
            <a:r>
              <a:rPr lang="en-US" sz="500" dirty="0" smtClean="0"/>
              <a:t>DG et </a:t>
            </a:r>
            <a:r>
              <a:rPr lang="en-US" sz="500" dirty="0"/>
              <a:t>al. (2014) Troubleshooting Public Data Archiving: Suggestions to Increase Participation. </a:t>
            </a:r>
            <a:r>
              <a:rPr lang="en-US" sz="500" dirty="0" err="1"/>
              <a:t>PLoS</a:t>
            </a:r>
            <a:r>
              <a:rPr lang="en-US" sz="500" dirty="0"/>
              <a:t> </a:t>
            </a:r>
            <a:r>
              <a:rPr lang="en-US" sz="500" dirty="0" err="1"/>
              <a:t>Biol</a:t>
            </a:r>
            <a:r>
              <a:rPr lang="en-US" sz="500" dirty="0"/>
              <a:t> 12(1): e1001779. doi:10.1371/journal.pbio.</a:t>
            </a:r>
            <a:r>
              <a:rPr lang="en-US" sz="500" dirty="0" smtClean="0"/>
              <a:t>1001779  </a:t>
            </a:r>
            <a:endParaRPr lang="en-US" sz="500" dirty="0"/>
          </a:p>
        </p:txBody>
      </p:sp>
    </p:spTree>
    <p:extLst>
      <p:ext uri="{BB962C8B-B14F-4D97-AF65-F5344CB8AC3E}">
        <p14:creationId xmlns:p14="http://schemas.microsoft.com/office/powerpoint/2010/main" val="924121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4</a:t>
            </a:fld>
            <a:endParaRPr lang="en-US"/>
          </a:p>
        </p:txBody>
      </p:sp>
      <p:sp>
        <p:nvSpPr>
          <p:cNvPr id="5" name="Title 1"/>
          <p:cNvSpPr>
            <a:spLocks noGrp="1"/>
          </p:cNvSpPr>
          <p:nvPr>
            <p:ph type="title"/>
          </p:nvPr>
        </p:nvSpPr>
        <p:spPr>
          <a:xfrm>
            <a:off x="457200" y="0"/>
            <a:ext cx="7772400" cy="1219200"/>
          </a:xfrm>
        </p:spPr>
        <p:txBody>
          <a:bodyPr/>
          <a:lstStyle/>
          <a:p>
            <a:r>
              <a:rPr lang="en-US" sz="2800" dirty="0" smtClean="0">
                <a:solidFill>
                  <a:srgbClr val="333399"/>
                </a:solidFill>
                <a:latin typeface="Calibri" charset="0"/>
              </a:rPr>
              <a:t>Steps to Archiving Data with ORNL DAAC</a:t>
            </a:r>
            <a:endParaRPr lang="en-US" sz="2800" dirty="0">
              <a:solidFill>
                <a:srgbClr val="333399"/>
              </a:solidFill>
              <a:latin typeface="Calibri" charset="0"/>
            </a:endParaRPr>
          </a:p>
        </p:txBody>
      </p:sp>
      <p:sp>
        <p:nvSpPr>
          <p:cNvPr id="6" name="Rectangle 5"/>
          <p:cNvSpPr/>
          <p:nvPr/>
        </p:nvSpPr>
        <p:spPr>
          <a:xfrm>
            <a:off x="609600" y="1752600"/>
            <a:ext cx="2743200" cy="492443"/>
          </a:xfrm>
          <a:prstGeom prst="rect">
            <a:avLst/>
          </a:prstGeom>
        </p:spPr>
        <p:txBody>
          <a:bodyPr wrap="square">
            <a:spAutoFit/>
          </a:bodyPr>
          <a:lstStyle/>
          <a:p>
            <a:r>
              <a:rPr lang="en-US" sz="1600" dirty="0" smtClean="0">
                <a:latin typeface="Calibri"/>
                <a:cs typeface="Calibri"/>
              </a:rPr>
              <a:t>Step 1: Initiate Submission</a:t>
            </a:r>
            <a:endParaRPr lang="en-US" sz="1600" dirty="0" smtClean="0">
              <a:latin typeface="Calibri"/>
              <a:cs typeface="Calibri"/>
              <a:hlinkClick r:id="rId2"/>
            </a:endParaRPr>
          </a:p>
          <a:p>
            <a:r>
              <a:rPr lang="en-US" sz="1000" dirty="0" smtClean="0">
                <a:latin typeface="Calibri"/>
                <a:cs typeface="Calibri"/>
                <a:hlinkClick r:id="rId2"/>
              </a:rPr>
              <a:t>http</a:t>
            </a:r>
            <a:r>
              <a:rPr lang="en-US" sz="1000" dirty="0">
                <a:latin typeface="Calibri"/>
                <a:cs typeface="Calibri"/>
                <a:hlinkClick r:id="rId2"/>
              </a:rPr>
              <a:t>://</a:t>
            </a:r>
            <a:r>
              <a:rPr lang="en-US" sz="1000" dirty="0" smtClean="0">
                <a:latin typeface="Calibri"/>
                <a:cs typeface="Calibri"/>
                <a:hlinkClick r:id="rId2"/>
              </a:rPr>
              <a:t>daac.ornl.gov/archival_contact_form.html</a:t>
            </a:r>
            <a:r>
              <a:rPr lang="en-US" sz="1000" dirty="0" smtClean="0">
                <a:latin typeface="Calibri"/>
                <a:cs typeface="Calibri"/>
              </a:rPr>
              <a:t> </a:t>
            </a:r>
            <a:endParaRPr lang="en-US" sz="1000" dirty="0">
              <a:latin typeface="Calibri"/>
              <a:cs typeface="Calibri"/>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2514600"/>
            <a:ext cx="2256553" cy="3505200"/>
          </a:xfrm>
          <a:prstGeom prst="rect">
            <a:avLst/>
          </a:prstGeom>
          <a:ln>
            <a:noFill/>
          </a:ln>
          <a:effectLst>
            <a:outerShdw blurRad="292100" dist="139700" dir="2700000" algn="tl" rotWithShape="0">
              <a:srgbClr val="333333">
                <a:alpha val="65000"/>
              </a:srgbClr>
            </a:outerShdw>
          </a:effectLst>
        </p:spPr>
      </p:pic>
      <p:grpSp>
        <p:nvGrpSpPr>
          <p:cNvPr id="31" name="Group 30"/>
          <p:cNvGrpSpPr/>
          <p:nvPr/>
        </p:nvGrpSpPr>
        <p:grpSpPr>
          <a:xfrm>
            <a:off x="3352800" y="1600200"/>
            <a:ext cx="3048000" cy="4648200"/>
            <a:chOff x="3352800" y="1600200"/>
            <a:chExt cx="3048000" cy="4648200"/>
          </a:xfrm>
        </p:grpSpPr>
        <p:sp>
          <p:nvSpPr>
            <p:cNvPr id="8" name="Rectangle 7"/>
            <p:cNvSpPr/>
            <p:nvPr/>
          </p:nvSpPr>
          <p:spPr>
            <a:xfrm>
              <a:off x="3657600" y="1717357"/>
              <a:ext cx="2743200" cy="492443"/>
            </a:xfrm>
            <a:prstGeom prst="rect">
              <a:avLst/>
            </a:prstGeom>
          </p:spPr>
          <p:txBody>
            <a:bodyPr wrap="square">
              <a:spAutoFit/>
            </a:bodyPr>
            <a:lstStyle/>
            <a:p>
              <a:r>
                <a:rPr lang="en-US" sz="1600" dirty="0" smtClean="0">
                  <a:latin typeface="Calibri"/>
                  <a:cs typeface="Calibri"/>
                </a:rPr>
                <a:t>Step 2: Submit Data</a:t>
              </a:r>
              <a:endParaRPr lang="en-US" sz="1600" dirty="0" smtClean="0">
                <a:latin typeface="Calibri"/>
                <a:cs typeface="Calibri"/>
                <a:hlinkClick r:id="rId2"/>
              </a:endParaRPr>
            </a:p>
            <a:p>
              <a:r>
                <a:rPr lang="en-US" sz="1000" dirty="0" smtClean="0">
                  <a:latin typeface="Calibri"/>
                  <a:cs typeface="Calibri"/>
                  <a:hlinkClick r:id="rId2"/>
                </a:rPr>
                <a:t>http</a:t>
              </a:r>
              <a:r>
                <a:rPr lang="en-US" sz="1000" dirty="0">
                  <a:latin typeface="Calibri"/>
                  <a:cs typeface="Calibri"/>
                  <a:hlinkClick r:id="rId2"/>
                </a:rPr>
                <a:t>://</a:t>
              </a:r>
              <a:r>
                <a:rPr lang="en-US" sz="1000" dirty="0" smtClean="0">
                  <a:latin typeface="Calibri"/>
                  <a:cs typeface="Calibri"/>
                  <a:hlinkClick r:id="rId2"/>
                </a:rPr>
                <a:t>daac.ornl.gov/archival_contact_form.html</a:t>
              </a:r>
              <a:r>
                <a:rPr lang="en-US" sz="1000" dirty="0" smtClean="0">
                  <a:latin typeface="Calibri"/>
                  <a:cs typeface="Calibri"/>
                </a:rPr>
                <a:t> </a:t>
              </a:r>
              <a:endParaRPr lang="en-US" sz="1000" dirty="0">
                <a:latin typeface="Calibri"/>
                <a:cs typeface="Calibri"/>
              </a:endParaRPr>
            </a:p>
          </p:txBody>
        </p:sp>
        <p:sp>
          <p:nvSpPr>
            <p:cNvPr id="12" name="Rectangle 11"/>
            <p:cNvSpPr/>
            <p:nvPr/>
          </p:nvSpPr>
          <p:spPr bwMode="auto">
            <a:xfrm>
              <a:off x="3352800" y="1600200"/>
              <a:ext cx="152400" cy="4648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grpSp>
          <p:nvGrpSpPr>
            <p:cNvPr id="30" name="Group 29"/>
            <p:cNvGrpSpPr/>
            <p:nvPr/>
          </p:nvGrpSpPr>
          <p:grpSpPr>
            <a:xfrm>
              <a:off x="3886200" y="2514600"/>
              <a:ext cx="1943100" cy="2235200"/>
              <a:chOff x="3886200" y="2514600"/>
              <a:chExt cx="1943100" cy="2235200"/>
            </a:xfrm>
          </p:grpSpPr>
          <p:pic>
            <p:nvPicPr>
              <p:cNvPr id="18" name="Pictur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43400" y="3352800"/>
                <a:ext cx="1084142" cy="8255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95800" y="2514600"/>
                <a:ext cx="711200" cy="71120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86200" y="4038600"/>
                <a:ext cx="482600" cy="48260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19600" y="4267200"/>
                <a:ext cx="431800" cy="43180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953000" y="4343400"/>
                <a:ext cx="406400" cy="406400"/>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10200" y="3962400"/>
                <a:ext cx="419100" cy="419100"/>
              </a:xfrm>
              <a:prstGeom prst="rect">
                <a:avLst/>
              </a:prstGeom>
            </p:spPr>
          </p:pic>
        </p:grpSp>
      </p:grpSp>
      <p:grpSp>
        <p:nvGrpSpPr>
          <p:cNvPr id="34" name="Group 33"/>
          <p:cNvGrpSpPr/>
          <p:nvPr/>
        </p:nvGrpSpPr>
        <p:grpSpPr>
          <a:xfrm>
            <a:off x="6400800" y="1600200"/>
            <a:ext cx="2819400" cy="4724400"/>
            <a:chOff x="6400800" y="1600200"/>
            <a:chExt cx="2819400" cy="4724400"/>
          </a:xfrm>
        </p:grpSpPr>
        <p:sp>
          <p:nvSpPr>
            <p:cNvPr id="13" name="Rectangle 12"/>
            <p:cNvSpPr/>
            <p:nvPr/>
          </p:nvSpPr>
          <p:spPr bwMode="auto">
            <a:xfrm>
              <a:off x="6400800" y="1600200"/>
              <a:ext cx="152400" cy="4648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grpSp>
          <p:nvGrpSpPr>
            <p:cNvPr id="33" name="Group 32"/>
            <p:cNvGrpSpPr/>
            <p:nvPr/>
          </p:nvGrpSpPr>
          <p:grpSpPr>
            <a:xfrm>
              <a:off x="6629400" y="1676400"/>
              <a:ext cx="2590800" cy="4648200"/>
              <a:chOff x="6629400" y="1676400"/>
              <a:chExt cx="2590800" cy="4648200"/>
            </a:xfrm>
          </p:grpSpPr>
          <p:sp>
            <p:nvSpPr>
              <p:cNvPr id="28" name="TextBox 27"/>
              <p:cNvSpPr txBox="1"/>
              <p:nvPr/>
            </p:nvSpPr>
            <p:spPr>
              <a:xfrm>
                <a:off x="7010400" y="3352800"/>
                <a:ext cx="1441420" cy="1169551"/>
              </a:xfrm>
              <a:prstGeom prst="rect">
                <a:avLst/>
              </a:prstGeom>
              <a:noFill/>
            </p:spPr>
            <p:txBody>
              <a:bodyPr wrap="none" rtlCol="0">
                <a:spAutoFit/>
              </a:bodyPr>
              <a:lstStyle/>
              <a:p>
                <a:pPr marL="285750" indent="-285750">
                  <a:buFont typeface="Arial"/>
                  <a:buChar char="•"/>
                </a:pPr>
                <a:r>
                  <a:rPr lang="en-US" sz="1400" dirty="0" smtClean="0">
                    <a:latin typeface="Calibri"/>
                    <a:cs typeface="Calibri"/>
                  </a:rPr>
                  <a:t>Data Citation</a:t>
                </a:r>
              </a:p>
              <a:p>
                <a:pPr marL="285750" indent="-285750">
                  <a:buFont typeface="Arial"/>
                  <a:buChar char="•"/>
                </a:pPr>
                <a:r>
                  <a:rPr lang="en-US" sz="1400" dirty="0" smtClean="0">
                    <a:latin typeface="Calibri"/>
                    <a:cs typeface="Calibri"/>
                  </a:rPr>
                  <a:t>Search Tools</a:t>
                </a:r>
              </a:p>
              <a:p>
                <a:pPr marL="285750" indent="-285750">
                  <a:buFont typeface="Arial"/>
                  <a:buChar char="•"/>
                </a:pPr>
                <a:r>
                  <a:rPr lang="en-US" sz="1400" dirty="0" smtClean="0">
                    <a:latin typeface="Calibri"/>
                    <a:cs typeface="Calibri"/>
                  </a:rPr>
                  <a:t>Visualization</a:t>
                </a:r>
              </a:p>
              <a:p>
                <a:pPr marL="285750" indent="-285750">
                  <a:buFont typeface="Arial"/>
                  <a:buChar char="•"/>
                </a:pPr>
                <a:r>
                  <a:rPr lang="en-US" sz="1400" dirty="0" smtClean="0">
                    <a:latin typeface="Calibri"/>
                    <a:cs typeface="Calibri"/>
                  </a:rPr>
                  <a:t>Web Services</a:t>
                </a:r>
              </a:p>
              <a:p>
                <a:pPr marL="285750" indent="-285750">
                  <a:buFont typeface="Arial"/>
                  <a:buChar char="•"/>
                </a:pPr>
                <a:endParaRPr lang="en-US" sz="1400" dirty="0" smtClean="0">
                  <a:latin typeface="Calibri"/>
                  <a:cs typeface="Calibri"/>
                </a:endParaRPr>
              </a:p>
            </p:txBody>
          </p:sp>
          <p:grpSp>
            <p:nvGrpSpPr>
              <p:cNvPr id="32" name="Group 31"/>
              <p:cNvGrpSpPr/>
              <p:nvPr/>
            </p:nvGrpSpPr>
            <p:grpSpPr>
              <a:xfrm>
                <a:off x="6629400" y="1676400"/>
                <a:ext cx="2590800" cy="4648200"/>
                <a:chOff x="6629400" y="1676400"/>
                <a:chExt cx="2590800" cy="4648200"/>
              </a:xfrm>
            </p:grpSpPr>
            <p:sp>
              <p:nvSpPr>
                <p:cNvPr id="10" name="Rectangle 9"/>
                <p:cNvSpPr/>
                <p:nvPr/>
              </p:nvSpPr>
              <p:spPr>
                <a:xfrm>
                  <a:off x="6629400" y="1676400"/>
                  <a:ext cx="2590800" cy="584776"/>
                </a:xfrm>
                <a:prstGeom prst="rect">
                  <a:avLst/>
                </a:prstGeom>
              </p:spPr>
              <p:txBody>
                <a:bodyPr wrap="square">
                  <a:spAutoFit/>
                </a:bodyPr>
                <a:lstStyle/>
                <a:p>
                  <a:r>
                    <a:rPr lang="en-US" sz="1600" dirty="0" smtClean="0">
                      <a:latin typeface="Calibri"/>
                      <a:cs typeface="Calibri"/>
                    </a:rPr>
                    <a:t>Step 3: Data Publication</a:t>
                  </a:r>
                </a:p>
                <a:p>
                  <a:endParaRPr lang="en-US" sz="1600" dirty="0" smtClean="0">
                    <a:latin typeface="Calibri"/>
                    <a:cs typeface="Calibri"/>
                    <a:hlinkClick r:id="rId2"/>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67600" y="2514600"/>
                  <a:ext cx="711200" cy="711200"/>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934200" y="4343400"/>
                  <a:ext cx="1766880" cy="1981200"/>
                </a:xfrm>
                <a:prstGeom prst="rect">
                  <a:avLst/>
                </a:prstGeom>
                <a:ln>
                  <a:noFill/>
                </a:ln>
                <a:effectLst>
                  <a:outerShdw blurRad="292100" dist="139700" dir="2700000" algn="tl" rotWithShape="0">
                    <a:srgbClr val="333333">
                      <a:alpha val="65000"/>
                    </a:srgbClr>
                  </a:outerShdw>
                </a:effectLst>
              </p:spPr>
            </p:pic>
          </p:grpSp>
        </p:grpSp>
      </p:grpSp>
    </p:spTree>
    <p:extLst>
      <p:ext uri="{BB962C8B-B14F-4D97-AF65-F5344CB8AC3E}">
        <p14:creationId xmlns:p14="http://schemas.microsoft.com/office/powerpoint/2010/main" val="5754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Submitting Data to ORNL DAAC</a:t>
            </a:r>
            <a:endParaRPr lang="en-US" dirty="0"/>
          </a:p>
        </p:txBody>
      </p:sp>
      <p:sp>
        <p:nvSpPr>
          <p:cNvPr id="3" name="Content Placeholder 2"/>
          <p:cNvSpPr>
            <a:spLocks noGrp="1"/>
          </p:cNvSpPr>
          <p:nvPr>
            <p:ph idx="1"/>
          </p:nvPr>
        </p:nvSpPr>
        <p:spPr/>
        <p:txBody>
          <a:bodyPr/>
          <a:lstStyle/>
          <a:p>
            <a:r>
              <a:rPr lang="en-US" dirty="0"/>
              <a:t>Obtain an ORNL DAAC data set submission computer account </a:t>
            </a:r>
          </a:p>
          <a:p>
            <a:r>
              <a:rPr lang="en-US" dirty="0" smtClean="0"/>
              <a:t>Answer </a:t>
            </a:r>
            <a:r>
              <a:rPr lang="en-US" dirty="0"/>
              <a:t>the Data Provider Questions </a:t>
            </a:r>
            <a:endParaRPr lang="en-US" dirty="0" smtClean="0"/>
          </a:p>
          <a:p>
            <a:r>
              <a:rPr lang="en-US" dirty="0" smtClean="0"/>
              <a:t>Upload </a:t>
            </a:r>
            <a:r>
              <a:rPr lang="en-US" dirty="0"/>
              <a:t>the contents of your data set via FTP client or command line syntax </a:t>
            </a:r>
            <a:endParaRPr lang="en-US" dirty="0" smtClean="0"/>
          </a:p>
          <a:p>
            <a:r>
              <a:rPr lang="en-US" dirty="0" smtClean="0"/>
              <a:t>Confirm </a:t>
            </a:r>
            <a:r>
              <a:rPr lang="en-US" dirty="0"/>
              <a:t>that you have completed the upload of the contents of your data set </a:t>
            </a:r>
            <a:r>
              <a:rPr lang="en-US" dirty="0" smtClean="0"/>
              <a:t>submission</a:t>
            </a:r>
          </a:p>
          <a:p>
            <a:r>
              <a:rPr lang="en-US" dirty="0" smtClean="0"/>
              <a:t>Track progress of your submission</a:t>
            </a:r>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5</a:t>
            </a:fld>
            <a:endParaRPr lang="en-US"/>
          </a:p>
        </p:txBody>
      </p:sp>
    </p:spTree>
    <p:extLst>
      <p:ext uri="{BB962C8B-B14F-4D97-AF65-F5344CB8AC3E}">
        <p14:creationId xmlns:p14="http://schemas.microsoft.com/office/powerpoint/2010/main" val="136373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ORNL DAAC expects for a data submission</a:t>
            </a:r>
            <a:br>
              <a:rPr lang="en-US" dirty="0"/>
            </a:br>
            <a:endParaRPr lang="en-US" dirty="0"/>
          </a:p>
        </p:txBody>
      </p:sp>
      <p:sp>
        <p:nvSpPr>
          <p:cNvPr id="3" name="Content Placeholder 2"/>
          <p:cNvSpPr>
            <a:spLocks noGrp="1"/>
          </p:cNvSpPr>
          <p:nvPr>
            <p:ph idx="1"/>
          </p:nvPr>
        </p:nvSpPr>
        <p:spPr/>
        <p:txBody>
          <a:bodyPr/>
          <a:lstStyle/>
          <a:p>
            <a:r>
              <a:rPr lang="en-US" dirty="0"/>
              <a:t>Data files</a:t>
            </a:r>
          </a:p>
          <a:p>
            <a:r>
              <a:rPr lang="en-US" dirty="0"/>
              <a:t>Document(s) describing data</a:t>
            </a:r>
          </a:p>
          <a:p>
            <a:r>
              <a:rPr lang="en-US" dirty="0"/>
              <a:t>Supplemental files</a:t>
            </a:r>
          </a:p>
          <a:p>
            <a:r>
              <a:rPr lang="en-US" dirty="0"/>
              <a:t>Data provider questions</a:t>
            </a:r>
          </a:p>
          <a:p>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6</a:t>
            </a:fld>
            <a:endParaRPr lang="en-US"/>
          </a:p>
        </p:txBody>
      </p:sp>
    </p:spTree>
    <p:extLst>
      <p:ext uri="{BB962C8B-B14F-4D97-AF65-F5344CB8AC3E}">
        <p14:creationId xmlns:p14="http://schemas.microsoft.com/office/powerpoint/2010/main" val="36577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Provider Questions</a:t>
            </a:r>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7</a:t>
            </a:fld>
            <a:endParaRPr lang="en-US"/>
          </a:p>
        </p:txBody>
      </p:sp>
      <p:pic>
        <p:nvPicPr>
          <p:cNvPr id="5" name="Picture 4"/>
          <p:cNvPicPr>
            <a:picLocks noChangeAspect="1"/>
          </p:cNvPicPr>
          <p:nvPr/>
        </p:nvPicPr>
        <p:blipFill>
          <a:blip r:embed="rId2"/>
          <a:stretch>
            <a:fillRect/>
          </a:stretch>
        </p:blipFill>
        <p:spPr>
          <a:xfrm>
            <a:off x="1143000" y="1409700"/>
            <a:ext cx="5727700" cy="4953000"/>
          </a:xfrm>
          <a:prstGeom prst="rect">
            <a:avLst/>
          </a:prstGeom>
        </p:spPr>
      </p:pic>
    </p:spTree>
    <p:extLst>
      <p:ext uri="{BB962C8B-B14F-4D97-AF65-F5344CB8AC3E}">
        <p14:creationId xmlns:p14="http://schemas.microsoft.com/office/powerpoint/2010/main" val="128740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Model Archival</a:t>
            </a:r>
            <a:br>
              <a:rPr lang="en-US" dirty="0"/>
            </a:br>
            <a:endParaRPr lang="en-US" dirty="0"/>
          </a:p>
        </p:txBody>
      </p:sp>
      <p:sp>
        <p:nvSpPr>
          <p:cNvPr id="3" name="Content Placeholder 2"/>
          <p:cNvSpPr>
            <a:spLocks noGrp="1"/>
          </p:cNvSpPr>
          <p:nvPr>
            <p:ph idx="1"/>
          </p:nvPr>
        </p:nvSpPr>
        <p:spPr>
          <a:xfrm>
            <a:off x="228600" y="1143000"/>
            <a:ext cx="8686800" cy="5105400"/>
          </a:xfrm>
        </p:spPr>
        <p:txBody>
          <a:bodyPr/>
          <a:lstStyle/>
          <a:p>
            <a:r>
              <a:rPr lang="en-US" b="1" dirty="0"/>
              <a:t>Archiving a Benchmark </a:t>
            </a:r>
            <a:r>
              <a:rPr lang="en-US" b="1" dirty="0" smtClean="0"/>
              <a:t>Model</a:t>
            </a:r>
            <a:endParaRPr lang="en-US" dirty="0"/>
          </a:p>
          <a:p>
            <a:pPr lvl="1"/>
            <a:r>
              <a:rPr lang="en-US" sz="2400" dirty="0"/>
              <a:t>Model </a:t>
            </a:r>
            <a:r>
              <a:rPr lang="en-US" sz="2400" dirty="0" smtClean="0"/>
              <a:t>metadata (</a:t>
            </a:r>
            <a:r>
              <a:rPr lang="en-US" sz="2400" dirty="0"/>
              <a:t>model name and </a:t>
            </a:r>
            <a:r>
              <a:rPr lang="en-US" sz="2400" dirty="0" smtClean="0"/>
              <a:t>version)</a:t>
            </a:r>
            <a:endParaRPr lang="en-US" sz="2400" dirty="0"/>
          </a:p>
          <a:p>
            <a:pPr lvl="1"/>
            <a:r>
              <a:rPr lang="en-US" sz="2400" dirty="0"/>
              <a:t>Source </a:t>
            </a:r>
            <a:r>
              <a:rPr lang="en-US" sz="2400" dirty="0" smtClean="0"/>
              <a:t>code</a:t>
            </a:r>
          </a:p>
          <a:p>
            <a:pPr lvl="1"/>
            <a:r>
              <a:rPr lang="en-US" sz="2400" dirty="0"/>
              <a:t>A</a:t>
            </a:r>
            <a:r>
              <a:rPr lang="en-US" sz="2400" dirty="0" smtClean="0"/>
              <a:t>ssociated documentation </a:t>
            </a:r>
            <a:r>
              <a:rPr lang="en-US" sz="2400" dirty="0"/>
              <a:t>describing the application of the model</a:t>
            </a:r>
          </a:p>
          <a:p>
            <a:pPr lvl="1"/>
            <a:r>
              <a:rPr lang="en-US" sz="2400" dirty="0"/>
              <a:t>Example inputs and outputs</a:t>
            </a:r>
          </a:p>
          <a:p>
            <a:r>
              <a:rPr lang="en-US" b="1" dirty="0"/>
              <a:t>Archiving a Manuscript Model</a:t>
            </a:r>
          </a:p>
          <a:p>
            <a:pPr lvl="1"/>
            <a:r>
              <a:rPr lang="en-US" sz="2400" dirty="0"/>
              <a:t>Published manuscript</a:t>
            </a:r>
          </a:p>
          <a:p>
            <a:pPr lvl="1"/>
            <a:r>
              <a:rPr lang="en-US" sz="2400" dirty="0"/>
              <a:t>Source code</a:t>
            </a:r>
          </a:p>
          <a:p>
            <a:pPr lvl="1"/>
            <a:r>
              <a:rPr lang="en-US" sz="2400" dirty="0"/>
              <a:t>Model </a:t>
            </a:r>
            <a:r>
              <a:rPr lang="en-US" sz="2400" dirty="0" smtClean="0"/>
              <a:t>inputs</a:t>
            </a:r>
          </a:p>
          <a:p>
            <a:pPr lvl="2"/>
            <a:r>
              <a:rPr lang="en-US" sz="2400" dirty="0"/>
              <a:t>Provide all model inputs required to generate the key research results reported in the associated publication.</a:t>
            </a:r>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8</a:t>
            </a:fld>
            <a:endParaRPr lang="en-US"/>
          </a:p>
        </p:txBody>
      </p:sp>
    </p:spTree>
    <p:extLst>
      <p:ext uri="{BB962C8B-B14F-4D97-AF65-F5344CB8AC3E}">
        <p14:creationId xmlns:p14="http://schemas.microsoft.com/office/powerpoint/2010/main" val="150041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99"/>
                </a:solidFill>
              </a:rPr>
              <a:t>ORNL DAAC </a:t>
            </a:r>
            <a:r>
              <a:rPr lang="en-US" dirty="0" err="1" smtClean="0">
                <a:solidFill>
                  <a:srgbClr val="333399"/>
                </a:solidFill>
              </a:rPr>
              <a:t>Curation</a:t>
            </a:r>
            <a:r>
              <a:rPr lang="en-US" dirty="0" smtClean="0">
                <a:solidFill>
                  <a:srgbClr val="333399"/>
                </a:solidFill>
              </a:rPr>
              <a:t> Process</a:t>
            </a:r>
            <a:endParaRPr lang="en-US" dirty="0">
              <a:solidFill>
                <a:srgbClr val="333399"/>
              </a:solidFill>
            </a:endParaRPr>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9</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3124200"/>
            <a:ext cx="2770322" cy="29718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990600" y="1295400"/>
            <a:ext cx="6985000" cy="1409700"/>
          </a:xfrm>
          <a:prstGeom prst="rect">
            <a:avLst/>
          </a:prstGeom>
        </p:spPr>
      </p:pic>
      <p:pic>
        <p:nvPicPr>
          <p:cNvPr id="7" name="Picture 6"/>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3886200" y="1295400"/>
            <a:ext cx="1179767" cy="1409700"/>
          </a:xfrm>
          <a:prstGeom prst="rect">
            <a:avLst/>
          </a:prstGeom>
        </p:spPr>
      </p:pic>
      <p:pic>
        <p:nvPicPr>
          <p:cNvPr id="8" name="Picture 7"/>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5257800" y="1295400"/>
            <a:ext cx="1186214" cy="1409700"/>
          </a:xfrm>
          <a:prstGeom prst="rect">
            <a:avLst/>
          </a:prstGeom>
        </p:spPr>
      </p:pic>
      <p:pic>
        <p:nvPicPr>
          <p:cNvPr id="9" name="Picture 8"/>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6629400" y="1295400"/>
            <a:ext cx="1186215" cy="14097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00400" y="3124200"/>
            <a:ext cx="2667000" cy="303068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9"/>
          <a:stretch>
            <a:fillRect/>
          </a:stretch>
        </p:blipFill>
        <p:spPr>
          <a:xfrm>
            <a:off x="6040352" y="3124200"/>
            <a:ext cx="2951248" cy="13122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834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A_Best_Practice-data_template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NLDAAC_160226">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_4x3_160226.potx" id="{DF21DB35-F0E5-4B9D-A31C-3B8FCA7CFF42}" vid="{C80A0934-B94A-49A3-9B10-0453C9DE6C2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52836</TotalTime>
  <Words>497</Words>
  <Application>Microsoft Macintosh PowerPoint</Application>
  <PresentationFormat>On-screen Show (4:3)</PresentationFormat>
  <Paragraphs>97</Paragraphs>
  <Slides>13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 Black</vt:lpstr>
      <vt:lpstr>Calibri</vt:lpstr>
      <vt:lpstr>ＭＳ Ｐゴシック</vt:lpstr>
      <vt:lpstr>Times New Roman</vt:lpstr>
      <vt:lpstr>Verdana</vt:lpstr>
      <vt:lpstr>Arial</vt:lpstr>
      <vt:lpstr>ESA_Best_Practice-data_template_v2</vt:lpstr>
      <vt:lpstr>ORNLDAAC_160226</vt:lpstr>
      <vt:lpstr>Archiving data with ORNL DAAC  </vt:lpstr>
      <vt:lpstr>From the Scientist to the Archive</vt:lpstr>
      <vt:lpstr>Why Publish?</vt:lpstr>
      <vt:lpstr>Steps to Archiving Data with ORNL DAAC</vt:lpstr>
      <vt:lpstr>Submitting Data to ORNL DAAC</vt:lpstr>
      <vt:lpstr>What the ORNL DAAC expects for a data submission </vt:lpstr>
      <vt:lpstr>Data Provider Questions</vt:lpstr>
      <vt:lpstr>Recommendations for Model Archival </vt:lpstr>
      <vt:lpstr>ORNL DAAC Curation Process</vt:lpstr>
      <vt:lpstr>Progress Tracker</vt:lpstr>
      <vt:lpstr>We Support Investigators/Authors with their journal publications</vt:lpstr>
      <vt:lpstr>Challenges that we face</vt:lpstr>
      <vt:lpstr>Contact us</vt:lpstr>
    </vt:vector>
  </TitlesOfParts>
  <Company>ORNL</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Objectives</dc:title>
  <dc:creator>Robert B. Cook</dc:creator>
  <cp:lastModifiedBy>Wei, Yaxing</cp:lastModifiedBy>
  <cp:revision>748</cp:revision>
  <cp:lastPrinted>1601-01-01T00:00:00Z</cp:lastPrinted>
  <dcterms:created xsi:type="dcterms:W3CDTF">2002-07-16T14:35:23Z</dcterms:created>
  <dcterms:modified xsi:type="dcterms:W3CDTF">2017-03-26T15:10:30Z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