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9" r:id="rId1"/>
  </p:sldMasterIdLst>
  <p:notesMasterIdLst>
    <p:notesMasterId r:id="rId22"/>
  </p:notesMasterIdLst>
  <p:handoutMasterIdLst>
    <p:handoutMasterId r:id="rId23"/>
  </p:handoutMasterIdLst>
  <p:sldIdLst>
    <p:sldId id="535" r:id="rId2"/>
    <p:sldId id="589" r:id="rId3"/>
    <p:sldId id="593" r:id="rId4"/>
    <p:sldId id="597" r:id="rId5"/>
    <p:sldId id="598" r:id="rId6"/>
    <p:sldId id="600" r:id="rId7"/>
    <p:sldId id="599" r:id="rId8"/>
    <p:sldId id="601" r:id="rId9"/>
    <p:sldId id="595" r:id="rId10"/>
    <p:sldId id="596" r:id="rId11"/>
    <p:sldId id="602" r:id="rId12"/>
    <p:sldId id="603" r:id="rId13"/>
    <p:sldId id="606" r:id="rId14"/>
    <p:sldId id="609" r:id="rId15"/>
    <p:sldId id="604" r:id="rId16"/>
    <p:sldId id="605" r:id="rId17"/>
    <p:sldId id="608" r:id="rId18"/>
    <p:sldId id="607" r:id="rId19"/>
    <p:sldId id="594" r:id="rId20"/>
    <p:sldId id="592" r:id="rId21"/>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333399"/>
    <a:srgbClr val="A2C0FF"/>
    <a:srgbClr val="0000CC"/>
    <a:srgbClr val="FFFFBF"/>
    <a:srgbClr val="C6B748"/>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36" autoAdjust="0"/>
    <p:restoredTop sz="85896" autoAdjust="0"/>
  </p:normalViewPr>
  <p:slideViewPr>
    <p:cSldViewPr>
      <p:cViewPr varScale="1">
        <p:scale>
          <a:sx n="167" d="100"/>
          <a:sy n="167" d="100"/>
        </p:scale>
        <p:origin x="792"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40E8E-C039-E947-90C0-2A1FF413DDA1}" type="doc">
      <dgm:prSet loTypeId="urn:microsoft.com/office/officeart/2005/8/layout/matrix1" loCatId="" qsTypeId="urn:microsoft.com/office/officeart/2005/8/quickstyle/simple1" qsCatId="simple" csTypeId="urn:microsoft.com/office/officeart/2005/8/colors/accent6_2" csCatId="accent6" phldr="1"/>
      <dgm:spPr/>
      <dgm:t>
        <a:bodyPr/>
        <a:lstStyle/>
        <a:p>
          <a:endParaRPr lang="en-US"/>
        </a:p>
      </dgm:t>
    </dgm:pt>
    <dgm:pt modelId="{EAB93092-2DC6-3448-BC09-DEC07930460E}">
      <dgm:prSet phldrT="[Text]"/>
      <dgm:spPr/>
      <dgm:t>
        <a:bodyPr/>
        <a:lstStyle/>
        <a:p>
          <a:r>
            <a:rPr lang="en-US" dirty="0"/>
            <a:t>ORNL DAAC</a:t>
          </a:r>
        </a:p>
      </dgm:t>
    </dgm:pt>
    <dgm:pt modelId="{07E619C7-BC26-2142-BEAD-5FF97219E63F}" type="parTrans" cxnId="{BB0B95F8-50C1-CA42-8D38-A5E6CFE76D8B}">
      <dgm:prSet/>
      <dgm:spPr/>
      <dgm:t>
        <a:bodyPr/>
        <a:lstStyle/>
        <a:p>
          <a:endParaRPr lang="en-US"/>
        </a:p>
      </dgm:t>
    </dgm:pt>
    <dgm:pt modelId="{7DBC0D7C-2E28-1D43-9378-B8918F000C67}" type="sibTrans" cxnId="{BB0B95F8-50C1-CA42-8D38-A5E6CFE76D8B}">
      <dgm:prSet/>
      <dgm:spPr/>
      <dgm:t>
        <a:bodyPr/>
        <a:lstStyle/>
        <a:p>
          <a:endParaRPr lang="en-US"/>
        </a:p>
      </dgm:t>
    </dgm:pt>
    <dgm:pt modelId="{0E73087C-F91C-CC48-A691-3C6ADA6605B7}">
      <dgm:prSet phldrT="[Text]"/>
      <dgm:spPr/>
      <dgm:t>
        <a:bodyPr/>
        <a:lstStyle/>
        <a:p>
          <a:r>
            <a:rPr lang="en-US" dirty="0"/>
            <a:t>Model Code</a:t>
          </a:r>
        </a:p>
      </dgm:t>
    </dgm:pt>
    <dgm:pt modelId="{C132F26A-1C5F-E946-B6C5-FA44CC1588E8}" type="parTrans" cxnId="{A4253B01-A37B-7147-B5F3-BE319FC0C98A}">
      <dgm:prSet/>
      <dgm:spPr/>
      <dgm:t>
        <a:bodyPr/>
        <a:lstStyle/>
        <a:p>
          <a:endParaRPr lang="en-US"/>
        </a:p>
      </dgm:t>
    </dgm:pt>
    <dgm:pt modelId="{8FCFEA5B-2540-2747-9A1F-DA94F1823BE1}" type="sibTrans" cxnId="{A4253B01-A37B-7147-B5F3-BE319FC0C98A}">
      <dgm:prSet/>
      <dgm:spPr/>
      <dgm:t>
        <a:bodyPr/>
        <a:lstStyle/>
        <a:p>
          <a:endParaRPr lang="en-US"/>
        </a:p>
      </dgm:t>
    </dgm:pt>
    <dgm:pt modelId="{111DF2D0-80DB-5547-86DD-E9253B7B8BE1}">
      <dgm:prSet phldrT="[Text]"/>
      <dgm:spPr/>
      <dgm:t>
        <a:bodyPr/>
        <a:lstStyle/>
        <a:p>
          <a:r>
            <a:rPr lang="en-US" dirty="0"/>
            <a:t>Land Validation</a:t>
          </a:r>
        </a:p>
      </dgm:t>
    </dgm:pt>
    <dgm:pt modelId="{3B91B52B-E530-844A-891F-C90B77C19191}" type="parTrans" cxnId="{5208C5AC-BC7F-0C48-B6E6-6E15813C0ED5}">
      <dgm:prSet/>
      <dgm:spPr/>
      <dgm:t>
        <a:bodyPr/>
        <a:lstStyle/>
        <a:p>
          <a:endParaRPr lang="en-US"/>
        </a:p>
      </dgm:t>
    </dgm:pt>
    <dgm:pt modelId="{BB3500FB-5553-B34C-8218-A1FC6A3FE002}" type="sibTrans" cxnId="{5208C5AC-BC7F-0C48-B6E6-6E15813C0ED5}">
      <dgm:prSet/>
      <dgm:spPr/>
      <dgm:t>
        <a:bodyPr/>
        <a:lstStyle/>
        <a:p>
          <a:endParaRPr lang="en-US"/>
        </a:p>
      </dgm:t>
    </dgm:pt>
    <dgm:pt modelId="{6BDDBB29-E7FD-9F46-85FB-42FD832B79FA}">
      <dgm:prSet phldrT="[Text]"/>
      <dgm:spPr/>
      <dgm:t>
        <a:bodyPr/>
        <a:lstStyle/>
        <a:p>
          <a:r>
            <a:rPr lang="en-US" dirty="0"/>
            <a:t>Regional and Global </a:t>
          </a:r>
        </a:p>
      </dgm:t>
    </dgm:pt>
    <dgm:pt modelId="{48325653-C442-E149-A4FC-CB63DAB02B04}" type="parTrans" cxnId="{EF3BDA38-8FC4-814D-A7AC-545960501EDE}">
      <dgm:prSet/>
      <dgm:spPr/>
      <dgm:t>
        <a:bodyPr/>
        <a:lstStyle/>
        <a:p>
          <a:endParaRPr lang="en-US"/>
        </a:p>
      </dgm:t>
    </dgm:pt>
    <dgm:pt modelId="{508B3ED7-4AB8-5E4B-B234-1E8B68A97B4F}" type="sibTrans" cxnId="{EF3BDA38-8FC4-814D-A7AC-545960501EDE}">
      <dgm:prSet/>
      <dgm:spPr/>
      <dgm:t>
        <a:bodyPr/>
        <a:lstStyle/>
        <a:p>
          <a:endParaRPr lang="en-US"/>
        </a:p>
      </dgm:t>
    </dgm:pt>
    <dgm:pt modelId="{058D3881-2E8D-C14F-9E3C-926A4122A826}">
      <dgm:prSet phldrT="[Text]"/>
      <dgm:spPr/>
      <dgm:t>
        <a:bodyPr/>
        <a:lstStyle/>
        <a:p>
          <a:r>
            <a:rPr lang="en-US" dirty="0"/>
            <a:t>Field Campaign</a:t>
          </a:r>
        </a:p>
      </dgm:t>
    </dgm:pt>
    <dgm:pt modelId="{C4254B65-C747-A743-B47D-B7AC13C1B4D2}" type="parTrans" cxnId="{BC25C8F7-262E-3643-91CF-2D0D09D88EB0}">
      <dgm:prSet/>
      <dgm:spPr/>
      <dgm:t>
        <a:bodyPr/>
        <a:lstStyle/>
        <a:p>
          <a:endParaRPr lang="en-US"/>
        </a:p>
      </dgm:t>
    </dgm:pt>
    <dgm:pt modelId="{FFECB86D-0500-C940-8CC0-7B6BEC9BC35E}" type="sibTrans" cxnId="{BC25C8F7-262E-3643-91CF-2D0D09D88EB0}">
      <dgm:prSet/>
      <dgm:spPr/>
      <dgm:t>
        <a:bodyPr/>
        <a:lstStyle/>
        <a:p>
          <a:endParaRPr lang="en-US"/>
        </a:p>
      </dgm:t>
    </dgm:pt>
    <dgm:pt modelId="{F2834A5F-E8FE-BC4D-9C21-8284AC1A5865}" type="pres">
      <dgm:prSet presAssocID="{D3540E8E-C039-E947-90C0-2A1FF413DDA1}" presName="diagram" presStyleCnt="0">
        <dgm:presLayoutVars>
          <dgm:chMax val="1"/>
          <dgm:dir/>
          <dgm:animLvl val="ctr"/>
          <dgm:resizeHandles val="exact"/>
        </dgm:presLayoutVars>
      </dgm:prSet>
      <dgm:spPr/>
      <dgm:t>
        <a:bodyPr/>
        <a:lstStyle/>
        <a:p>
          <a:endParaRPr lang="en-US"/>
        </a:p>
      </dgm:t>
    </dgm:pt>
    <dgm:pt modelId="{61E39D55-5AB0-C643-ABFE-FA0DF60C727E}" type="pres">
      <dgm:prSet presAssocID="{D3540E8E-C039-E947-90C0-2A1FF413DDA1}" presName="matrix" presStyleCnt="0"/>
      <dgm:spPr/>
    </dgm:pt>
    <dgm:pt modelId="{C67F88DB-F0A9-4F4E-BAD2-F5B809587C81}" type="pres">
      <dgm:prSet presAssocID="{D3540E8E-C039-E947-90C0-2A1FF413DDA1}" presName="tile1" presStyleLbl="node1" presStyleIdx="0" presStyleCnt="4"/>
      <dgm:spPr/>
      <dgm:t>
        <a:bodyPr/>
        <a:lstStyle/>
        <a:p>
          <a:endParaRPr lang="en-US"/>
        </a:p>
      </dgm:t>
    </dgm:pt>
    <dgm:pt modelId="{0C759659-E9FA-6542-BFA7-D9EA142D5D3C}" type="pres">
      <dgm:prSet presAssocID="{D3540E8E-C039-E947-90C0-2A1FF413DDA1}" presName="tile1text" presStyleLbl="node1" presStyleIdx="0" presStyleCnt="4">
        <dgm:presLayoutVars>
          <dgm:chMax val="0"/>
          <dgm:chPref val="0"/>
          <dgm:bulletEnabled val="1"/>
        </dgm:presLayoutVars>
      </dgm:prSet>
      <dgm:spPr/>
      <dgm:t>
        <a:bodyPr/>
        <a:lstStyle/>
        <a:p>
          <a:endParaRPr lang="en-US"/>
        </a:p>
      </dgm:t>
    </dgm:pt>
    <dgm:pt modelId="{2F6641CF-D5FB-064F-9CAC-A5305584FDD0}" type="pres">
      <dgm:prSet presAssocID="{D3540E8E-C039-E947-90C0-2A1FF413DDA1}" presName="tile2" presStyleLbl="node1" presStyleIdx="1" presStyleCnt="4"/>
      <dgm:spPr/>
      <dgm:t>
        <a:bodyPr/>
        <a:lstStyle/>
        <a:p>
          <a:endParaRPr lang="en-US"/>
        </a:p>
      </dgm:t>
    </dgm:pt>
    <dgm:pt modelId="{1A01237F-B8A3-B746-91DB-C6577717C761}" type="pres">
      <dgm:prSet presAssocID="{D3540E8E-C039-E947-90C0-2A1FF413DDA1}" presName="tile2text" presStyleLbl="node1" presStyleIdx="1" presStyleCnt="4">
        <dgm:presLayoutVars>
          <dgm:chMax val="0"/>
          <dgm:chPref val="0"/>
          <dgm:bulletEnabled val="1"/>
        </dgm:presLayoutVars>
      </dgm:prSet>
      <dgm:spPr/>
      <dgm:t>
        <a:bodyPr/>
        <a:lstStyle/>
        <a:p>
          <a:endParaRPr lang="en-US"/>
        </a:p>
      </dgm:t>
    </dgm:pt>
    <dgm:pt modelId="{78A97CBD-3BEE-0F4D-A11C-C80189E232AA}" type="pres">
      <dgm:prSet presAssocID="{D3540E8E-C039-E947-90C0-2A1FF413DDA1}" presName="tile3" presStyleLbl="node1" presStyleIdx="2" presStyleCnt="4"/>
      <dgm:spPr/>
      <dgm:t>
        <a:bodyPr/>
        <a:lstStyle/>
        <a:p>
          <a:endParaRPr lang="en-US"/>
        </a:p>
      </dgm:t>
    </dgm:pt>
    <dgm:pt modelId="{24D81BEC-744F-D544-8748-D75917FDB372}" type="pres">
      <dgm:prSet presAssocID="{D3540E8E-C039-E947-90C0-2A1FF413DDA1}" presName="tile3text" presStyleLbl="node1" presStyleIdx="2" presStyleCnt="4">
        <dgm:presLayoutVars>
          <dgm:chMax val="0"/>
          <dgm:chPref val="0"/>
          <dgm:bulletEnabled val="1"/>
        </dgm:presLayoutVars>
      </dgm:prSet>
      <dgm:spPr/>
      <dgm:t>
        <a:bodyPr/>
        <a:lstStyle/>
        <a:p>
          <a:endParaRPr lang="en-US"/>
        </a:p>
      </dgm:t>
    </dgm:pt>
    <dgm:pt modelId="{F9FC932E-256D-CA44-AF6C-5ED33F78F2ED}" type="pres">
      <dgm:prSet presAssocID="{D3540E8E-C039-E947-90C0-2A1FF413DDA1}" presName="tile4" presStyleLbl="node1" presStyleIdx="3" presStyleCnt="4"/>
      <dgm:spPr/>
      <dgm:t>
        <a:bodyPr/>
        <a:lstStyle/>
        <a:p>
          <a:endParaRPr lang="en-US"/>
        </a:p>
      </dgm:t>
    </dgm:pt>
    <dgm:pt modelId="{0D184BE8-2B00-1149-909F-EC120B6EA526}" type="pres">
      <dgm:prSet presAssocID="{D3540E8E-C039-E947-90C0-2A1FF413DDA1}" presName="tile4text" presStyleLbl="node1" presStyleIdx="3" presStyleCnt="4">
        <dgm:presLayoutVars>
          <dgm:chMax val="0"/>
          <dgm:chPref val="0"/>
          <dgm:bulletEnabled val="1"/>
        </dgm:presLayoutVars>
      </dgm:prSet>
      <dgm:spPr/>
      <dgm:t>
        <a:bodyPr/>
        <a:lstStyle/>
        <a:p>
          <a:endParaRPr lang="en-US"/>
        </a:p>
      </dgm:t>
    </dgm:pt>
    <dgm:pt modelId="{E5AD7D9B-A63D-CE48-A3D4-A1624B51AD73}" type="pres">
      <dgm:prSet presAssocID="{D3540E8E-C039-E947-90C0-2A1FF413DDA1}" presName="centerTile" presStyleLbl="fgShp" presStyleIdx="0" presStyleCnt="1">
        <dgm:presLayoutVars>
          <dgm:chMax val="0"/>
          <dgm:chPref val="0"/>
        </dgm:presLayoutVars>
      </dgm:prSet>
      <dgm:spPr/>
      <dgm:t>
        <a:bodyPr/>
        <a:lstStyle/>
        <a:p>
          <a:endParaRPr lang="en-US"/>
        </a:p>
      </dgm:t>
    </dgm:pt>
  </dgm:ptLst>
  <dgm:cxnLst>
    <dgm:cxn modelId="{886EDE92-00B9-F143-B812-1595552F955E}" type="presOf" srcId="{058D3881-2E8D-C14F-9E3C-926A4122A826}" destId="{C67F88DB-F0A9-4F4E-BAD2-F5B809587C81}" srcOrd="0" destOrd="0" presId="urn:microsoft.com/office/officeart/2005/8/layout/matrix1"/>
    <dgm:cxn modelId="{5F5AC3BF-4F21-B245-9083-BC6DCD840C5B}" type="presOf" srcId="{111DF2D0-80DB-5547-86DD-E9253B7B8BE1}" destId="{78A97CBD-3BEE-0F4D-A11C-C80189E232AA}" srcOrd="0" destOrd="0" presId="urn:microsoft.com/office/officeart/2005/8/layout/matrix1"/>
    <dgm:cxn modelId="{BB0B95F8-50C1-CA42-8D38-A5E6CFE76D8B}" srcId="{D3540E8E-C039-E947-90C0-2A1FF413DDA1}" destId="{EAB93092-2DC6-3448-BC09-DEC07930460E}" srcOrd="0" destOrd="0" parTransId="{07E619C7-BC26-2142-BEAD-5FF97219E63F}" sibTransId="{7DBC0D7C-2E28-1D43-9378-B8918F000C67}"/>
    <dgm:cxn modelId="{EF3BDA38-8FC4-814D-A7AC-545960501EDE}" srcId="{EAB93092-2DC6-3448-BC09-DEC07930460E}" destId="{6BDDBB29-E7FD-9F46-85FB-42FD832B79FA}" srcOrd="3" destOrd="0" parTransId="{48325653-C442-E149-A4FC-CB63DAB02B04}" sibTransId="{508B3ED7-4AB8-5E4B-B234-1E8B68A97B4F}"/>
    <dgm:cxn modelId="{A4253B01-A37B-7147-B5F3-BE319FC0C98A}" srcId="{EAB93092-2DC6-3448-BC09-DEC07930460E}" destId="{0E73087C-F91C-CC48-A691-3C6ADA6605B7}" srcOrd="1" destOrd="0" parTransId="{C132F26A-1C5F-E946-B6C5-FA44CC1588E8}" sibTransId="{8FCFEA5B-2540-2747-9A1F-DA94F1823BE1}"/>
    <dgm:cxn modelId="{5208C5AC-BC7F-0C48-B6E6-6E15813C0ED5}" srcId="{EAB93092-2DC6-3448-BC09-DEC07930460E}" destId="{111DF2D0-80DB-5547-86DD-E9253B7B8BE1}" srcOrd="2" destOrd="0" parTransId="{3B91B52B-E530-844A-891F-C90B77C19191}" sibTransId="{BB3500FB-5553-B34C-8218-A1FC6A3FE002}"/>
    <dgm:cxn modelId="{6091AA1A-30C7-1347-99A5-5805A04041A5}" type="presOf" srcId="{058D3881-2E8D-C14F-9E3C-926A4122A826}" destId="{0C759659-E9FA-6542-BFA7-D9EA142D5D3C}" srcOrd="1" destOrd="0" presId="urn:microsoft.com/office/officeart/2005/8/layout/matrix1"/>
    <dgm:cxn modelId="{DD1FBB36-DAE1-A845-96BA-9C52AEB9690A}" type="presOf" srcId="{6BDDBB29-E7FD-9F46-85FB-42FD832B79FA}" destId="{F9FC932E-256D-CA44-AF6C-5ED33F78F2ED}" srcOrd="0" destOrd="0" presId="urn:microsoft.com/office/officeart/2005/8/layout/matrix1"/>
    <dgm:cxn modelId="{1CE69081-1C82-8244-9618-1776F2AA85FD}" type="presOf" srcId="{EAB93092-2DC6-3448-BC09-DEC07930460E}" destId="{E5AD7D9B-A63D-CE48-A3D4-A1624B51AD73}" srcOrd="0" destOrd="0" presId="urn:microsoft.com/office/officeart/2005/8/layout/matrix1"/>
    <dgm:cxn modelId="{03A5FD15-ADD2-CF4D-98C2-20E8C101AECD}" type="presOf" srcId="{6BDDBB29-E7FD-9F46-85FB-42FD832B79FA}" destId="{0D184BE8-2B00-1149-909F-EC120B6EA526}" srcOrd="1" destOrd="0" presId="urn:microsoft.com/office/officeart/2005/8/layout/matrix1"/>
    <dgm:cxn modelId="{48D05519-01D2-D84B-AC98-D19D54DB48E8}" type="presOf" srcId="{111DF2D0-80DB-5547-86DD-E9253B7B8BE1}" destId="{24D81BEC-744F-D544-8748-D75917FDB372}" srcOrd="1" destOrd="0" presId="urn:microsoft.com/office/officeart/2005/8/layout/matrix1"/>
    <dgm:cxn modelId="{990C3E81-19F4-904A-86B7-9D82EFC20F13}" type="presOf" srcId="{0E73087C-F91C-CC48-A691-3C6ADA6605B7}" destId="{2F6641CF-D5FB-064F-9CAC-A5305584FDD0}" srcOrd="0" destOrd="0" presId="urn:microsoft.com/office/officeart/2005/8/layout/matrix1"/>
    <dgm:cxn modelId="{E98728EC-8F1E-3B41-8223-881614FD686C}" type="presOf" srcId="{0E73087C-F91C-CC48-A691-3C6ADA6605B7}" destId="{1A01237F-B8A3-B746-91DB-C6577717C761}" srcOrd="1" destOrd="0" presId="urn:microsoft.com/office/officeart/2005/8/layout/matrix1"/>
    <dgm:cxn modelId="{BC25C8F7-262E-3643-91CF-2D0D09D88EB0}" srcId="{EAB93092-2DC6-3448-BC09-DEC07930460E}" destId="{058D3881-2E8D-C14F-9E3C-926A4122A826}" srcOrd="0" destOrd="0" parTransId="{C4254B65-C747-A743-B47D-B7AC13C1B4D2}" sibTransId="{FFECB86D-0500-C940-8CC0-7B6BEC9BC35E}"/>
    <dgm:cxn modelId="{19C0676D-C2FE-8E44-8C4C-49789634ED38}" type="presOf" srcId="{D3540E8E-C039-E947-90C0-2A1FF413DDA1}" destId="{F2834A5F-E8FE-BC4D-9C21-8284AC1A5865}" srcOrd="0" destOrd="0" presId="urn:microsoft.com/office/officeart/2005/8/layout/matrix1"/>
    <dgm:cxn modelId="{EFA668A0-C768-BD47-892D-0CBE4B113B37}" type="presParOf" srcId="{F2834A5F-E8FE-BC4D-9C21-8284AC1A5865}" destId="{61E39D55-5AB0-C643-ABFE-FA0DF60C727E}" srcOrd="0" destOrd="0" presId="urn:microsoft.com/office/officeart/2005/8/layout/matrix1"/>
    <dgm:cxn modelId="{A900E251-123C-8340-A5C0-F070DAAC00AA}" type="presParOf" srcId="{61E39D55-5AB0-C643-ABFE-FA0DF60C727E}" destId="{C67F88DB-F0A9-4F4E-BAD2-F5B809587C81}" srcOrd="0" destOrd="0" presId="urn:microsoft.com/office/officeart/2005/8/layout/matrix1"/>
    <dgm:cxn modelId="{106D15A6-39DF-AB49-BDD4-B8E80D0DBD0C}" type="presParOf" srcId="{61E39D55-5AB0-C643-ABFE-FA0DF60C727E}" destId="{0C759659-E9FA-6542-BFA7-D9EA142D5D3C}" srcOrd="1" destOrd="0" presId="urn:microsoft.com/office/officeart/2005/8/layout/matrix1"/>
    <dgm:cxn modelId="{96BCB383-6B22-F74D-BA2D-7DABBA22AE4E}" type="presParOf" srcId="{61E39D55-5AB0-C643-ABFE-FA0DF60C727E}" destId="{2F6641CF-D5FB-064F-9CAC-A5305584FDD0}" srcOrd="2" destOrd="0" presId="urn:microsoft.com/office/officeart/2005/8/layout/matrix1"/>
    <dgm:cxn modelId="{8B788611-4233-2046-A5EB-8C39F09B3174}" type="presParOf" srcId="{61E39D55-5AB0-C643-ABFE-FA0DF60C727E}" destId="{1A01237F-B8A3-B746-91DB-C6577717C761}" srcOrd="3" destOrd="0" presId="urn:microsoft.com/office/officeart/2005/8/layout/matrix1"/>
    <dgm:cxn modelId="{2042ECD6-F426-4541-9B7A-7BC778FEA6C3}" type="presParOf" srcId="{61E39D55-5AB0-C643-ABFE-FA0DF60C727E}" destId="{78A97CBD-3BEE-0F4D-A11C-C80189E232AA}" srcOrd="4" destOrd="0" presId="urn:microsoft.com/office/officeart/2005/8/layout/matrix1"/>
    <dgm:cxn modelId="{C5C7A3FD-BE65-0549-A872-D77010D0989B}" type="presParOf" srcId="{61E39D55-5AB0-C643-ABFE-FA0DF60C727E}" destId="{24D81BEC-744F-D544-8748-D75917FDB372}" srcOrd="5" destOrd="0" presId="urn:microsoft.com/office/officeart/2005/8/layout/matrix1"/>
    <dgm:cxn modelId="{40D1C94D-38D3-524A-9256-F2D5A25E9CF5}" type="presParOf" srcId="{61E39D55-5AB0-C643-ABFE-FA0DF60C727E}" destId="{F9FC932E-256D-CA44-AF6C-5ED33F78F2ED}" srcOrd="6" destOrd="0" presId="urn:microsoft.com/office/officeart/2005/8/layout/matrix1"/>
    <dgm:cxn modelId="{75C177A0-44D1-2F47-91CB-565760401533}" type="presParOf" srcId="{61E39D55-5AB0-C643-ABFE-FA0DF60C727E}" destId="{0D184BE8-2B00-1149-909F-EC120B6EA526}" srcOrd="7" destOrd="0" presId="urn:microsoft.com/office/officeart/2005/8/layout/matrix1"/>
    <dgm:cxn modelId="{A319E6BB-1A1F-DB40-918C-0AC632A6339A}" type="presParOf" srcId="{F2834A5F-E8FE-BC4D-9C21-8284AC1A5865}" destId="{E5AD7D9B-A63D-CE48-A3D4-A1624B51AD73}"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F88DB-F0A9-4F4E-BAD2-F5B809587C81}">
      <dsp:nvSpPr>
        <dsp:cNvPr id="0" name=""/>
        <dsp:cNvSpPr/>
      </dsp:nvSpPr>
      <dsp:spPr>
        <a:xfrm rot="16200000">
          <a:off x="177799" y="-177799"/>
          <a:ext cx="1397000" cy="17526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Field Campaign</a:t>
          </a:r>
        </a:p>
      </dsp:txBody>
      <dsp:txXfrm rot="5400000">
        <a:off x="-1" y="1"/>
        <a:ext cx="1752600" cy="1047750"/>
      </dsp:txXfrm>
    </dsp:sp>
    <dsp:sp modelId="{2F6641CF-D5FB-064F-9CAC-A5305584FDD0}">
      <dsp:nvSpPr>
        <dsp:cNvPr id="0" name=""/>
        <dsp:cNvSpPr/>
      </dsp:nvSpPr>
      <dsp:spPr>
        <a:xfrm>
          <a:off x="1752600" y="0"/>
          <a:ext cx="1752600" cy="1397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Model Code</a:t>
          </a:r>
        </a:p>
      </dsp:txBody>
      <dsp:txXfrm>
        <a:off x="1752600" y="0"/>
        <a:ext cx="1752600" cy="1047750"/>
      </dsp:txXfrm>
    </dsp:sp>
    <dsp:sp modelId="{78A97CBD-3BEE-0F4D-A11C-C80189E232AA}">
      <dsp:nvSpPr>
        <dsp:cNvPr id="0" name=""/>
        <dsp:cNvSpPr/>
      </dsp:nvSpPr>
      <dsp:spPr>
        <a:xfrm rot="10800000">
          <a:off x="0" y="1397000"/>
          <a:ext cx="1752600" cy="1397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Land Validation</a:t>
          </a:r>
        </a:p>
      </dsp:txBody>
      <dsp:txXfrm rot="10800000">
        <a:off x="0" y="1746250"/>
        <a:ext cx="1752600" cy="1047750"/>
      </dsp:txXfrm>
    </dsp:sp>
    <dsp:sp modelId="{F9FC932E-256D-CA44-AF6C-5ED33F78F2ED}">
      <dsp:nvSpPr>
        <dsp:cNvPr id="0" name=""/>
        <dsp:cNvSpPr/>
      </dsp:nvSpPr>
      <dsp:spPr>
        <a:xfrm rot="5400000">
          <a:off x="1930400" y="1219200"/>
          <a:ext cx="1397000" cy="17526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Regional and Global </a:t>
          </a:r>
        </a:p>
      </dsp:txBody>
      <dsp:txXfrm rot="-5400000">
        <a:off x="1752600" y="1746250"/>
        <a:ext cx="1752600" cy="1047750"/>
      </dsp:txXfrm>
    </dsp:sp>
    <dsp:sp modelId="{E5AD7D9B-A63D-CE48-A3D4-A1624B51AD73}">
      <dsp:nvSpPr>
        <dsp:cNvPr id="0" name=""/>
        <dsp:cNvSpPr/>
      </dsp:nvSpPr>
      <dsp:spPr>
        <a:xfrm>
          <a:off x="1226820" y="1047750"/>
          <a:ext cx="1051560" cy="698500"/>
        </a:xfrm>
        <a:prstGeom prst="roundRect">
          <a:avLst/>
        </a:prstGeom>
        <a:solidFill>
          <a:schemeClr val="accent6">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ORNL DAAC</a:t>
          </a:r>
        </a:p>
      </dsp:txBody>
      <dsp:txXfrm>
        <a:off x="1260918" y="1081848"/>
        <a:ext cx="983364" cy="63030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t" anchorCtr="0" compatLnSpc="1">
            <a:prstTxWarp prst="textNoShape">
              <a:avLst/>
            </a:prstTxWarp>
          </a:bodyPr>
          <a:lstStyle>
            <a:lvl1pPr defTabSz="930275" eaLnBrk="1" hangingPunct="1">
              <a:defRPr sz="1200">
                <a:cs typeface="+mn-cs"/>
              </a:defRPr>
            </a:lvl1pPr>
          </a:lstStyle>
          <a:p>
            <a:pPr>
              <a:defRPr/>
            </a:pPr>
            <a:endParaRPr lang="en-US"/>
          </a:p>
        </p:txBody>
      </p:sp>
      <p:sp>
        <p:nvSpPr>
          <p:cNvPr id="131075" name="Rectangle 3"/>
          <p:cNvSpPr>
            <a:spLocks noGrp="1" noChangeArrowheads="1"/>
          </p:cNvSpPr>
          <p:nvPr>
            <p:ph type="dt" sz="quarter" idx="1"/>
          </p:nvPr>
        </p:nvSpPr>
        <p:spPr bwMode="auto">
          <a:xfrm>
            <a:off x="3960813" y="0"/>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t" anchorCtr="0" compatLnSpc="1">
            <a:prstTxWarp prst="textNoShape">
              <a:avLst/>
            </a:prstTxWarp>
          </a:bodyPr>
          <a:lstStyle>
            <a:lvl1pPr algn="r" defTabSz="930275" eaLnBrk="1" hangingPunct="1">
              <a:defRPr sz="1200">
                <a:cs typeface="+mn-cs"/>
              </a:defRPr>
            </a:lvl1pPr>
          </a:lstStyle>
          <a:p>
            <a:pPr>
              <a:defRPr/>
            </a:pPr>
            <a:endParaRPr lang="en-US"/>
          </a:p>
        </p:txBody>
      </p:sp>
      <p:sp>
        <p:nvSpPr>
          <p:cNvPr id="131076" name="Rectangle 4"/>
          <p:cNvSpPr>
            <a:spLocks noGrp="1" noChangeArrowheads="1"/>
          </p:cNvSpPr>
          <p:nvPr>
            <p:ph type="ftr" sz="quarter" idx="2"/>
          </p:nvPr>
        </p:nvSpPr>
        <p:spPr bwMode="auto">
          <a:xfrm>
            <a:off x="0" y="8805863"/>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b" anchorCtr="0" compatLnSpc="1">
            <a:prstTxWarp prst="textNoShape">
              <a:avLst/>
            </a:prstTxWarp>
          </a:bodyPr>
          <a:lstStyle>
            <a:lvl1pPr defTabSz="930275" eaLnBrk="1" hangingPunct="1">
              <a:defRPr sz="1200">
                <a:cs typeface="+mn-cs"/>
              </a:defRPr>
            </a:lvl1pPr>
          </a:lstStyle>
          <a:p>
            <a:pPr>
              <a:defRPr/>
            </a:pPr>
            <a:endParaRPr lang="en-US"/>
          </a:p>
        </p:txBody>
      </p:sp>
      <p:sp>
        <p:nvSpPr>
          <p:cNvPr id="131077" name="Rectangle 5"/>
          <p:cNvSpPr>
            <a:spLocks noGrp="1" noChangeArrowheads="1"/>
          </p:cNvSpPr>
          <p:nvPr>
            <p:ph type="sldNum" sz="quarter" idx="3"/>
          </p:nvPr>
        </p:nvSpPr>
        <p:spPr bwMode="auto">
          <a:xfrm>
            <a:off x="3960813" y="8805863"/>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b" anchorCtr="0" compatLnSpc="1">
            <a:prstTxWarp prst="textNoShape">
              <a:avLst/>
            </a:prstTxWarp>
          </a:bodyPr>
          <a:lstStyle>
            <a:lvl1pPr algn="r" defTabSz="930275" eaLnBrk="1" hangingPunct="1">
              <a:defRPr sz="1200">
                <a:cs typeface="+mn-cs"/>
              </a:defRPr>
            </a:lvl1pPr>
          </a:lstStyle>
          <a:p>
            <a:pPr>
              <a:defRPr/>
            </a:pPr>
            <a:fld id="{96672090-2CEF-7940-9166-C10C435B17F7}" type="slidenum">
              <a:rPr lang="en-US"/>
              <a:pPr>
                <a:defRPr/>
              </a:pPr>
              <a:t>‹#›</a:t>
            </a:fld>
            <a:endParaRPr lang="en-US"/>
          </a:p>
        </p:txBody>
      </p:sp>
    </p:spTree>
    <p:extLst>
      <p:ext uri="{BB962C8B-B14F-4D97-AF65-F5344CB8AC3E}">
        <p14:creationId xmlns:p14="http://schemas.microsoft.com/office/powerpoint/2010/main" val="36422225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t" anchorCtr="0" compatLnSpc="1">
            <a:prstTxWarp prst="textNoShape">
              <a:avLst/>
            </a:prstTxWarp>
          </a:bodyPr>
          <a:lstStyle>
            <a:lvl1pPr defTabSz="930275" eaLnBrk="1" hangingPunct="1">
              <a:defRPr sz="1200">
                <a:cs typeface="+mn-cs"/>
              </a:defRPr>
            </a:lvl1pPr>
          </a:lstStyle>
          <a:p>
            <a:pPr>
              <a:defRPr/>
            </a:pPr>
            <a:endParaRPr lang="en-US"/>
          </a:p>
        </p:txBody>
      </p:sp>
      <p:sp>
        <p:nvSpPr>
          <p:cNvPr id="108547" name="Rectangle 3"/>
          <p:cNvSpPr>
            <a:spLocks noGrp="1" noChangeArrowheads="1"/>
          </p:cNvSpPr>
          <p:nvPr>
            <p:ph type="dt" idx="1"/>
          </p:nvPr>
        </p:nvSpPr>
        <p:spPr bwMode="auto">
          <a:xfrm>
            <a:off x="3960813" y="0"/>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t" anchorCtr="0" compatLnSpc="1">
            <a:prstTxWarp prst="textNoShape">
              <a:avLst/>
            </a:prstTxWarp>
          </a:bodyPr>
          <a:lstStyle>
            <a:lvl1pPr algn="r" defTabSz="930275" eaLnBrk="1" hangingPunct="1">
              <a:defRPr sz="1200">
                <a:cs typeface="+mn-cs"/>
              </a:defRPr>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82688" y="695325"/>
            <a:ext cx="4635500" cy="3476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700088" y="4405313"/>
            <a:ext cx="5597525" cy="417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p:cNvSpPr>
            <a:spLocks noGrp="1" noChangeArrowheads="1"/>
          </p:cNvSpPr>
          <p:nvPr>
            <p:ph type="ftr" sz="quarter" idx="4"/>
          </p:nvPr>
        </p:nvSpPr>
        <p:spPr bwMode="auto">
          <a:xfrm>
            <a:off x="0" y="8805863"/>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b" anchorCtr="0" compatLnSpc="1">
            <a:prstTxWarp prst="textNoShape">
              <a:avLst/>
            </a:prstTxWarp>
          </a:bodyPr>
          <a:lstStyle>
            <a:lvl1pPr defTabSz="930275" eaLnBrk="1" hangingPunct="1">
              <a:defRPr sz="1200">
                <a:cs typeface="+mn-cs"/>
              </a:defRPr>
            </a:lvl1pPr>
          </a:lstStyle>
          <a:p>
            <a:pPr>
              <a:defRPr/>
            </a:pPr>
            <a:endParaRPr lang="en-US"/>
          </a:p>
        </p:txBody>
      </p:sp>
      <p:sp>
        <p:nvSpPr>
          <p:cNvPr id="108551" name="Rectangle 7"/>
          <p:cNvSpPr>
            <a:spLocks noGrp="1" noChangeArrowheads="1"/>
          </p:cNvSpPr>
          <p:nvPr>
            <p:ph type="sldNum" sz="quarter" idx="5"/>
          </p:nvPr>
        </p:nvSpPr>
        <p:spPr bwMode="auto">
          <a:xfrm>
            <a:off x="3960813" y="8805863"/>
            <a:ext cx="30353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913" tIns="46457" rIns="92913" bIns="46457" numCol="1" anchor="b" anchorCtr="0" compatLnSpc="1">
            <a:prstTxWarp prst="textNoShape">
              <a:avLst/>
            </a:prstTxWarp>
          </a:bodyPr>
          <a:lstStyle>
            <a:lvl1pPr algn="r" defTabSz="930275" eaLnBrk="1" hangingPunct="1">
              <a:defRPr sz="1200">
                <a:cs typeface="+mn-cs"/>
              </a:defRPr>
            </a:lvl1pPr>
          </a:lstStyle>
          <a:p>
            <a:pPr>
              <a:defRPr/>
            </a:pPr>
            <a:fld id="{DE224D98-9B7A-914F-BC1A-44B7C1EE553D}" type="slidenum">
              <a:rPr lang="en-US"/>
              <a:pPr>
                <a:defRPr/>
              </a:pPr>
              <a:t>‹#›</a:t>
            </a:fld>
            <a:endParaRPr lang="en-US"/>
          </a:p>
        </p:txBody>
      </p:sp>
    </p:spTree>
    <p:extLst>
      <p:ext uri="{BB962C8B-B14F-4D97-AF65-F5344CB8AC3E}">
        <p14:creationId xmlns:p14="http://schemas.microsoft.com/office/powerpoint/2010/main" val="38856955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Verdana"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Verdana"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Verdana"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Verdana"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B8D6CF-2EC6-CA4E-BD40-DDBB31E642C0}" type="slidenum">
              <a:rPr lang="en-US"/>
              <a:pPr>
                <a:defRPr/>
              </a:pPr>
              <a:t>1</a:t>
            </a:fld>
            <a:endParaRPr lang="en-US"/>
          </a:p>
        </p:txBody>
      </p:sp>
      <p:sp>
        <p:nvSpPr>
          <p:cNvPr id="30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5155" name="Rectangle 3"/>
          <p:cNvSpPr>
            <a:spLocks noGrp="1" noChangeArrowheads="1"/>
          </p:cNvSpPr>
          <p:nvPr>
            <p:ph type="body" idx="1"/>
          </p:nvPr>
        </p:nvSpPr>
        <p:spPr/>
        <p:txBody>
          <a:bodyPr/>
          <a:lstStyle/>
          <a:p>
            <a:endParaRPr lang="en-US" sz="1200" kern="1200">
              <a:solidFill>
                <a:schemeClr val="tx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64642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7E103-3EED-EB4A-97F2-4E4F39C29305}" type="slidenum">
              <a:rPr lang="en-US"/>
              <a:pPr/>
              <a:t>2</a:t>
            </a:fld>
            <a:endParaRPr lang="en-US" dirty="0"/>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p:txBody>
          <a:bodyPr/>
          <a:lstStyle/>
          <a:p>
            <a:r>
              <a:rPr lang="en-US" dirty="0" smtClean="0"/>
              <a:t>What</a:t>
            </a:r>
            <a:r>
              <a:rPr lang="en-US" baseline="0" dirty="0" smtClean="0"/>
              <a:t> does the DAAC provide: access, services, </a:t>
            </a:r>
            <a:endParaRPr lang="en-US" dirty="0"/>
          </a:p>
        </p:txBody>
      </p:sp>
    </p:spTree>
    <p:extLst>
      <p:ext uri="{BB962C8B-B14F-4D97-AF65-F5344CB8AC3E}">
        <p14:creationId xmlns:p14="http://schemas.microsoft.com/office/powerpoint/2010/main" val="114337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Verdana" charset="0"/>
                <a:ea typeface="ＭＳ Ｐゴシック" charset="0"/>
                <a:cs typeface="ＭＳ Ｐゴシック" charset="0"/>
              </a:rPr>
              <a:t>1990 – 2013 beetle spread.</a:t>
            </a:r>
            <a:r>
              <a:rPr lang="en-US" sz="1200" b="0" i="0" kern="1200" baseline="0" dirty="0">
                <a:solidFill>
                  <a:schemeClr val="tx1"/>
                </a:solidFill>
                <a:effectLst/>
                <a:latin typeface="Verdana" charset="0"/>
                <a:ea typeface="ＭＳ Ｐゴシック" charset="0"/>
                <a:cs typeface="ＭＳ Ｐゴシック" charset="0"/>
              </a:rPr>
              <a:t> </a:t>
            </a:r>
            <a:r>
              <a:rPr lang="en-US" sz="1200" b="0" i="0" kern="1200" dirty="0">
                <a:solidFill>
                  <a:schemeClr val="tx1"/>
                </a:solidFill>
                <a:effectLst/>
                <a:latin typeface="Verdana" charset="0"/>
                <a:ea typeface="ＭＳ Ｐゴシック" charset="0"/>
                <a:cs typeface="ＭＳ Ｐゴシック" charset="0"/>
              </a:rPr>
              <a:t>Historically the mountain pine beetle’s primary host has been the </a:t>
            </a:r>
            <a:r>
              <a:rPr lang="en-US" sz="1200" b="0" i="0" kern="1200" dirty="0" err="1">
                <a:solidFill>
                  <a:schemeClr val="tx1"/>
                </a:solidFill>
                <a:effectLst/>
                <a:latin typeface="Verdana" charset="0"/>
                <a:ea typeface="ＭＳ Ｐゴシック" charset="0"/>
                <a:cs typeface="ＭＳ Ｐゴシック" charset="0"/>
              </a:rPr>
              <a:t>lodgepole</a:t>
            </a:r>
            <a:r>
              <a:rPr lang="en-US" sz="1200" b="0" i="0" kern="1200" dirty="0">
                <a:solidFill>
                  <a:schemeClr val="tx1"/>
                </a:solidFill>
                <a:effectLst/>
                <a:latin typeface="Verdana" charset="0"/>
                <a:ea typeface="ＭＳ Ｐゴシック" charset="0"/>
                <a:cs typeface="ＭＳ Ｐゴシック" charset="0"/>
              </a:rPr>
              <a:t> pine. In the north, where </a:t>
            </a:r>
            <a:r>
              <a:rPr lang="en-US" sz="1200" b="0" i="0" kern="1200" dirty="0" err="1">
                <a:solidFill>
                  <a:schemeClr val="tx1"/>
                </a:solidFill>
                <a:effectLst/>
                <a:latin typeface="Verdana" charset="0"/>
                <a:ea typeface="ＭＳ Ｐゴシック" charset="0"/>
                <a:cs typeface="ＭＳ Ｐゴシック" charset="0"/>
              </a:rPr>
              <a:t>lodgepoles</a:t>
            </a:r>
            <a:r>
              <a:rPr lang="en-US" sz="1200" b="0" i="0" kern="1200" dirty="0">
                <a:solidFill>
                  <a:schemeClr val="tx1"/>
                </a:solidFill>
                <a:effectLst/>
                <a:latin typeface="Verdana" charset="0"/>
                <a:ea typeface="ＭＳ Ｐゴシック" charset="0"/>
                <a:cs typeface="ＭＳ Ｐゴシック" charset="0"/>
              </a:rPr>
              <a:t> dominate the landscape, cold temperatures helped keep beetle populations in check; down south the insects had far fewer trees to infest. With forests increasingly warmed by climate change, the beetles are thriving in once inhospitable areas, attacking species of pine they rarely touched before—and drastically altering the landscape.</a:t>
            </a:r>
            <a:endParaRPr lang="en-US" dirty="0"/>
          </a:p>
        </p:txBody>
      </p:sp>
      <p:sp>
        <p:nvSpPr>
          <p:cNvPr id="4" name="Slide Number Placeholder 3"/>
          <p:cNvSpPr>
            <a:spLocks noGrp="1"/>
          </p:cNvSpPr>
          <p:nvPr>
            <p:ph type="sldNum" sz="quarter" idx="10"/>
          </p:nvPr>
        </p:nvSpPr>
        <p:spPr/>
        <p:txBody>
          <a:bodyPr/>
          <a:lstStyle/>
          <a:p>
            <a:pPr>
              <a:defRPr/>
            </a:pPr>
            <a:fld id="{DE224D98-9B7A-914F-BC1A-44B7C1EE553D}" type="slidenum">
              <a:rPr lang="en-US" smtClean="0"/>
              <a:pPr>
                <a:defRPr/>
              </a:pPr>
              <a:t>4</a:t>
            </a:fld>
            <a:endParaRPr lang="en-US"/>
          </a:p>
        </p:txBody>
      </p:sp>
    </p:spTree>
    <p:extLst>
      <p:ext uri="{BB962C8B-B14F-4D97-AF65-F5344CB8AC3E}">
        <p14:creationId xmlns:p14="http://schemas.microsoft.com/office/powerpoint/2010/main" val="137163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Verdana" charset="0"/>
                <a:ea typeface="ＭＳ Ｐゴシック" charset="0"/>
                <a:cs typeface="ＭＳ Ｐゴシック" charset="0"/>
              </a:rPr>
              <a:t>1990 – 2013 beetle spread.</a:t>
            </a:r>
            <a:r>
              <a:rPr lang="en-US" sz="1200" b="0" i="0" kern="1200" baseline="0" dirty="0">
                <a:solidFill>
                  <a:schemeClr val="tx1"/>
                </a:solidFill>
                <a:effectLst/>
                <a:latin typeface="Verdana" charset="0"/>
                <a:ea typeface="ＭＳ Ｐゴシック" charset="0"/>
                <a:cs typeface="ＭＳ Ｐゴシック" charset="0"/>
              </a:rPr>
              <a:t> </a:t>
            </a:r>
            <a:r>
              <a:rPr lang="en-US" sz="1200" b="0" i="0" kern="1200" dirty="0">
                <a:solidFill>
                  <a:schemeClr val="tx1"/>
                </a:solidFill>
                <a:effectLst/>
                <a:latin typeface="Verdana" charset="0"/>
                <a:ea typeface="ＭＳ Ｐゴシック" charset="0"/>
                <a:cs typeface="ＭＳ Ｐゴシック" charset="0"/>
              </a:rPr>
              <a:t>Historically the mountain pine beetle’s primary host has been the </a:t>
            </a:r>
            <a:r>
              <a:rPr lang="en-US" sz="1200" b="0" i="0" kern="1200" dirty="0" err="1">
                <a:solidFill>
                  <a:schemeClr val="tx1"/>
                </a:solidFill>
                <a:effectLst/>
                <a:latin typeface="Verdana" charset="0"/>
                <a:ea typeface="ＭＳ Ｐゴシック" charset="0"/>
                <a:cs typeface="ＭＳ Ｐゴシック" charset="0"/>
              </a:rPr>
              <a:t>lodgepole</a:t>
            </a:r>
            <a:r>
              <a:rPr lang="en-US" sz="1200" b="0" i="0" kern="1200" dirty="0">
                <a:solidFill>
                  <a:schemeClr val="tx1"/>
                </a:solidFill>
                <a:effectLst/>
                <a:latin typeface="Verdana" charset="0"/>
                <a:ea typeface="ＭＳ Ｐゴシック" charset="0"/>
                <a:cs typeface="ＭＳ Ｐゴシック" charset="0"/>
              </a:rPr>
              <a:t> pine. In the north, where </a:t>
            </a:r>
            <a:r>
              <a:rPr lang="en-US" sz="1200" b="0" i="0" kern="1200" dirty="0" err="1">
                <a:solidFill>
                  <a:schemeClr val="tx1"/>
                </a:solidFill>
                <a:effectLst/>
                <a:latin typeface="Verdana" charset="0"/>
                <a:ea typeface="ＭＳ Ｐゴシック" charset="0"/>
                <a:cs typeface="ＭＳ Ｐゴシック" charset="0"/>
              </a:rPr>
              <a:t>lodgepoles</a:t>
            </a:r>
            <a:r>
              <a:rPr lang="en-US" sz="1200" b="0" i="0" kern="1200" dirty="0">
                <a:solidFill>
                  <a:schemeClr val="tx1"/>
                </a:solidFill>
                <a:effectLst/>
                <a:latin typeface="Verdana" charset="0"/>
                <a:ea typeface="ＭＳ Ｐゴシック" charset="0"/>
                <a:cs typeface="ＭＳ Ｐゴシック" charset="0"/>
              </a:rPr>
              <a:t> dominate the landscape, cold temperatures helped keep beetle populations in check; down south the insects had far fewer trees to infest. With forests increasingly warmed by climate change, the beetles are thriving in once inhospitable areas, attacking species of pine they rarely touched before—and drastically altering the landscape.</a:t>
            </a:r>
            <a:endParaRPr lang="en-US" dirty="0"/>
          </a:p>
        </p:txBody>
      </p:sp>
      <p:sp>
        <p:nvSpPr>
          <p:cNvPr id="4" name="Slide Number Placeholder 3"/>
          <p:cNvSpPr>
            <a:spLocks noGrp="1"/>
          </p:cNvSpPr>
          <p:nvPr>
            <p:ph type="sldNum" sz="quarter" idx="10"/>
          </p:nvPr>
        </p:nvSpPr>
        <p:spPr/>
        <p:txBody>
          <a:bodyPr/>
          <a:lstStyle/>
          <a:p>
            <a:pPr>
              <a:defRPr/>
            </a:pPr>
            <a:fld id="{DE224D98-9B7A-914F-BC1A-44B7C1EE553D}" type="slidenum">
              <a:rPr lang="en-US" smtClean="0"/>
              <a:pPr>
                <a:defRPr/>
              </a:pPr>
              <a:t>5</a:t>
            </a:fld>
            <a:endParaRPr lang="en-US"/>
          </a:p>
        </p:txBody>
      </p:sp>
    </p:spTree>
    <p:extLst>
      <p:ext uri="{BB962C8B-B14F-4D97-AF65-F5344CB8AC3E}">
        <p14:creationId xmlns:p14="http://schemas.microsoft.com/office/powerpoint/2010/main" val="37675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Verdana" charset="0"/>
                <a:ea typeface="ＭＳ Ｐゴシック" charset="0"/>
                <a:cs typeface="ＭＳ Ｐゴシック" charset="0"/>
              </a:rPr>
              <a:t>1990 – 2013 beetle spread.</a:t>
            </a:r>
            <a:r>
              <a:rPr lang="en-US" sz="1200" b="0" i="0" kern="1200" baseline="0" dirty="0">
                <a:solidFill>
                  <a:schemeClr val="tx1"/>
                </a:solidFill>
                <a:effectLst/>
                <a:latin typeface="Verdana" charset="0"/>
                <a:ea typeface="ＭＳ Ｐゴシック" charset="0"/>
                <a:cs typeface="ＭＳ Ｐゴシック" charset="0"/>
              </a:rPr>
              <a:t> </a:t>
            </a:r>
            <a:r>
              <a:rPr lang="en-US" sz="1200" b="0" i="0" kern="1200" dirty="0">
                <a:solidFill>
                  <a:schemeClr val="tx1"/>
                </a:solidFill>
                <a:effectLst/>
                <a:latin typeface="Verdana" charset="0"/>
                <a:ea typeface="ＭＳ Ｐゴシック" charset="0"/>
                <a:cs typeface="ＭＳ Ｐゴシック" charset="0"/>
              </a:rPr>
              <a:t>Historically the mountain pine beetle’s primary host has been the </a:t>
            </a:r>
            <a:r>
              <a:rPr lang="en-US" sz="1200" b="0" i="0" kern="1200" dirty="0" err="1">
                <a:solidFill>
                  <a:schemeClr val="tx1"/>
                </a:solidFill>
                <a:effectLst/>
                <a:latin typeface="Verdana" charset="0"/>
                <a:ea typeface="ＭＳ Ｐゴシック" charset="0"/>
                <a:cs typeface="ＭＳ Ｐゴシック" charset="0"/>
              </a:rPr>
              <a:t>lodgepole</a:t>
            </a:r>
            <a:r>
              <a:rPr lang="en-US" sz="1200" b="0" i="0" kern="1200" dirty="0">
                <a:solidFill>
                  <a:schemeClr val="tx1"/>
                </a:solidFill>
                <a:effectLst/>
                <a:latin typeface="Verdana" charset="0"/>
                <a:ea typeface="ＭＳ Ｐゴシック" charset="0"/>
                <a:cs typeface="ＭＳ Ｐゴシック" charset="0"/>
              </a:rPr>
              <a:t> pine. In the north, where </a:t>
            </a:r>
            <a:r>
              <a:rPr lang="en-US" sz="1200" b="0" i="0" kern="1200" dirty="0" err="1">
                <a:solidFill>
                  <a:schemeClr val="tx1"/>
                </a:solidFill>
                <a:effectLst/>
                <a:latin typeface="Verdana" charset="0"/>
                <a:ea typeface="ＭＳ Ｐゴシック" charset="0"/>
                <a:cs typeface="ＭＳ Ｐゴシック" charset="0"/>
              </a:rPr>
              <a:t>lodgepoles</a:t>
            </a:r>
            <a:r>
              <a:rPr lang="en-US" sz="1200" b="0" i="0" kern="1200" dirty="0">
                <a:solidFill>
                  <a:schemeClr val="tx1"/>
                </a:solidFill>
                <a:effectLst/>
                <a:latin typeface="Verdana" charset="0"/>
                <a:ea typeface="ＭＳ Ｐゴシック" charset="0"/>
                <a:cs typeface="ＭＳ Ｐゴシック" charset="0"/>
              </a:rPr>
              <a:t> dominate the landscape, cold temperatures helped keep beetle populations in check; down south the insects had far fewer trees to infest. With forests increasingly warmed by climate change, the beetles are thriving in once inhospitable areas, attacking species of pine they rarely touched before—and drastically altering the landscape.</a:t>
            </a:r>
            <a:endParaRPr lang="en-US" dirty="0"/>
          </a:p>
        </p:txBody>
      </p:sp>
      <p:sp>
        <p:nvSpPr>
          <p:cNvPr id="4" name="Slide Number Placeholder 3"/>
          <p:cNvSpPr>
            <a:spLocks noGrp="1"/>
          </p:cNvSpPr>
          <p:nvPr>
            <p:ph type="sldNum" sz="quarter" idx="10"/>
          </p:nvPr>
        </p:nvSpPr>
        <p:spPr/>
        <p:txBody>
          <a:bodyPr/>
          <a:lstStyle/>
          <a:p>
            <a:pPr>
              <a:defRPr/>
            </a:pPr>
            <a:fld id="{DE224D98-9B7A-914F-BC1A-44B7C1EE553D}" type="slidenum">
              <a:rPr lang="en-US" smtClean="0"/>
              <a:pPr>
                <a:defRPr/>
              </a:pPr>
              <a:t>6</a:t>
            </a:fld>
            <a:endParaRPr lang="en-US"/>
          </a:p>
        </p:txBody>
      </p:sp>
    </p:spTree>
    <p:extLst>
      <p:ext uri="{BB962C8B-B14F-4D97-AF65-F5344CB8AC3E}">
        <p14:creationId xmlns:p14="http://schemas.microsoft.com/office/powerpoint/2010/main" val="79964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Verdana" charset="0"/>
                <a:ea typeface="ＭＳ Ｐゴシック" charset="0"/>
                <a:cs typeface="ＭＳ Ｐゴシック" charset="0"/>
              </a:rPr>
              <a:t>1990 – 2013 beetle spread.</a:t>
            </a:r>
            <a:r>
              <a:rPr lang="en-US" sz="1200" b="0" i="0" kern="1200" baseline="0" dirty="0">
                <a:solidFill>
                  <a:schemeClr val="tx1"/>
                </a:solidFill>
                <a:effectLst/>
                <a:latin typeface="Verdana" charset="0"/>
                <a:ea typeface="ＭＳ Ｐゴシック" charset="0"/>
                <a:cs typeface="ＭＳ Ｐゴシック" charset="0"/>
              </a:rPr>
              <a:t> </a:t>
            </a:r>
            <a:r>
              <a:rPr lang="en-US" sz="1200" b="0" i="0" kern="1200" dirty="0">
                <a:solidFill>
                  <a:schemeClr val="tx1"/>
                </a:solidFill>
                <a:effectLst/>
                <a:latin typeface="Verdana" charset="0"/>
                <a:ea typeface="ＭＳ Ｐゴシック" charset="0"/>
                <a:cs typeface="ＭＳ Ｐゴシック" charset="0"/>
              </a:rPr>
              <a:t>Historically the mountain pine beetle’s primary host has been the </a:t>
            </a:r>
            <a:r>
              <a:rPr lang="en-US" sz="1200" b="0" i="0" kern="1200" dirty="0" err="1">
                <a:solidFill>
                  <a:schemeClr val="tx1"/>
                </a:solidFill>
                <a:effectLst/>
                <a:latin typeface="Verdana" charset="0"/>
                <a:ea typeface="ＭＳ Ｐゴシック" charset="0"/>
                <a:cs typeface="ＭＳ Ｐゴシック" charset="0"/>
              </a:rPr>
              <a:t>lodgepole</a:t>
            </a:r>
            <a:r>
              <a:rPr lang="en-US" sz="1200" b="0" i="0" kern="1200" dirty="0">
                <a:solidFill>
                  <a:schemeClr val="tx1"/>
                </a:solidFill>
                <a:effectLst/>
                <a:latin typeface="Verdana" charset="0"/>
                <a:ea typeface="ＭＳ Ｐゴシック" charset="0"/>
                <a:cs typeface="ＭＳ Ｐゴシック" charset="0"/>
              </a:rPr>
              <a:t> pine. In the north, where </a:t>
            </a:r>
            <a:r>
              <a:rPr lang="en-US" sz="1200" b="0" i="0" kern="1200" dirty="0" err="1">
                <a:solidFill>
                  <a:schemeClr val="tx1"/>
                </a:solidFill>
                <a:effectLst/>
                <a:latin typeface="Verdana" charset="0"/>
                <a:ea typeface="ＭＳ Ｐゴシック" charset="0"/>
                <a:cs typeface="ＭＳ Ｐゴシック" charset="0"/>
              </a:rPr>
              <a:t>lodgepoles</a:t>
            </a:r>
            <a:r>
              <a:rPr lang="en-US" sz="1200" b="0" i="0" kern="1200" dirty="0">
                <a:solidFill>
                  <a:schemeClr val="tx1"/>
                </a:solidFill>
                <a:effectLst/>
                <a:latin typeface="Verdana" charset="0"/>
                <a:ea typeface="ＭＳ Ｐゴシック" charset="0"/>
                <a:cs typeface="ＭＳ Ｐゴシック" charset="0"/>
              </a:rPr>
              <a:t> dominate the landscape, cold temperatures helped keep beetle populations in check; down south the insects had far fewer trees to infest. With forests increasingly warmed by climate change, the beetles are thriving in once inhospitable areas, attacking species of pine they rarely touched before—and drastically altering the landscape.</a:t>
            </a:r>
            <a:endParaRPr lang="en-US" dirty="0"/>
          </a:p>
        </p:txBody>
      </p:sp>
      <p:sp>
        <p:nvSpPr>
          <p:cNvPr id="4" name="Slide Number Placeholder 3"/>
          <p:cNvSpPr>
            <a:spLocks noGrp="1"/>
          </p:cNvSpPr>
          <p:nvPr>
            <p:ph type="sldNum" sz="quarter" idx="10"/>
          </p:nvPr>
        </p:nvSpPr>
        <p:spPr/>
        <p:txBody>
          <a:bodyPr/>
          <a:lstStyle/>
          <a:p>
            <a:pPr>
              <a:defRPr/>
            </a:pPr>
            <a:fld id="{DE224D98-9B7A-914F-BC1A-44B7C1EE553D}" type="slidenum">
              <a:rPr lang="en-US" smtClean="0"/>
              <a:pPr>
                <a:defRPr/>
              </a:pPr>
              <a:t>7</a:t>
            </a:fld>
            <a:endParaRPr lang="en-US"/>
          </a:p>
        </p:txBody>
      </p:sp>
    </p:spTree>
    <p:extLst>
      <p:ext uri="{BB962C8B-B14F-4D97-AF65-F5344CB8AC3E}">
        <p14:creationId xmlns:p14="http://schemas.microsoft.com/office/powerpoint/2010/main" val="59588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Verdana" charset="0"/>
                <a:ea typeface="ＭＳ Ｐゴシック" charset="0"/>
                <a:cs typeface="ＭＳ Ｐゴシック" charset="0"/>
              </a:rPr>
              <a:t>This region was hit by beetles in 2006. The deciduous vegetation has recovered (see the strong annual cycle</a:t>
            </a:r>
            <a:r>
              <a:rPr lang="en-US" sz="1200" b="0" i="0" kern="1200" baseline="0" dirty="0">
                <a:solidFill>
                  <a:schemeClr val="tx1"/>
                </a:solidFill>
                <a:effectLst/>
                <a:latin typeface="Verdana" charset="0"/>
                <a:ea typeface="ＭＳ Ｐゴシック" charset="0"/>
                <a:cs typeface="ＭＳ Ｐゴシック" charset="0"/>
              </a:rPr>
              <a:t> in EVI) but the pines are dead (no greenness in the winter). These summary stats and plots, and the R scripts to create them, are included in the subset delivery.</a:t>
            </a:r>
            <a:endParaRPr lang="en-US" dirty="0"/>
          </a:p>
        </p:txBody>
      </p:sp>
      <p:sp>
        <p:nvSpPr>
          <p:cNvPr id="4" name="Slide Number Placeholder 3"/>
          <p:cNvSpPr>
            <a:spLocks noGrp="1"/>
          </p:cNvSpPr>
          <p:nvPr>
            <p:ph type="sldNum" sz="quarter" idx="10"/>
          </p:nvPr>
        </p:nvSpPr>
        <p:spPr/>
        <p:txBody>
          <a:bodyPr/>
          <a:lstStyle/>
          <a:p>
            <a:pPr>
              <a:defRPr/>
            </a:pPr>
            <a:fld id="{DE224D98-9B7A-914F-BC1A-44B7C1EE553D}" type="slidenum">
              <a:rPr lang="en-US" smtClean="0"/>
              <a:pPr>
                <a:defRPr/>
              </a:pPr>
              <a:t>8</a:t>
            </a:fld>
            <a:endParaRPr lang="en-US"/>
          </a:p>
        </p:txBody>
      </p:sp>
    </p:spTree>
    <p:extLst>
      <p:ext uri="{BB962C8B-B14F-4D97-AF65-F5344CB8AC3E}">
        <p14:creationId xmlns:p14="http://schemas.microsoft.com/office/powerpoint/2010/main" val="209640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8A412-2747-CD40-B215-E4C0144B1027}" type="slidenum">
              <a:rPr lang="en-US" smtClean="0"/>
              <a:pPr/>
              <a:t>9</a:t>
            </a:fld>
            <a:endParaRPr lang="en-US"/>
          </a:p>
        </p:txBody>
      </p:sp>
    </p:spTree>
    <p:extLst>
      <p:ext uri="{BB962C8B-B14F-4D97-AF65-F5344CB8AC3E}">
        <p14:creationId xmlns:p14="http://schemas.microsoft.com/office/powerpoint/2010/main" val="61395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a:t>If you wanted estimates of the amount of stored carbon released by beetle-killed pines, see this DAAC data.</a:t>
            </a:r>
            <a:r>
              <a:rPr lang="en-US" baseline="0" dirty="0"/>
              <a:t> You can even subset the gridded data to your local study area and save it as a KMZ.</a:t>
            </a:r>
            <a:endParaRPr lang="en-US" dirty="0"/>
          </a:p>
        </p:txBody>
      </p:sp>
      <p:sp>
        <p:nvSpPr>
          <p:cNvPr id="4" name="Slide Number Placeholder 3"/>
          <p:cNvSpPr>
            <a:spLocks noGrp="1"/>
          </p:cNvSpPr>
          <p:nvPr>
            <p:ph type="sldNum" sz="quarter" idx="10"/>
          </p:nvPr>
        </p:nvSpPr>
        <p:spPr/>
        <p:txBody>
          <a:bodyPr/>
          <a:lstStyle/>
          <a:p>
            <a:fld id="{BC38A412-2747-CD40-B215-E4C0144B1027}" type="slidenum">
              <a:rPr lang="en-US" smtClean="0"/>
              <a:pPr/>
              <a:t>10</a:t>
            </a:fld>
            <a:endParaRPr lang="en-US"/>
          </a:p>
        </p:txBody>
      </p:sp>
    </p:spTree>
    <p:extLst>
      <p:ext uri="{BB962C8B-B14F-4D97-AF65-F5344CB8AC3E}">
        <p14:creationId xmlns:p14="http://schemas.microsoft.com/office/powerpoint/2010/main" val="676486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4"/>
          <p:cNvSpPr>
            <a:spLocks noChangeShapeType="1"/>
          </p:cNvSpPr>
          <p:nvPr userDrawn="1"/>
        </p:nvSpPr>
        <p:spPr bwMode="auto">
          <a:xfrm flipV="1">
            <a:off x="457200" y="2819400"/>
            <a:ext cx="5334000" cy="1588"/>
          </a:xfrm>
          <a:prstGeom prst="line">
            <a:avLst/>
          </a:prstGeom>
          <a:noFill/>
          <a:ln w="34925">
            <a:solidFill>
              <a:srgbClr val="00009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8450" name="Rectangle 2"/>
          <p:cNvSpPr>
            <a:spLocks noGrp="1" noChangeArrowheads="1"/>
          </p:cNvSpPr>
          <p:nvPr userDrawn="1">
            <p:ph type="ctrTitle"/>
          </p:nvPr>
        </p:nvSpPr>
        <p:spPr>
          <a:xfrm>
            <a:off x="457200" y="1295400"/>
            <a:ext cx="5334000" cy="1524000"/>
          </a:xfrm>
        </p:spPr>
        <p:txBody>
          <a:bodyPr/>
          <a:lstStyle>
            <a:lvl1pPr>
              <a:defRPr sz="3200"/>
            </a:lvl1pPr>
          </a:lstStyle>
          <a:p>
            <a:r>
              <a:rPr lang="en-US"/>
              <a:t>Click to edit Master title style</a:t>
            </a:r>
          </a:p>
        </p:txBody>
      </p:sp>
      <p:sp>
        <p:nvSpPr>
          <p:cNvPr id="488451" name="Rectangle 3"/>
          <p:cNvSpPr>
            <a:spLocks noGrp="1" noChangeArrowheads="1"/>
          </p:cNvSpPr>
          <p:nvPr userDrawn="1">
            <p:ph type="subTitle" idx="1"/>
          </p:nvPr>
        </p:nvSpPr>
        <p:spPr>
          <a:xfrm>
            <a:off x="457200" y="3048000"/>
            <a:ext cx="4648200" cy="1143000"/>
          </a:xfrm>
        </p:spPr>
        <p:txBody>
          <a:bodyPr/>
          <a:lstStyle>
            <a:lvl1pPr marL="0" indent="0">
              <a:buFontTx/>
              <a:buNone/>
              <a:defRPr sz="1600"/>
            </a:lvl1pPr>
          </a:lstStyle>
          <a:p>
            <a:r>
              <a:rPr lang="en-US"/>
              <a:t>Click to edit Master subtitle style</a:t>
            </a:r>
          </a:p>
        </p:txBody>
      </p:sp>
      <p:pic>
        <p:nvPicPr>
          <p:cNvPr id="24" name="Picture 18" descr="bluemarble_circle_transparent"/>
          <p:cNvPicPr preferRelativeResize="0">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58000" y="2922588"/>
            <a:ext cx="14176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congo_spot_circle_transparent"/>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096000" y="2084388"/>
            <a:ext cx="1435100" cy="137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15"/>
          <p:cNvSpPr>
            <a:spLocks noChangeArrowheads="1"/>
          </p:cNvSpPr>
          <p:nvPr userDrawn="1"/>
        </p:nvSpPr>
        <p:spPr bwMode="auto">
          <a:xfrm>
            <a:off x="6197600" y="2181226"/>
            <a:ext cx="1225550" cy="1169988"/>
          </a:xfrm>
          <a:prstGeom prst="ellipse">
            <a:avLst/>
          </a:prstGeom>
          <a:noFill/>
          <a:ln w="158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7" name="Oval 16"/>
          <p:cNvSpPr>
            <a:spLocks noChangeArrowheads="1"/>
          </p:cNvSpPr>
          <p:nvPr userDrawn="1"/>
        </p:nvSpPr>
        <p:spPr bwMode="auto">
          <a:xfrm>
            <a:off x="6934200" y="2998788"/>
            <a:ext cx="1295400" cy="1219200"/>
          </a:xfrm>
          <a:prstGeom prst="ellipse">
            <a:avLst/>
          </a:prstGeom>
          <a:noFill/>
          <a:ln w="158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34200" y="2998788"/>
            <a:ext cx="1295400" cy="1219200"/>
          </a:xfrm>
          <a:prstGeom prst="ellipse">
            <a:avLst/>
          </a:prstGeom>
          <a:ln w="6350" cap="rnd" cmpd="sng">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9" name="Oval 15"/>
          <p:cNvSpPr>
            <a:spLocks noChangeArrowheads="1"/>
          </p:cNvSpPr>
          <p:nvPr userDrawn="1"/>
        </p:nvSpPr>
        <p:spPr bwMode="auto">
          <a:xfrm>
            <a:off x="6934200" y="2998788"/>
            <a:ext cx="1295400" cy="1219200"/>
          </a:xfrm>
          <a:prstGeom prst="ellipse">
            <a:avLst/>
          </a:prstGeom>
          <a:noFill/>
          <a:ln w="158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30" name="Picture 2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019800" y="3303588"/>
            <a:ext cx="1295400" cy="1268412"/>
          </a:xfrm>
          <a:prstGeom prst="ellipse">
            <a:avLst/>
          </a:prstGeom>
          <a:ln w="9525" cap="rnd" cmpd="sng">
            <a:solidFill>
              <a:srgbClr val="0066FF"/>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a:picLocks noChangeAspect="1"/>
          </p:cNvPicPr>
          <p:nvPr userDrawn="1"/>
        </p:nvPicPr>
        <p:blipFill>
          <a:blip r:embed="rId6" cstate="print">
            <a:alphaModFix amt="39000"/>
            <a:extLst>
              <a:ext uri="{28A0092B-C50C-407E-A947-70E740481C1C}">
                <a14:useLocalDpi xmlns:a14="http://schemas.microsoft.com/office/drawing/2010/main"/>
              </a:ext>
            </a:extLst>
          </a:blip>
          <a:stretch>
            <a:fillRect/>
          </a:stretch>
        </p:blipFill>
        <p:spPr>
          <a:xfrm>
            <a:off x="6248400" y="2895600"/>
            <a:ext cx="1467816" cy="838200"/>
          </a:xfrm>
          <a:prstGeom prst="ellipse">
            <a:avLst/>
          </a:prstGeom>
          <a:ln>
            <a:noFill/>
          </a:ln>
          <a:effectLst>
            <a:softEdge rad="112500"/>
          </a:effectLst>
        </p:spPr>
      </p:pic>
    </p:spTree>
    <p:extLst>
      <p:ext uri="{BB962C8B-B14F-4D97-AF65-F5344CB8AC3E}">
        <p14:creationId xmlns:p14="http://schemas.microsoft.com/office/powerpoint/2010/main" val="393551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0DDDEB69-1D62-A24C-B641-B095ADD608EC}" type="slidenum">
              <a:rPr lang="en-US"/>
              <a:pPr>
                <a:defRPr/>
              </a:pPr>
              <a:t>‹#›</a:t>
            </a:fld>
            <a:endParaRPr lang="en-US" dirty="0"/>
          </a:p>
        </p:txBody>
      </p:sp>
    </p:spTree>
    <p:extLst>
      <p:ext uri="{BB962C8B-B14F-4D97-AF65-F5344CB8AC3E}">
        <p14:creationId xmlns:p14="http://schemas.microsoft.com/office/powerpoint/2010/main" val="385700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0" y="274638"/>
            <a:ext cx="19431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56769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0E596D0E-7AC5-9241-9D06-50F5A47744A7}" type="slidenum">
              <a:rPr lang="en-US"/>
              <a:pPr>
                <a:defRPr/>
              </a:pPr>
              <a:t>‹#›</a:t>
            </a:fld>
            <a:endParaRPr lang="en-US" dirty="0"/>
          </a:p>
        </p:txBody>
      </p:sp>
    </p:spTree>
    <p:extLst>
      <p:ext uri="{BB962C8B-B14F-4D97-AF65-F5344CB8AC3E}">
        <p14:creationId xmlns:p14="http://schemas.microsoft.com/office/powerpoint/2010/main" val="376135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489" y="1143000"/>
            <a:ext cx="8305511" cy="837640"/>
          </a:xfrm>
        </p:spPr>
        <p:txBody>
          <a:bodyPr/>
          <a:lstStyle/>
          <a:p>
            <a:r>
              <a:rPr lang="en-US"/>
              <a:t>Click to edit Master title style</a:t>
            </a:r>
          </a:p>
        </p:txBody>
      </p:sp>
      <p:sp>
        <p:nvSpPr>
          <p:cNvPr id="3" name="Text Placeholder 2"/>
          <p:cNvSpPr>
            <a:spLocks noGrp="1"/>
          </p:cNvSpPr>
          <p:nvPr>
            <p:ph type="body" sz="half" idx="1"/>
          </p:nvPr>
        </p:nvSpPr>
        <p:spPr>
          <a:xfrm>
            <a:off x="457490" y="1980640"/>
            <a:ext cx="4082761"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78796" y="1980640"/>
            <a:ext cx="4084205" cy="3429000"/>
          </a:xfrm>
        </p:spPr>
        <p:txBody>
          <a:bodyPr/>
          <a:lstStyle/>
          <a:p>
            <a:endParaRPr lang="en-US" dirty="0"/>
          </a:p>
        </p:txBody>
      </p:sp>
      <p:sp>
        <p:nvSpPr>
          <p:cNvPr id="5" name="Footer Placeholder 4"/>
          <p:cNvSpPr>
            <a:spLocks noGrp="1"/>
          </p:cNvSpPr>
          <p:nvPr>
            <p:ph type="ftr" sz="quarter" idx="10"/>
          </p:nvPr>
        </p:nvSpPr>
        <p:spPr>
          <a:xfrm>
            <a:off x="4013490" y="6349534"/>
            <a:ext cx="3886488" cy="355787"/>
          </a:xfrm>
        </p:spPr>
        <p:txBody>
          <a:bodyPr/>
          <a:lstStyle>
            <a:lvl1pPr>
              <a:defRPr/>
            </a:lvl1pPr>
          </a:lstStyle>
          <a:p>
            <a:r>
              <a:rPr lang="en-US" dirty="0"/>
              <a:t>Tammy Walker </a:t>
            </a:r>
            <a:r>
              <a:rPr lang="en-US" dirty="0" err="1"/>
              <a:t>Beaty</a:t>
            </a:r>
            <a:endParaRPr lang="en-US" dirty="0"/>
          </a:p>
        </p:txBody>
      </p:sp>
      <p:sp>
        <p:nvSpPr>
          <p:cNvPr id="6" name="Slide Number Placeholder 5"/>
          <p:cNvSpPr>
            <a:spLocks noGrp="1"/>
          </p:cNvSpPr>
          <p:nvPr>
            <p:ph type="sldNum" sz="quarter" idx="11"/>
          </p:nvPr>
        </p:nvSpPr>
        <p:spPr>
          <a:xfrm>
            <a:off x="7977909" y="6362140"/>
            <a:ext cx="855807" cy="343181"/>
          </a:xfrm>
        </p:spPr>
        <p:txBody>
          <a:bodyPr/>
          <a:lstStyle>
            <a:lvl1pPr>
              <a:defRPr/>
            </a:lvl1pPr>
          </a:lstStyle>
          <a:p>
            <a:fld id="{439E4AB3-5063-7D4E-B68C-5E2AA4083244}" type="slidenum">
              <a:rPr lang="en-US"/>
              <a:pPr/>
              <a:t>‹#›</a:t>
            </a:fld>
            <a:endParaRPr lang="en-US"/>
          </a:p>
        </p:txBody>
      </p:sp>
    </p:spTree>
    <p:extLst>
      <p:ext uri="{BB962C8B-B14F-4D97-AF65-F5344CB8AC3E}">
        <p14:creationId xmlns:p14="http://schemas.microsoft.com/office/powerpoint/2010/main" val="121739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1"/>
          <p:cNvSpPr txBox="1">
            <a:spLocks/>
          </p:cNvSpPr>
          <p:nvPr userDrawn="1"/>
        </p:nvSpPr>
        <p:spPr>
          <a:xfrm>
            <a:off x="-76200" y="6569075"/>
            <a:ext cx="5334000" cy="365125"/>
          </a:xfrm>
          <a:prstGeom prst="rect">
            <a:avLst/>
          </a:prstGeom>
        </p:spPr>
        <p:txBody>
          <a:bodyPr anchor="ctr"/>
          <a:lstStyle>
            <a:defPPr>
              <a:defRPr lang="en-US"/>
            </a:defPPr>
            <a:lvl1pPr algn="l" rtl="0" eaLnBrk="0" fontAlgn="base" hangingPunct="0">
              <a:spcBef>
                <a:spcPct val="0"/>
              </a:spcBef>
              <a:spcAft>
                <a:spcPct val="0"/>
              </a:spcAft>
              <a:defRPr sz="1200" kern="1200">
                <a:solidFill>
                  <a:schemeClr val="tx1">
                    <a:tint val="75000"/>
                  </a:schemeClr>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defRPr/>
            </a:pPr>
            <a:r>
              <a:rPr lang="en-US" dirty="0"/>
              <a:t>ESA workshop: Ecology from Space, August 10, 2017</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700D400F-40F2-DD42-85AA-DC6EC84B1DE8}" type="slidenum">
              <a:rPr lang="en-US"/>
              <a:pPr>
                <a:defRPr/>
              </a:pPr>
              <a:t>‹#›</a:t>
            </a:fld>
            <a:endParaRPr lang="en-US" dirty="0"/>
          </a:p>
        </p:txBody>
      </p:sp>
    </p:spTree>
    <p:extLst>
      <p:ext uri="{BB962C8B-B14F-4D97-AF65-F5344CB8AC3E}">
        <p14:creationId xmlns:p14="http://schemas.microsoft.com/office/powerpoint/2010/main" val="73384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0B3E07EA-2850-6044-8EBA-6F7E47A7F5C2}" type="slidenum">
              <a:rPr lang="en-US"/>
              <a:pPr>
                <a:defRPr/>
              </a:pPr>
              <a:t>‹#›</a:t>
            </a:fld>
            <a:endParaRPr lang="en-US" dirty="0"/>
          </a:p>
        </p:txBody>
      </p:sp>
    </p:spTree>
    <p:extLst>
      <p:ext uri="{BB962C8B-B14F-4D97-AF65-F5344CB8AC3E}">
        <p14:creationId xmlns:p14="http://schemas.microsoft.com/office/powerpoint/2010/main" val="1034818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38100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447800"/>
            <a:ext cx="38100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E19E9462-101F-414A-B3FD-A35266471EE4}" type="slidenum">
              <a:rPr lang="en-US"/>
              <a:pPr>
                <a:defRPr/>
              </a:pPr>
              <a:t>‹#›</a:t>
            </a:fld>
            <a:endParaRPr lang="en-US" dirty="0"/>
          </a:p>
        </p:txBody>
      </p:sp>
      <p:sp>
        <p:nvSpPr>
          <p:cNvPr id="6" name="Footer Placeholder 1"/>
          <p:cNvSpPr>
            <a:spLocks noGrp="1"/>
          </p:cNvSpPr>
          <p:nvPr>
            <p:ph type="ftr" sz="quarter" idx="11"/>
          </p:nvPr>
        </p:nvSpPr>
        <p:spPr/>
        <p:txBody>
          <a:bodyPr/>
          <a:lstStyle>
            <a:lvl1pPr>
              <a:defRPr/>
            </a:lvl1pPr>
          </a:lstStyle>
          <a:p>
            <a:pPr>
              <a:defRPr/>
            </a:pPr>
            <a:r>
              <a:rPr lang="en-US" dirty="0"/>
              <a:t>NASA TE Best Data Management Practices, May 2, 2013</a:t>
            </a:r>
          </a:p>
        </p:txBody>
      </p:sp>
    </p:spTree>
    <p:extLst>
      <p:ext uri="{BB962C8B-B14F-4D97-AF65-F5344CB8AC3E}">
        <p14:creationId xmlns:p14="http://schemas.microsoft.com/office/powerpoint/2010/main" val="33418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defRPr/>
            </a:lvl1pPr>
          </a:lstStyle>
          <a:p>
            <a:pPr>
              <a:defRPr/>
            </a:pPr>
            <a:fld id="{53C5ABA6-5720-0942-A049-2B12A2F6A69E}" type="slidenum">
              <a:rPr lang="en-US"/>
              <a:pPr>
                <a:defRPr/>
              </a:pPr>
              <a:t>‹#›</a:t>
            </a:fld>
            <a:endParaRPr lang="en-US" dirty="0"/>
          </a:p>
        </p:txBody>
      </p:sp>
      <p:sp>
        <p:nvSpPr>
          <p:cNvPr id="8" name="Footer Placeholder 1"/>
          <p:cNvSpPr>
            <a:spLocks noGrp="1"/>
          </p:cNvSpPr>
          <p:nvPr>
            <p:ph type="ftr" sz="quarter" idx="11"/>
          </p:nvPr>
        </p:nvSpPr>
        <p:spPr/>
        <p:txBody>
          <a:bodyPr/>
          <a:lstStyle>
            <a:lvl1pPr>
              <a:defRPr/>
            </a:lvl1pPr>
          </a:lstStyle>
          <a:p>
            <a:pPr>
              <a:defRPr/>
            </a:pPr>
            <a:r>
              <a:rPr lang="en-US" dirty="0"/>
              <a:t>NASA TE Best Data Management Practices, May 2, 2013</a:t>
            </a:r>
          </a:p>
        </p:txBody>
      </p:sp>
    </p:spTree>
    <p:extLst>
      <p:ext uri="{BB962C8B-B14F-4D97-AF65-F5344CB8AC3E}">
        <p14:creationId xmlns:p14="http://schemas.microsoft.com/office/powerpoint/2010/main" val="358210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D7C36210-F975-9D48-9A3B-8F3BA30304F2}" type="slidenum">
              <a:rPr lang="en-US"/>
              <a:pPr>
                <a:defRPr/>
              </a:pPr>
              <a:t>‹#›</a:t>
            </a:fld>
            <a:endParaRPr lang="en-US" dirty="0"/>
          </a:p>
        </p:txBody>
      </p:sp>
      <p:sp>
        <p:nvSpPr>
          <p:cNvPr id="4" name="Footer Placeholder 1"/>
          <p:cNvSpPr>
            <a:spLocks noGrp="1"/>
          </p:cNvSpPr>
          <p:nvPr>
            <p:ph type="ftr" sz="quarter" idx="11"/>
          </p:nvPr>
        </p:nvSpPr>
        <p:spPr/>
        <p:txBody>
          <a:bodyPr/>
          <a:lstStyle>
            <a:lvl1pPr>
              <a:defRPr/>
            </a:lvl1pPr>
          </a:lstStyle>
          <a:p>
            <a:pPr>
              <a:defRPr/>
            </a:pPr>
            <a:r>
              <a:rPr lang="en-US" dirty="0"/>
              <a:t>NASA TE Best Data Management Practices, May 2, 2013</a:t>
            </a:r>
          </a:p>
        </p:txBody>
      </p:sp>
    </p:spTree>
    <p:extLst>
      <p:ext uri="{BB962C8B-B14F-4D97-AF65-F5344CB8AC3E}">
        <p14:creationId xmlns:p14="http://schemas.microsoft.com/office/powerpoint/2010/main" val="17080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53DA0BFF-52D1-1247-8504-4A411CE474B4}" type="slidenum">
              <a:rPr lang="en-US"/>
              <a:pPr>
                <a:defRPr/>
              </a:pPr>
              <a:t>‹#›</a:t>
            </a:fld>
            <a:endParaRPr lang="en-US" dirty="0"/>
          </a:p>
        </p:txBody>
      </p:sp>
      <p:sp>
        <p:nvSpPr>
          <p:cNvPr id="3" name="Footer Placeholder 1"/>
          <p:cNvSpPr>
            <a:spLocks noGrp="1"/>
          </p:cNvSpPr>
          <p:nvPr>
            <p:ph type="ftr" sz="quarter" idx="11"/>
          </p:nvPr>
        </p:nvSpPr>
        <p:spPr/>
        <p:txBody>
          <a:bodyPr/>
          <a:lstStyle>
            <a:lvl1pPr>
              <a:defRPr/>
            </a:lvl1pPr>
          </a:lstStyle>
          <a:p>
            <a:pPr>
              <a:defRPr/>
            </a:pPr>
            <a:r>
              <a:rPr lang="en-US" dirty="0"/>
              <a:t>NASA TE Best Data Management Practices, May 2, 2013</a:t>
            </a:r>
          </a:p>
        </p:txBody>
      </p:sp>
    </p:spTree>
    <p:extLst>
      <p:ext uri="{BB962C8B-B14F-4D97-AF65-F5344CB8AC3E}">
        <p14:creationId xmlns:p14="http://schemas.microsoft.com/office/powerpoint/2010/main" val="267850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AAA0E4B0-7DF4-EA4F-8978-06BAF1036997}" type="slidenum">
              <a:rPr lang="en-US"/>
              <a:pPr>
                <a:defRPr/>
              </a:pPr>
              <a:t>‹#›</a:t>
            </a:fld>
            <a:endParaRPr lang="en-US" dirty="0"/>
          </a:p>
        </p:txBody>
      </p:sp>
      <p:sp>
        <p:nvSpPr>
          <p:cNvPr id="6" name="Footer Placeholder 1"/>
          <p:cNvSpPr>
            <a:spLocks noGrp="1"/>
          </p:cNvSpPr>
          <p:nvPr>
            <p:ph type="ftr" sz="quarter" idx="11"/>
          </p:nvPr>
        </p:nvSpPr>
        <p:spPr/>
        <p:txBody>
          <a:bodyPr/>
          <a:lstStyle>
            <a:lvl1pPr>
              <a:defRPr/>
            </a:lvl1pPr>
          </a:lstStyle>
          <a:p>
            <a:pPr>
              <a:defRPr/>
            </a:pPr>
            <a:r>
              <a:rPr lang="en-US" dirty="0"/>
              <a:t>NASA TE Best Data Management Practices, May 2, 2013</a:t>
            </a:r>
          </a:p>
        </p:txBody>
      </p:sp>
    </p:spTree>
    <p:extLst>
      <p:ext uri="{BB962C8B-B14F-4D97-AF65-F5344CB8AC3E}">
        <p14:creationId xmlns:p14="http://schemas.microsoft.com/office/powerpoint/2010/main" val="2176809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89F914E0-8B6A-C64F-917E-C9EF8BC573CF}" type="slidenum">
              <a:rPr lang="en-US"/>
              <a:pPr>
                <a:defRPr/>
              </a:pPr>
              <a:t>‹#›</a:t>
            </a:fld>
            <a:endParaRPr lang="en-US" dirty="0"/>
          </a:p>
        </p:txBody>
      </p:sp>
    </p:spTree>
    <p:extLst>
      <p:ext uri="{BB962C8B-B14F-4D97-AF65-F5344CB8AC3E}">
        <p14:creationId xmlns:p14="http://schemas.microsoft.com/office/powerpoint/2010/main" val="1613774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77724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447800"/>
            <a:ext cx="77724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414"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AF8FB2E1-3495-EE4B-81A3-63C21DE9D6E3}" type="slidenum">
              <a:rPr lang="en-US"/>
              <a:pPr>
                <a:defRPr/>
              </a:pPr>
              <a:t>‹#›</a:t>
            </a:fld>
            <a:endParaRPr lang="en-US" dirty="0"/>
          </a:p>
        </p:txBody>
      </p:sp>
      <p:sp>
        <p:nvSpPr>
          <p:cNvPr id="1033" name="Oval 19"/>
          <p:cNvSpPr>
            <a:spLocks noChangeArrowheads="1"/>
          </p:cNvSpPr>
          <p:nvPr/>
        </p:nvSpPr>
        <p:spPr bwMode="auto">
          <a:xfrm>
            <a:off x="8197850" y="1198563"/>
            <a:ext cx="288925" cy="2571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round/>
                <a:headEnd/>
                <a:tailEnd/>
              </a14:hiddenLine>
            </a:ext>
          </a:extLst>
        </p:spPr>
        <p:txBody>
          <a:bodyPr wrap="none" anchor="ctr"/>
          <a:lstStyle/>
          <a:p>
            <a:endParaRPr lang="en-US" dirty="0"/>
          </a:p>
        </p:txBody>
      </p:sp>
      <p:sp>
        <p:nvSpPr>
          <p:cNvPr id="1034" name="Oval 20"/>
          <p:cNvSpPr>
            <a:spLocks noChangeArrowheads="1"/>
          </p:cNvSpPr>
          <p:nvPr/>
        </p:nvSpPr>
        <p:spPr bwMode="auto">
          <a:xfrm>
            <a:off x="8372475" y="1377950"/>
            <a:ext cx="303213" cy="2667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round/>
                <a:headEnd/>
                <a:tailEnd/>
              </a14:hiddenLine>
            </a:ext>
          </a:extLst>
        </p:spPr>
        <p:txBody>
          <a:bodyPr wrap="none" anchor="ctr"/>
          <a:lstStyle/>
          <a:p>
            <a:endParaRPr lang="en-US" dirty="0"/>
          </a:p>
        </p:txBody>
      </p:sp>
      <p:sp>
        <p:nvSpPr>
          <p:cNvPr id="1035" name="Oval 21"/>
          <p:cNvSpPr>
            <a:spLocks noChangeArrowheads="1"/>
          </p:cNvSpPr>
          <p:nvPr/>
        </p:nvSpPr>
        <p:spPr bwMode="auto">
          <a:xfrm>
            <a:off x="8191500" y="1544638"/>
            <a:ext cx="306388" cy="2667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round/>
                <a:headEnd/>
                <a:tailEnd/>
              </a14:hiddenLine>
            </a:ext>
          </a:extLst>
        </p:spPr>
        <p:txBody>
          <a:bodyPr wrap="none" anchor="ctr"/>
          <a:lstStyle/>
          <a:p>
            <a:endParaRPr lang="en-US" dirty="0"/>
          </a:p>
        </p:txBody>
      </p:sp>
      <p:sp>
        <p:nvSpPr>
          <p:cNvPr id="1036" name="Line 22"/>
          <p:cNvSpPr>
            <a:spLocks noChangeShapeType="1"/>
          </p:cNvSpPr>
          <p:nvPr/>
        </p:nvSpPr>
        <p:spPr bwMode="auto">
          <a:xfrm>
            <a:off x="482600" y="1143000"/>
            <a:ext cx="7848600" cy="0"/>
          </a:xfrm>
          <a:prstGeom prst="line">
            <a:avLst/>
          </a:prstGeom>
          <a:noFill/>
          <a:ln w="34925">
            <a:solidFill>
              <a:srgbClr val="00009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Footer Placeholder 1"/>
          <p:cNvSpPr>
            <a:spLocks noGrp="1"/>
          </p:cNvSpPr>
          <p:nvPr>
            <p:ph type="ftr" sz="quarter" idx="3"/>
          </p:nvPr>
        </p:nvSpPr>
        <p:spPr>
          <a:xfrm>
            <a:off x="0" y="6569075"/>
            <a:ext cx="5334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a:t>ESA workshop: Ecology from Space, August 10, 2017</a:t>
            </a:r>
          </a:p>
        </p:txBody>
      </p:sp>
    </p:spTree>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7" r:id="rId12"/>
  </p:sldLayoutIdLst>
  <p:hf hdr="0" dt="0"/>
  <p:txStyles>
    <p:titleStyle>
      <a:lvl1pPr algn="l" rtl="0" eaLnBrk="0" fontAlgn="base" hangingPunct="0">
        <a:spcBef>
          <a:spcPct val="0"/>
        </a:spcBef>
        <a:spcAft>
          <a:spcPct val="0"/>
        </a:spcAft>
        <a:defRPr sz="34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400" b="1">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3400" b="1">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3400" b="1">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3400" b="1">
          <a:solidFill>
            <a:schemeClr val="tx2"/>
          </a:solidFill>
          <a:latin typeface="Calibri" charset="0"/>
          <a:ea typeface="ＭＳ Ｐゴシック" charset="0"/>
          <a:cs typeface="ＭＳ Ｐゴシック" charset="0"/>
        </a:defRPr>
      </a:lvl5pPr>
      <a:lvl6pPr marL="457200" algn="l" rtl="0" eaLnBrk="1" fontAlgn="base" hangingPunct="1">
        <a:spcBef>
          <a:spcPct val="0"/>
        </a:spcBef>
        <a:spcAft>
          <a:spcPct val="0"/>
        </a:spcAft>
        <a:defRPr sz="3400" b="1">
          <a:solidFill>
            <a:schemeClr val="tx2"/>
          </a:solidFill>
          <a:latin typeface="Calibri" charset="0"/>
        </a:defRPr>
      </a:lvl6pPr>
      <a:lvl7pPr marL="914400" algn="l" rtl="0" eaLnBrk="1" fontAlgn="base" hangingPunct="1">
        <a:spcBef>
          <a:spcPct val="0"/>
        </a:spcBef>
        <a:spcAft>
          <a:spcPct val="0"/>
        </a:spcAft>
        <a:defRPr sz="3400" b="1">
          <a:solidFill>
            <a:schemeClr val="tx2"/>
          </a:solidFill>
          <a:latin typeface="Calibri" charset="0"/>
        </a:defRPr>
      </a:lvl7pPr>
      <a:lvl8pPr marL="1371600" algn="l" rtl="0" eaLnBrk="1" fontAlgn="base" hangingPunct="1">
        <a:spcBef>
          <a:spcPct val="0"/>
        </a:spcBef>
        <a:spcAft>
          <a:spcPct val="0"/>
        </a:spcAft>
        <a:defRPr sz="3400" b="1">
          <a:solidFill>
            <a:schemeClr val="tx2"/>
          </a:solidFill>
          <a:latin typeface="Calibri" charset="0"/>
        </a:defRPr>
      </a:lvl8pPr>
      <a:lvl9pPr marL="1828800" algn="l" rtl="0" eaLnBrk="1" fontAlgn="base" hangingPunct="1">
        <a:spcBef>
          <a:spcPct val="0"/>
        </a:spcBef>
        <a:spcAft>
          <a:spcPct val="0"/>
        </a:spcAft>
        <a:defRPr sz="3400" b="1">
          <a:solidFill>
            <a:schemeClr val="tx2"/>
          </a:solidFill>
          <a:latin typeface="Calibri"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6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2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cs typeface="ＭＳ Ｐゴシック" charset="0"/>
        </a:defRPr>
      </a:lvl5pPr>
      <a:lvl6pPr marL="2514600" indent="-228600" algn="l" rtl="0" eaLnBrk="1" fontAlgn="base" hangingPunct="1">
        <a:spcBef>
          <a:spcPct val="20000"/>
        </a:spcBef>
        <a:spcAft>
          <a:spcPct val="0"/>
        </a:spcAft>
        <a:buChar char="»"/>
        <a:defRPr sz="16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16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16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ebmap.ornl.gov/ogc" TargetMode="External"/><Relationship Id="rId4" Type="http://schemas.openxmlformats.org/officeDocument/2006/relationships/image" Target="../media/image28.png"/><Relationship Id="rId5" Type="http://schemas.openxmlformats.org/officeDocument/2006/relationships/hyperlink" Target="https://doi.org/10.3334/ORNLDAAC/1512"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hyperlink" Target="https://airmoss.ornl.gov/visualiz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daac.ornl.gov/" TargetMode="Externa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OakRidgeDAAC" TargetMode="External"/><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hyperlink" Target="https://twitter.com/ORNLDAAC"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hyperlink" Target="http://ngm.nationalgeographic.com/2015/04/pine-beetles/epidemic-map"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hyperlink" Target="http://ngm.nationalgeographic.com/2015/04/pine-beetles/epidemic-map"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hyperlink" Target="http://ngm.nationalgeographic.com/2015/04/pine-beetles/epidemic-map"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s://modis.ornl.gov/cgi-bin/MODIS/global/subset.p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modis.ornl.gov/cgi-bin/MODIS/global/subset.pl" TargetMode="Externa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s://webmap.ornl.gov/ogc"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81000" y="1600200"/>
            <a:ext cx="5410200" cy="1447800"/>
          </a:xfrm>
        </p:spPr>
        <p:txBody>
          <a:bodyPr/>
          <a:lstStyle/>
          <a:p>
            <a:pPr eaLnBrk="1" hangingPunct="1"/>
            <a:r>
              <a:rPr lang="en-US" sz="3600" dirty="0">
                <a:solidFill>
                  <a:srgbClr val="000090"/>
                </a:solidFill>
              </a:rPr>
              <a:t>Ecological and Climate Data from ORNL DAAC</a:t>
            </a:r>
            <a:r>
              <a:rPr lang="en-US" sz="3600" dirty="0">
                <a:solidFill>
                  <a:srgbClr val="333399"/>
                </a:solidFill>
                <a:latin typeface="Calibri" charset="0"/>
              </a:rPr>
              <a:t/>
            </a:r>
            <a:br>
              <a:rPr lang="en-US" sz="3600" dirty="0">
                <a:solidFill>
                  <a:srgbClr val="333399"/>
                </a:solidFill>
                <a:latin typeface="Calibri" charset="0"/>
              </a:rPr>
            </a:br>
            <a:r>
              <a:rPr lang="en-US" sz="1200" dirty="0">
                <a:solidFill>
                  <a:srgbClr val="333399"/>
                </a:solidFill>
                <a:latin typeface="Calibri" charset="0"/>
              </a:rPr>
              <a:t/>
            </a:r>
            <a:br>
              <a:rPr lang="en-US" sz="1200" dirty="0">
                <a:solidFill>
                  <a:srgbClr val="333399"/>
                </a:solidFill>
                <a:latin typeface="Calibri" charset="0"/>
              </a:rPr>
            </a:br>
            <a:endParaRPr lang="en-US" sz="2400" dirty="0">
              <a:solidFill>
                <a:srgbClr val="333399"/>
              </a:solidFill>
              <a:latin typeface="Calibri" charset="0"/>
            </a:endParaRPr>
          </a:p>
        </p:txBody>
      </p:sp>
      <p:sp>
        <p:nvSpPr>
          <p:cNvPr id="15362" name="Rectangle 3"/>
          <p:cNvSpPr>
            <a:spLocks noGrp="1" noChangeArrowheads="1"/>
          </p:cNvSpPr>
          <p:nvPr>
            <p:ph type="subTitle" idx="1"/>
          </p:nvPr>
        </p:nvSpPr>
        <p:spPr>
          <a:xfrm>
            <a:off x="457200" y="2590800"/>
            <a:ext cx="5486400" cy="1828800"/>
          </a:xfrm>
        </p:spPr>
        <p:txBody>
          <a:bodyPr/>
          <a:lstStyle/>
          <a:p>
            <a:pPr eaLnBrk="1" hangingPunct="1"/>
            <a:endParaRPr lang="en-US" sz="1400" dirty="0">
              <a:latin typeface="Calibri" charset="0"/>
            </a:endParaRPr>
          </a:p>
          <a:p>
            <a:pPr eaLnBrk="1" hangingPunct="1"/>
            <a:endParaRPr lang="en-US" sz="1400" dirty="0">
              <a:latin typeface="Calibri" charset="0"/>
            </a:endParaRPr>
          </a:p>
          <a:p>
            <a:pPr eaLnBrk="1" hangingPunct="1"/>
            <a:r>
              <a:rPr lang="en-US" sz="1400" b="1" dirty="0">
                <a:latin typeface="Calibri" charset="0"/>
              </a:rPr>
              <a:t>Alison Boyer</a:t>
            </a:r>
            <a:r>
              <a:rPr lang="en-US" sz="1400" dirty="0">
                <a:latin typeface="Calibri" charset="0"/>
              </a:rPr>
              <a:t>, ORNL DAAC</a:t>
            </a:r>
          </a:p>
          <a:p>
            <a:pPr eaLnBrk="1" hangingPunct="1"/>
            <a:r>
              <a:rPr lang="en-US" sz="1400" b="1" dirty="0">
                <a:latin typeface="Calibri" charset="0"/>
              </a:rPr>
              <a:t>Michele Thornton</a:t>
            </a:r>
            <a:r>
              <a:rPr lang="en-US" sz="1400" dirty="0">
                <a:latin typeface="Calibri" charset="0"/>
              </a:rPr>
              <a:t>, ORNL DAAC</a:t>
            </a:r>
          </a:p>
          <a:p>
            <a:pPr eaLnBrk="1" hangingPunct="1"/>
            <a:endParaRPr lang="en-US" sz="1000" dirty="0">
              <a:latin typeface="Calibri" charset="0"/>
            </a:endParaRPr>
          </a:p>
          <a:p>
            <a:pPr eaLnBrk="1" hangingPunct="1"/>
            <a:r>
              <a:rPr lang="en-US" sz="1200" dirty="0">
                <a:latin typeface="Calibri" charset="0"/>
              </a:rPr>
              <a:t>Ecological Society of America Meeting, Portland, OR</a:t>
            </a:r>
          </a:p>
          <a:p>
            <a:pPr eaLnBrk="1" hangingPunct="1"/>
            <a:r>
              <a:rPr lang="en-US" sz="1200" dirty="0">
                <a:latin typeface="Calibri" charset="0"/>
              </a:rPr>
              <a:t>August 10, 2017</a:t>
            </a:r>
          </a:p>
        </p:txBody>
      </p:sp>
      <p:pic>
        <p:nvPicPr>
          <p:cNvPr id="8" name="Picture 7"/>
          <p:cNvPicPr>
            <a:picLocks noChangeAspect="1"/>
          </p:cNvPicPr>
          <p:nvPr/>
        </p:nvPicPr>
        <p:blipFill>
          <a:blip r:embed="rId3"/>
          <a:stretch>
            <a:fillRect/>
          </a:stretch>
        </p:blipFill>
        <p:spPr>
          <a:xfrm>
            <a:off x="7924800" y="228600"/>
            <a:ext cx="994578" cy="825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640359"/>
            <a:ext cx="1135203" cy="10148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0" y="4800600"/>
            <a:ext cx="1143000" cy="646331"/>
          </a:xfrm>
          <a:prstGeom prst="rect">
            <a:avLst/>
          </a:prstGeom>
          <a:noFill/>
        </p:spPr>
        <p:txBody>
          <a:bodyPr wrap="square" rtlCol="0">
            <a:spAutoFit/>
          </a:bodyPr>
          <a:lstStyle/>
          <a:p>
            <a:pPr algn="ctr"/>
            <a:r>
              <a:rPr lang="en-US" dirty="0">
                <a:solidFill>
                  <a:schemeClr val="bg1"/>
                </a:solidFill>
              </a:rPr>
              <a:t>C-23 Sherpa</a:t>
            </a:r>
          </a:p>
        </p:txBody>
      </p:sp>
      <p:sp>
        <p:nvSpPr>
          <p:cNvPr id="17" name="Rectangle 20"/>
          <p:cNvSpPr>
            <a:spLocks noChangeArrowheads="1"/>
          </p:cNvSpPr>
          <p:nvPr/>
        </p:nvSpPr>
        <p:spPr bwMode="auto">
          <a:xfrm>
            <a:off x="228600" y="1327150"/>
            <a:ext cx="3581399" cy="3970318"/>
          </a:xfrm>
          <a:prstGeom prst="rect">
            <a:avLst/>
          </a:prstGeom>
          <a:noFill/>
          <a:ln>
            <a:noFill/>
          </a:ln>
          <a:extLst/>
        </p:spPr>
        <p:txBody>
          <a:bodyPr wrap="square">
            <a:spAutoFit/>
          </a:bodyPr>
          <a:lstStyle/>
          <a:p>
            <a:pPr marL="285750" indent="-285750">
              <a:buFont typeface="Arial"/>
              <a:buChar char="•"/>
              <a:defRPr/>
            </a:pPr>
            <a:r>
              <a:rPr lang="en-US" dirty="0">
                <a:ea typeface="ＭＳ Ｐゴシック" charset="0"/>
                <a:cs typeface="ＭＳ Ｐゴシック" charset="0"/>
              </a:rPr>
              <a:t>Browse and search over 160 datasets</a:t>
            </a:r>
          </a:p>
          <a:p>
            <a:pPr marL="285750" indent="-285750">
              <a:buFont typeface="Arial"/>
              <a:buChar char="•"/>
              <a:defRPr/>
            </a:pPr>
            <a:r>
              <a:rPr lang="en-US" dirty="0"/>
              <a:t>Subset data by</a:t>
            </a:r>
          </a:p>
          <a:p>
            <a:pPr marL="742950" lvl="1" indent="-285750">
              <a:buFont typeface="Arial"/>
              <a:buChar char="•"/>
              <a:defRPr/>
            </a:pPr>
            <a:r>
              <a:rPr lang="en-US" dirty="0"/>
              <a:t>spatial, temporal, or by band</a:t>
            </a:r>
          </a:p>
          <a:p>
            <a:pPr marL="285750" indent="-285750">
              <a:buFont typeface="Arial"/>
              <a:buChar char="•"/>
              <a:defRPr/>
            </a:pPr>
            <a:r>
              <a:rPr lang="en-US" dirty="0" err="1"/>
              <a:t>Reproject</a:t>
            </a:r>
            <a:endParaRPr lang="en-US" dirty="0"/>
          </a:p>
          <a:p>
            <a:pPr marL="285750" indent="-285750">
              <a:buFont typeface="Arial"/>
              <a:buChar char="•"/>
              <a:defRPr/>
            </a:pPr>
            <a:r>
              <a:rPr lang="en-US" dirty="0"/>
              <a:t>Reformat to/from</a:t>
            </a:r>
          </a:p>
          <a:p>
            <a:pPr marL="742950" lvl="1" indent="-285750">
              <a:buFont typeface="Arial"/>
              <a:buChar char="•"/>
              <a:defRPr/>
            </a:pPr>
            <a:r>
              <a:rPr lang="en-US" dirty="0" err="1"/>
              <a:t>GeoTIFF</a:t>
            </a:r>
            <a:r>
              <a:rPr lang="en-US" dirty="0"/>
              <a:t>, </a:t>
            </a:r>
            <a:r>
              <a:rPr lang="en-US" dirty="0" err="1"/>
              <a:t>NetCDF</a:t>
            </a:r>
            <a:r>
              <a:rPr lang="en-US" dirty="0"/>
              <a:t>, ASCII, KMZ</a:t>
            </a:r>
          </a:p>
          <a:p>
            <a:pPr marL="285750" indent="-285750">
              <a:buFont typeface="Arial"/>
              <a:buChar char="•"/>
              <a:defRPr/>
            </a:pPr>
            <a:r>
              <a:rPr lang="en-US" dirty="0"/>
              <a:t>Spatial interpolation and resampling</a:t>
            </a:r>
          </a:p>
          <a:p>
            <a:pPr marL="285750" indent="-285750">
              <a:buFont typeface="Arial"/>
              <a:buChar char="•"/>
              <a:defRPr/>
            </a:pPr>
            <a:endParaRPr lang="en-US" dirty="0">
              <a:ea typeface="ＭＳ Ｐゴシック" charset="0"/>
              <a:cs typeface="ＭＳ Ｐゴシック" charset="0"/>
              <a:hlinkClick r:id="" action="ppaction://noaction"/>
            </a:endParaRPr>
          </a:p>
          <a:p>
            <a:pPr>
              <a:defRPr/>
            </a:pPr>
            <a:r>
              <a:rPr lang="en-US" dirty="0">
                <a:hlinkClick r:id="rId3"/>
              </a:rPr>
              <a:t>https://webmap.ornl.gov/ogc</a:t>
            </a:r>
            <a:endParaRPr lang="en-US" dirty="0"/>
          </a:p>
          <a:p>
            <a:pPr>
              <a:defRPr/>
            </a:pPr>
            <a:endParaRPr lang="en-US" dirty="0">
              <a:ea typeface="ＭＳ Ｐゴシック" charset="0"/>
              <a:cs typeface="ＭＳ Ｐゴシック" charset="0"/>
            </a:endParaRPr>
          </a:p>
        </p:txBody>
      </p:sp>
      <p:sp>
        <p:nvSpPr>
          <p:cNvPr id="2" name="AutoShape 1" descr="save imag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p:cNvSpPr>
            <a:spLocks noGrp="1"/>
          </p:cNvSpPr>
          <p:nvPr>
            <p:ph type="title"/>
          </p:nvPr>
        </p:nvSpPr>
        <p:spPr>
          <a:xfrm>
            <a:off x="199433" y="381000"/>
            <a:ext cx="8636290" cy="484748"/>
          </a:xfrm>
        </p:spPr>
        <p:txBody>
          <a:bodyPr/>
          <a:lstStyle/>
          <a:p>
            <a:r>
              <a:rPr lang="en-US" dirty="0"/>
              <a:t>ORNL DAAC Spatial Data Access Tool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219200"/>
            <a:ext cx="5118295" cy="44958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191000" y="5791200"/>
            <a:ext cx="4953000" cy="830997"/>
          </a:xfrm>
          <a:prstGeom prst="rect">
            <a:avLst/>
          </a:prstGeom>
        </p:spPr>
        <p:txBody>
          <a:bodyPr wrap="square">
            <a:spAutoFit/>
          </a:bodyPr>
          <a:lstStyle/>
          <a:p>
            <a:r>
              <a:rPr lang="en-US" sz="1600" dirty="0">
                <a:latin typeface="Plantagenet Cherokee" charset="0"/>
                <a:ea typeface="Plantagenet Cherokee" charset="0"/>
                <a:cs typeface="Plantagenet Cherokee" charset="0"/>
              </a:rPr>
              <a:t>Tree Mortality from Fires and Bark Beetles at 1-km Resolution, Western USA, 2003-2012</a:t>
            </a:r>
          </a:p>
          <a:p>
            <a:r>
              <a:rPr lang="en-US" sz="1600" dirty="0">
                <a:latin typeface="Plantagenet Cherokee" charset="0"/>
                <a:ea typeface="Plantagenet Cherokee" charset="0"/>
                <a:cs typeface="Plantagenet Cherokee" charset="0"/>
                <a:hlinkClick r:id="rId5"/>
              </a:rPr>
              <a:t>https://</a:t>
            </a:r>
            <a:r>
              <a:rPr lang="en-US" sz="1600" dirty="0" err="1">
                <a:latin typeface="Plantagenet Cherokee" charset="0"/>
                <a:ea typeface="Plantagenet Cherokee" charset="0"/>
                <a:cs typeface="Plantagenet Cherokee" charset="0"/>
                <a:hlinkClick r:id="rId5"/>
              </a:rPr>
              <a:t>doi.org</a:t>
            </a:r>
            <a:r>
              <a:rPr lang="en-US" sz="1600" dirty="0">
                <a:latin typeface="Plantagenet Cherokee" charset="0"/>
                <a:ea typeface="Plantagenet Cherokee" charset="0"/>
                <a:cs typeface="Plantagenet Cherokee" charset="0"/>
                <a:hlinkClick r:id="rId5"/>
              </a:rPr>
              <a:t>/10.3334/ORNLDAAC/1512</a:t>
            </a:r>
            <a:endParaRPr lang="en-US" sz="1600" i="0" dirty="0">
              <a:effectLst/>
              <a:latin typeface="Plantagenet Cherokee" charset="0"/>
              <a:ea typeface="Plantagenet Cherokee" charset="0"/>
              <a:cs typeface="Plantagenet Cherokee" charset="0"/>
            </a:endParaRPr>
          </a:p>
        </p:txBody>
      </p:sp>
    </p:spTree>
    <p:extLst>
      <p:ext uri="{BB962C8B-B14F-4D97-AF65-F5344CB8AC3E}">
        <p14:creationId xmlns:p14="http://schemas.microsoft.com/office/powerpoint/2010/main" val="162710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Daymet </a:t>
            </a:r>
            <a:r>
              <a:rPr lang="en-US" sz="2400" dirty="0">
                <a:solidFill>
                  <a:schemeClr val="accent2">
                    <a:lumMod val="60000"/>
                    <a:lumOff val="40000"/>
                  </a:schemeClr>
                </a:solidFill>
              </a:rPr>
              <a:t>https://daymet.ornl.gov</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11</a:t>
            </a:fld>
            <a:endParaRPr lang="en-US" dirty="0"/>
          </a:p>
        </p:txBody>
      </p:sp>
      <p:pic>
        <p:nvPicPr>
          <p:cNvPr id="1026" name="Picture 2" descr="F:\Daymet\pubs_and_notes\Meetings\ESA_2017\HomePageGra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21154"/>
            <a:ext cx="7043737" cy="642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0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31" y="228600"/>
            <a:ext cx="7772400" cy="944562"/>
          </a:xfrm>
        </p:spPr>
        <p:txBody>
          <a:bodyPr/>
          <a:lstStyle/>
          <a:p>
            <a:r>
              <a:rPr lang="en-US" dirty="0"/>
              <a:t>Daymet</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12</a:t>
            </a:fld>
            <a:endParaRPr lang="en-US" dirty="0"/>
          </a:p>
        </p:txBody>
      </p:sp>
      <p:sp>
        <p:nvSpPr>
          <p:cNvPr id="6" name="Rectangle 5"/>
          <p:cNvSpPr/>
          <p:nvPr/>
        </p:nvSpPr>
        <p:spPr>
          <a:xfrm>
            <a:off x="5597437" y="1626751"/>
            <a:ext cx="3352800" cy="4850249"/>
          </a:xfrm>
          <a:prstGeom prst="rect">
            <a:avLst/>
          </a:prstGeom>
          <a:solidFill>
            <a:schemeClr val="accent1">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81200" y="545068"/>
            <a:ext cx="6969037" cy="369332"/>
          </a:xfrm>
          <a:prstGeom prst="rect">
            <a:avLst/>
          </a:prstGeom>
        </p:spPr>
        <p:txBody>
          <a:bodyPr wrap="square">
            <a:spAutoFit/>
          </a:bodyPr>
          <a:lstStyle/>
          <a:p>
            <a:pPr marL="285750" indent="-285750">
              <a:buFont typeface="Arial" panose="020B0604020202020204" pitchFamily="34" charset="0"/>
              <a:buChar char="•"/>
            </a:pPr>
            <a:r>
              <a:rPr lang="en-US" dirty="0"/>
              <a:t>Gridded weather parameters for North America</a:t>
            </a:r>
          </a:p>
        </p:txBody>
      </p:sp>
      <p:graphicFrame>
        <p:nvGraphicFramePr>
          <p:cNvPr id="8" name="Table 7"/>
          <p:cNvGraphicFramePr>
            <a:graphicFrameLocks noGrp="1"/>
          </p:cNvGraphicFramePr>
          <p:nvPr>
            <p:extLst>
              <p:ext uri="{D42A27DB-BD31-4B8C-83A1-F6EECF244321}">
                <p14:modId xmlns:p14="http://schemas.microsoft.com/office/powerpoint/2010/main" val="1471737451"/>
              </p:ext>
            </p:extLst>
          </p:nvPr>
        </p:nvGraphicFramePr>
        <p:xfrm>
          <a:off x="5877000" y="3372027"/>
          <a:ext cx="2793673" cy="2694860"/>
        </p:xfrm>
        <a:graphic>
          <a:graphicData uri="http://schemas.openxmlformats.org/drawingml/2006/table">
            <a:tbl>
              <a:tblPr firstRow="1" bandRow="1">
                <a:tableStyleId>{5C22544A-7EE6-4342-B048-85BDC9FD1C3A}</a:tableStyleId>
              </a:tblPr>
              <a:tblGrid>
                <a:gridCol w="1848435">
                  <a:extLst>
                    <a:ext uri="{9D8B030D-6E8A-4147-A177-3AD203B41FA5}">
                      <a16:colId xmlns:a16="http://schemas.microsoft.com/office/drawing/2014/main" xmlns="" val="20000"/>
                    </a:ext>
                  </a:extLst>
                </a:gridCol>
                <a:gridCol w="945238">
                  <a:extLst>
                    <a:ext uri="{9D8B030D-6E8A-4147-A177-3AD203B41FA5}">
                      <a16:colId xmlns:a16="http://schemas.microsoft.com/office/drawing/2014/main" xmlns="" val="20001"/>
                    </a:ext>
                  </a:extLst>
                </a:gridCol>
              </a:tblGrid>
              <a:tr h="329868">
                <a:tc gridSpan="2">
                  <a:txBody>
                    <a:bodyPr/>
                    <a:lstStyle/>
                    <a:p>
                      <a:pPr algn="ctr"/>
                      <a:r>
                        <a:rPr lang="en-US" sz="1200" dirty="0"/>
                        <a:t>Daymet Data</a:t>
                      </a:r>
                      <a:r>
                        <a:rPr lang="en-US" sz="1200" baseline="0" dirty="0"/>
                        <a:t> Products</a:t>
                      </a:r>
                      <a:endParaRPr lang="en-US" sz="1200" dirty="0"/>
                    </a:p>
                  </a:txBody>
                  <a:tcPr marL="91441" marR="91441" marT="45711" marB="45711"/>
                </a:tc>
                <a:tc hMerge="1">
                  <a:txBody>
                    <a:bodyPr/>
                    <a:lstStyle/>
                    <a:p>
                      <a:endParaRPr lang="en-US" sz="2800" dirty="0"/>
                    </a:p>
                  </a:txBody>
                  <a:tcPr/>
                </a:tc>
                <a:extLst>
                  <a:ext uri="{0D108BD9-81ED-4DB2-BD59-A6C34878D82A}">
                    <a16:rowId xmlns:a16="http://schemas.microsoft.com/office/drawing/2014/main" xmlns="" val="10000"/>
                  </a:ext>
                </a:extLst>
              </a:tr>
              <a:tr h="295624">
                <a:tc>
                  <a:txBody>
                    <a:bodyPr/>
                    <a:lstStyle/>
                    <a:p>
                      <a:r>
                        <a:rPr lang="en-US" sz="1200" u="sng" dirty="0"/>
                        <a:t>Variable</a:t>
                      </a:r>
                    </a:p>
                  </a:txBody>
                  <a:tcPr marL="91441" marR="91441" marT="45711" marB="45711"/>
                </a:tc>
                <a:tc>
                  <a:txBody>
                    <a:bodyPr/>
                    <a:lstStyle/>
                    <a:p>
                      <a:r>
                        <a:rPr lang="en-US" sz="1200" u="sng" dirty="0"/>
                        <a:t>Units</a:t>
                      </a:r>
                    </a:p>
                  </a:txBody>
                  <a:tcPr marL="91441" marR="91441" marT="45711" marB="45711"/>
                </a:tc>
                <a:extLst>
                  <a:ext uri="{0D108BD9-81ED-4DB2-BD59-A6C34878D82A}">
                    <a16:rowId xmlns:a16="http://schemas.microsoft.com/office/drawing/2014/main" xmlns="" val="10001"/>
                  </a:ext>
                </a:extLst>
              </a:tr>
              <a:tr h="295624">
                <a:tc>
                  <a:txBody>
                    <a:bodyPr/>
                    <a:lstStyle/>
                    <a:p>
                      <a:r>
                        <a:rPr lang="en-US" sz="1200" b="1" dirty="0"/>
                        <a:t>maximum temperature </a:t>
                      </a:r>
                      <a:endParaRPr lang="en-US" sz="1200" dirty="0"/>
                    </a:p>
                  </a:txBody>
                  <a:tcPr marL="91441" marR="91441" marT="45711" marB="45711"/>
                </a:tc>
                <a:tc>
                  <a:txBody>
                    <a:bodyPr/>
                    <a:lstStyle/>
                    <a:p>
                      <a:r>
                        <a:rPr lang="en-US" sz="1200" dirty="0"/>
                        <a:t>°C</a:t>
                      </a:r>
                    </a:p>
                  </a:txBody>
                  <a:tcPr marL="91441" marR="91441" marT="45711" marB="45711"/>
                </a:tc>
                <a:extLst>
                  <a:ext uri="{0D108BD9-81ED-4DB2-BD59-A6C34878D82A}">
                    <a16:rowId xmlns:a16="http://schemas.microsoft.com/office/drawing/2014/main" xmlns="" val="10002"/>
                  </a:ext>
                </a:extLst>
              </a:tr>
              <a:tr h="295624">
                <a:tc>
                  <a:txBody>
                    <a:bodyPr/>
                    <a:lstStyle/>
                    <a:p>
                      <a:r>
                        <a:rPr lang="en-US" sz="1200" b="1" dirty="0"/>
                        <a:t>minimum temperature </a:t>
                      </a:r>
                      <a:endParaRPr lang="en-US" sz="1200" dirty="0"/>
                    </a:p>
                  </a:txBody>
                  <a:tcPr marL="91441" marR="91441" marT="45711" marB="45711"/>
                </a:tc>
                <a:tc>
                  <a:txBody>
                    <a:bodyPr/>
                    <a:lstStyle/>
                    <a:p>
                      <a:r>
                        <a:rPr lang="en-US" sz="1200" dirty="0"/>
                        <a:t>°C</a:t>
                      </a:r>
                    </a:p>
                  </a:txBody>
                  <a:tcPr marL="91441" marR="91441" marT="45711" marB="45711"/>
                </a:tc>
                <a:extLst>
                  <a:ext uri="{0D108BD9-81ED-4DB2-BD59-A6C34878D82A}">
                    <a16:rowId xmlns:a16="http://schemas.microsoft.com/office/drawing/2014/main" xmlns="" val="10003"/>
                  </a:ext>
                </a:extLst>
              </a:tr>
              <a:tr h="295624">
                <a:tc>
                  <a:txBody>
                    <a:bodyPr/>
                    <a:lstStyle/>
                    <a:p>
                      <a:r>
                        <a:rPr lang="en-US" sz="1200" b="1" dirty="0"/>
                        <a:t>shortwave radiation </a:t>
                      </a:r>
                      <a:endParaRPr lang="en-US" sz="1200" dirty="0"/>
                    </a:p>
                  </a:txBody>
                  <a:tcPr marL="91441" marR="91441" marT="45711" marB="45711"/>
                </a:tc>
                <a:tc>
                  <a:txBody>
                    <a:bodyPr/>
                    <a:lstStyle/>
                    <a:p>
                      <a:r>
                        <a:rPr lang="en-US" sz="1200" dirty="0"/>
                        <a:t>W/m</a:t>
                      </a:r>
                      <a:r>
                        <a:rPr lang="en-US" sz="1200" baseline="30000" dirty="0"/>
                        <a:t>2</a:t>
                      </a:r>
                      <a:endParaRPr lang="en-US" sz="1200" dirty="0"/>
                    </a:p>
                  </a:txBody>
                  <a:tcPr marL="91441" marR="91441" marT="45711" marB="45711"/>
                </a:tc>
                <a:extLst>
                  <a:ext uri="{0D108BD9-81ED-4DB2-BD59-A6C34878D82A}">
                    <a16:rowId xmlns:a16="http://schemas.microsoft.com/office/drawing/2014/main" xmlns="" val="10004"/>
                  </a:ext>
                </a:extLst>
              </a:tr>
              <a:tr h="295624">
                <a:tc>
                  <a:txBody>
                    <a:bodyPr/>
                    <a:lstStyle/>
                    <a:p>
                      <a:r>
                        <a:rPr lang="en-US" sz="1200" b="1" dirty="0"/>
                        <a:t>vapor pressure </a:t>
                      </a:r>
                      <a:endParaRPr lang="en-US" sz="1200" dirty="0"/>
                    </a:p>
                  </a:txBody>
                  <a:tcPr marL="91441" marR="91441" marT="45711" marB="45711"/>
                </a:tc>
                <a:tc>
                  <a:txBody>
                    <a:bodyPr/>
                    <a:lstStyle/>
                    <a:p>
                      <a:r>
                        <a:rPr lang="en-US" sz="1200" dirty="0"/>
                        <a:t>Pa</a:t>
                      </a:r>
                    </a:p>
                  </a:txBody>
                  <a:tcPr marL="91441" marR="91441" marT="45711" marB="45711"/>
                </a:tc>
                <a:extLst>
                  <a:ext uri="{0D108BD9-81ED-4DB2-BD59-A6C34878D82A}">
                    <a16:rowId xmlns:a16="http://schemas.microsoft.com/office/drawing/2014/main" xmlns="" val="10005"/>
                  </a:ext>
                </a:extLst>
              </a:tr>
              <a:tr h="295624">
                <a:tc>
                  <a:txBody>
                    <a:bodyPr/>
                    <a:lstStyle/>
                    <a:p>
                      <a:r>
                        <a:rPr lang="en-US" sz="1200" b="1" dirty="0"/>
                        <a:t>snow</a:t>
                      </a:r>
                      <a:r>
                        <a:rPr lang="en-US" sz="1200" b="1" baseline="0" dirty="0"/>
                        <a:t> </a:t>
                      </a:r>
                      <a:r>
                        <a:rPr lang="en-US" sz="1200" b="1" dirty="0"/>
                        <a:t>water equivalent </a:t>
                      </a:r>
                      <a:endParaRPr lang="en-US" sz="1200" dirty="0"/>
                    </a:p>
                  </a:txBody>
                  <a:tcPr marL="91441" marR="91441" marT="45711" marB="45711"/>
                </a:tc>
                <a:tc>
                  <a:txBody>
                    <a:bodyPr/>
                    <a:lstStyle/>
                    <a:p>
                      <a:r>
                        <a:rPr lang="en-US" sz="1200" dirty="0"/>
                        <a:t>kg/m</a:t>
                      </a:r>
                      <a:r>
                        <a:rPr lang="en-US" sz="1200" baseline="30000" dirty="0"/>
                        <a:t>2</a:t>
                      </a:r>
                      <a:endParaRPr lang="en-US" sz="1200" dirty="0"/>
                    </a:p>
                  </a:txBody>
                  <a:tcPr marL="91441" marR="91441" marT="45711" marB="45711"/>
                </a:tc>
                <a:extLst>
                  <a:ext uri="{0D108BD9-81ED-4DB2-BD59-A6C34878D82A}">
                    <a16:rowId xmlns:a16="http://schemas.microsoft.com/office/drawing/2014/main" xmlns="" val="10006"/>
                  </a:ext>
                </a:extLst>
              </a:tr>
              <a:tr h="2956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precipitation</a:t>
                      </a:r>
                      <a:endParaRPr lang="en-US" sz="1200" dirty="0"/>
                    </a:p>
                  </a:txBody>
                  <a:tcPr marL="91441" marR="91441" marT="45711" marB="45711"/>
                </a:tc>
                <a:tc>
                  <a:txBody>
                    <a:bodyPr/>
                    <a:lstStyle/>
                    <a:p>
                      <a:r>
                        <a:rPr lang="en-US" sz="1200" dirty="0"/>
                        <a:t>mm/day</a:t>
                      </a:r>
                    </a:p>
                  </a:txBody>
                  <a:tcPr marL="91441" marR="91441" marT="45711" marB="45711"/>
                </a:tc>
                <a:extLst>
                  <a:ext uri="{0D108BD9-81ED-4DB2-BD59-A6C34878D82A}">
                    <a16:rowId xmlns:a16="http://schemas.microsoft.com/office/drawing/2014/main" xmlns="" val="10007"/>
                  </a:ext>
                </a:extLst>
              </a:tr>
              <a:tr h="295624">
                <a:tc>
                  <a:txBody>
                    <a:bodyPr/>
                    <a:lstStyle/>
                    <a:p>
                      <a:r>
                        <a:rPr lang="en-US" sz="1200" b="1" dirty="0"/>
                        <a:t>day length</a:t>
                      </a:r>
                      <a:endParaRPr lang="en-US" sz="1200" dirty="0"/>
                    </a:p>
                  </a:txBody>
                  <a:tcPr marL="91441" marR="91441" marT="45711" marB="45711"/>
                </a:tc>
                <a:tc>
                  <a:txBody>
                    <a:bodyPr/>
                    <a:lstStyle/>
                    <a:p>
                      <a:r>
                        <a:rPr lang="en-US" sz="1200" dirty="0"/>
                        <a:t>s/day</a:t>
                      </a:r>
                    </a:p>
                  </a:txBody>
                  <a:tcPr marL="91441" marR="91441" marT="45711" marB="45711"/>
                </a:tc>
                <a:extLst>
                  <a:ext uri="{0D108BD9-81ED-4DB2-BD59-A6C34878D82A}">
                    <a16:rowId xmlns:a16="http://schemas.microsoft.com/office/drawing/2014/main" xmlns="" val="10008"/>
                  </a:ext>
                </a:extLst>
              </a:tr>
            </a:tbl>
          </a:graphicData>
        </a:graphic>
      </p:graphicFrame>
      <p:pic>
        <p:nvPicPr>
          <p:cNvPr id="9" name="Picture 2" descr="E:\DAAC\Logos\daymet_web_banner_NA_c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129" y="5638800"/>
            <a:ext cx="4908257" cy="588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Daymet_Global\jpegs\2012_tmax_test_NA_PR_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37" y="1848256"/>
            <a:ext cx="2667000" cy="3451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5" descr="F:\Daymet_Global\jpegs\DaymetV3_2012_prcp_ttlannu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803" y="1848256"/>
            <a:ext cx="2667000" cy="3451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628770" y="1848256"/>
            <a:ext cx="3290132" cy="1200329"/>
          </a:xfrm>
          <a:prstGeom prst="rect">
            <a:avLst/>
          </a:prstGeom>
          <a:noFill/>
        </p:spPr>
        <p:txBody>
          <a:bodyPr wrap="none" rtlCol="0">
            <a:spAutoFit/>
          </a:bodyPr>
          <a:lstStyle/>
          <a:p>
            <a:pPr algn="ctr"/>
            <a:r>
              <a:rPr lang="en-US" sz="1600" b="1" u="sng" dirty="0"/>
              <a:t>Dataset Characteristics</a:t>
            </a:r>
          </a:p>
          <a:p>
            <a:pPr algn="ctr"/>
            <a:r>
              <a:rPr lang="en-US" sz="1400" dirty="0"/>
              <a:t>Spatial Resolution ….. 1km x 1 km</a:t>
            </a:r>
          </a:p>
          <a:p>
            <a:pPr algn="ctr"/>
            <a:r>
              <a:rPr lang="en-US" sz="1400" dirty="0"/>
              <a:t>Temporal Resolution ….. Daily</a:t>
            </a:r>
          </a:p>
          <a:p>
            <a:pPr algn="ctr"/>
            <a:r>
              <a:rPr lang="en-US" sz="1400" dirty="0"/>
              <a:t>Years Available ….. 1980 – 2016</a:t>
            </a:r>
          </a:p>
          <a:p>
            <a:pPr algn="ctr"/>
            <a:r>
              <a:rPr lang="en-US" sz="1400" dirty="0"/>
              <a:t>Spatial Region ….. North America</a:t>
            </a:r>
          </a:p>
        </p:txBody>
      </p:sp>
    </p:spTree>
    <p:extLst>
      <p:ext uri="{BB962C8B-B14F-4D97-AF65-F5344CB8AC3E}">
        <p14:creationId xmlns:p14="http://schemas.microsoft.com/office/powerpoint/2010/main" val="3294027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Daymet</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13</a:t>
            </a:fld>
            <a:endParaRPr lang="en-US" dirty="0"/>
          </a:p>
        </p:txBody>
      </p:sp>
      <p:sp>
        <p:nvSpPr>
          <p:cNvPr id="6" name="TextBox 5"/>
          <p:cNvSpPr txBox="1"/>
          <p:nvPr/>
        </p:nvSpPr>
        <p:spPr>
          <a:xfrm>
            <a:off x="533400" y="1600200"/>
            <a:ext cx="7772400" cy="4401205"/>
          </a:xfrm>
          <a:prstGeom prst="rect">
            <a:avLst/>
          </a:prstGeom>
          <a:noFill/>
        </p:spPr>
        <p:txBody>
          <a:bodyPr wrap="square" rtlCol="0">
            <a:spAutoFit/>
          </a:bodyPr>
          <a:lstStyle/>
          <a:p>
            <a:r>
              <a:rPr lang="en-US" sz="2000" b="1" u="sng" dirty="0">
                <a:latin typeface="+mn-lt"/>
              </a:rPr>
              <a:t>Access to Daily Data Allows Customized Research Analysis</a:t>
            </a:r>
          </a:p>
          <a:p>
            <a:endParaRPr lang="en-US" sz="2000" b="1" dirty="0">
              <a:latin typeface="+mn-lt"/>
            </a:endParaRPr>
          </a:p>
          <a:p>
            <a:pPr marL="571500" indent="-571500">
              <a:buFont typeface="Arial" panose="020B0604020202020204" pitchFamily="34" charset="0"/>
              <a:buChar char="•"/>
            </a:pPr>
            <a:r>
              <a:rPr lang="en-US" sz="2000" b="1" dirty="0">
                <a:latin typeface="+mn-lt"/>
              </a:rPr>
              <a:t>Customized </a:t>
            </a:r>
            <a:r>
              <a:rPr lang="en-US" sz="2000" b="1" dirty="0" err="1">
                <a:latin typeface="+mn-lt"/>
              </a:rPr>
              <a:t>Climatologies</a:t>
            </a:r>
            <a:r>
              <a:rPr lang="en-US" sz="2000" b="1" dirty="0">
                <a:latin typeface="+mn-lt"/>
              </a:rPr>
              <a:t> (DJF, NDJ)</a:t>
            </a:r>
          </a:p>
          <a:p>
            <a:pPr marL="571500" indent="-571500">
              <a:buFont typeface="Arial" panose="020B0604020202020204" pitchFamily="34" charset="0"/>
              <a:buChar char="•"/>
            </a:pPr>
            <a:endParaRPr lang="en-US" sz="2000" b="1" dirty="0">
              <a:latin typeface="+mn-lt"/>
            </a:endParaRPr>
          </a:p>
          <a:p>
            <a:pPr marL="571500" indent="-571500">
              <a:buFont typeface="Arial" panose="020B0604020202020204" pitchFamily="34" charset="0"/>
              <a:buChar char="•"/>
            </a:pPr>
            <a:r>
              <a:rPr lang="en-US" sz="2000" b="1" dirty="0">
                <a:latin typeface="+mn-lt"/>
              </a:rPr>
              <a:t>Calculation and Departure from “Normal” (30 </a:t>
            </a:r>
            <a:r>
              <a:rPr lang="en-US" sz="2000" b="1" dirty="0" err="1">
                <a:latin typeface="+mn-lt"/>
              </a:rPr>
              <a:t>yr</a:t>
            </a:r>
            <a:r>
              <a:rPr lang="en-US" sz="2000" b="1" dirty="0">
                <a:latin typeface="+mn-lt"/>
              </a:rPr>
              <a:t>, Decadal)</a:t>
            </a:r>
          </a:p>
          <a:p>
            <a:pPr marL="571500" indent="-571500">
              <a:buFont typeface="Arial" panose="020B0604020202020204" pitchFamily="34" charset="0"/>
              <a:buChar char="•"/>
            </a:pPr>
            <a:endParaRPr lang="en-US" sz="2000" b="1" dirty="0">
              <a:latin typeface="+mn-lt"/>
            </a:endParaRPr>
          </a:p>
          <a:p>
            <a:pPr marL="571500" indent="-571500">
              <a:buFont typeface="Arial" panose="020B0604020202020204" pitchFamily="34" charset="0"/>
              <a:buChar char="•"/>
            </a:pPr>
            <a:r>
              <a:rPr lang="en-US" sz="2000" b="1" dirty="0">
                <a:latin typeface="+mn-lt"/>
              </a:rPr>
              <a:t>Spatial and Temporal Analysis of Days Below a “Threshold”</a:t>
            </a:r>
          </a:p>
          <a:p>
            <a:pPr marL="571500" indent="-571500">
              <a:buFont typeface="Arial" panose="020B0604020202020204" pitchFamily="34" charset="0"/>
              <a:buChar char="•"/>
            </a:pPr>
            <a:endParaRPr lang="en-US" sz="2000" b="1" dirty="0">
              <a:latin typeface="+mn-lt"/>
            </a:endParaRPr>
          </a:p>
          <a:p>
            <a:pPr marL="571500" indent="-571500">
              <a:buFont typeface="Arial" panose="020B0604020202020204" pitchFamily="34" charset="0"/>
              <a:buChar char="•"/>
            </a:pPr>
            <a:r>
              <a:rPr lang="en-US" sz="2000" b="1" dirty="0">
                <a:latin typeface="+mn-lt"/>
              </a:rPr>
              <a:t>Growing Degree Days w/ selected </a:t>
            </a:r>
            <a:r>
              <a:rPr lang="en-US" sz="2000" b="1" dirty="0" err="1">
                <a:latin typeface="+mn-lt"/>
              </a:rPr>
              <a:t>T</a:t>
            </a:r>
            <a:r>
              <a:rPr lang="en-US" sz="2000" b="1" baseline="-25000" dirty="0" err="1">
                <a:latin typeface="+mn-lt"/>
              </a:rPr>
              <a:t>base</a:t>
            </a:r>
            <a:endParaRPr lang="en-US" sz="2000" b="1" baseline="-25000" dirty="0">
              <a:latin typeface="+mn-lt"/>
            </a:endParaRPr>
          </a:p>
          <a:p>
            <a:endParaRPr lang="en-US" sz="2000" b="1" dirty="0">
              <a:latin typeface="+mn-lt"/>
            </a:endParaRPr>
          </a:p>
          <a:p>
            <a:pPr marL="571500" indent="-571500">
              <a:buFont typeface="Arial" panose="020B0604020202020204" pitchFamily="34" charset="0"/>
              <a:buChar char="•"/>
            </a:pPr>
            <a:r>
              <a:rPr lang="en-US" sz="2000" b="1" dirty="0">
                <a:latin typeface="+mn-lt"/>
              </a:rPr>
              <a:t>Output Formats Appropriate to User Needs</a:t>
            </a:r>
          </a:p>
          <a:p>
            <a:pPr marL="571500" indent="-571500">
              <a:buFont typeface="Arial" panose="020B0604020202020204" pitchFamily="34" charset="0"/>
              <a:buChar char="•"/>
            </a:pPr>
            <a:endParaRPr lang="en-US" sz="2000" dirty="0"/>
          </a:p>
          <a:p>
            <a:pPr marL="571500" indent="-57150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45472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Daymet</a:t>
            </a:r>
            <a:endParaRPr lang="en-US" dirty="0"/>
          </a:p>
        </p:txBody>
      </p:sp>
      <p:sp>
        <p:nvSpPr>
          <p:cNvPr id="3" name="Content Placeholder 2"/>
          <p:cNvSpPr>
            <a:spLocks noGrp="1"/>
          </p:cNvSpPr>
          <p:nvPr>
            <p:ph idx="1"/>
          </p:nvPr>
        </p:nvSpPr>
        <p:spPr/>
        <p:txBody>
          <a:bodyPr/>
          <a:lstStyle/>
          <a:p>
            <a:pPr marL="0" indent="0">
              <a:buNone/>
            </a:pPr>
            <a:r>
              <a:rPr lang="en-US" sz="2400" dirty="0"/>
              <a:t>Web-based access to Daily 1 km data</a:t>
            </a:r>
          </a:p>
          <a:p>
            <a:pPr lvl="1">
              <a:buFont typeface="Arial" panose="020B0604020202020204" pitchFamily="34" charset="0"/>
              <a:buChar char="•"/>
            </a:pPr>
            <a:r>
              <a:rPr lang="en-US" sz="2400" dirty="0"/>
              <a:t>Direct download of </a:t>
            </a:r>
            <a:r>
              <a:rPr lang="en-US" sz="2400" dirty="0" err="1"/>
              <a:t>netCDF</a:t>
            </a:r>
            <a:r>
              <a:rPr lang="en-US" sz="2400" dirty="0"/>
              <a:t> files</a:t>
            </a:r>
          </a:p>
          <a:p>
            <a:pPr lvl="1">
              <a:buFont typeface="Arial" panose="020B0604020202020204" pitchFamily="34" charset="0"/>
              <a:buChar char="•"/>
            </a:pPr>
            <a:r>
              <a:rPr lang="en-US" sz="2400" dirty="0"/>
              <a:t>Customized tools and services </a:t>
            </a:r>
          </a:p>
          <a:p>
            <a:pPr lvl="2">
              <a:buFont typeface="Arial" panose="020B0604020202020204" pitchFamily="34" charset="0"/>
              <a:buChar char="•"/>
            </a:pPr>
            <a:r>
              <a:rPr lang="en-US" sz="2400" dirty="0"/>
              <a:t>Single Pixel Tool</a:t>
            </a:r>
          </a:p>
          <a:p>
            <a:pPr lvl="2">
              <a:buFont typeface="Arial" panose="020B0604020202020204" pitchFamily="34" charset="0"/>
              <a:buChar char="•"/>
            </a:pPr>
            <a:r>
              <a:rPr lang="en-US" sz="2400" dirty="0"/>
              <a:t>THREDDS </a:t>
            </a:r>
            <a:r>
              <a:rPr lang="en-US" sz="2400" dirty="0" err="1"/>
              <a:t>netCDF</a:t>
            </a:r>
            <a:r>
              <a:rPr lang="en-US" sz="2400" dirty="0"/>
              <a:t> Subset Service (NCSS)</a:t>
            </a:r>
          </a:p>
          <a:p>
            <a:pPr marL="0" indent="0">
              <a:buNone/>
            </a:pPr>
            <a:r>
              <a:rPr lang="en-US" sz="2400" dirty="0"/>
              <a:t>	</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14</a:t>
            </a:fld>
            <a:endParaRPr lang="en-US" dirty="0"/>
          </a:p>
        </p:txBody>
      </p:sp>
    </p:spTree>
    <p:extLst>
      <p:ext uri="{BB962C8B-B14F-4D97-AF65-F5344CB8AC3E}">
        <p14:creationId xmlns:p14="http://schemas.microsoft.com/office/powerpoint/2010/main" val="3590117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Daymet</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3168447"/>
            <a:ext cx="8153400" cy="3436017"/>
          </a:xfrm>
          <a:prstGeom prst="rect">
            <a:avLst/>
          </a:prstGeom>
          <a:ln>
            <a:solidFill>
              <a:schemeClr val="tx1"/>
            </a:solidFill>
          </a:ln>
        </p:spPr>
      </p:pic>
      <p:sp>
        <p:nvSpPr>
          <p:cNvPr id="6" name="TextBox 5"/>
          <p:cNvSpPr txBox="1"/>
          <p:nvPr/>
        </p:nvSpPr>
        <p:spPr>
          <a:xfrm>
            <a:off x="2991464" y="6367046"/>
            <a:ext cx="1747401" cy="338554"/>
          </a:xfrm>
          <a:prstGeom prst="rect">
            <a:avLst/>
          </a:prstGeom>
          <a:solidFill>
            <a:schemeClr val="bg1">
              <a:lumMod val="85000"/>
            </a:schemeClr>
          </a:solidFill>
        </p:spPr>
        <p:txBody>
          <a:bodyPr wrap="none" rtlCol="0">
            <a:spAutoFit/>
          </a:bodyPr>
          <a:lstStyle/>
          <a:p>
            <a:r>
              <a:rPr lang="en-US" sz="1600" dirty="0"/>
              <a:t>~ 17 GB / year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9037" y="228600"/>
            <a:ext cx="2037264" cy="2636460"/>
          </a:xfrm>
          <a:prstGeom prst="rect">
            <a:avLst/>
          </a:prstGeom>
        </p:spPr>
      </p:pic>
      <p:sp>
        <p:nvSpPr>
          <p:cNvPr id="8" name="TextBox 7"/>
          <p:cNvSpPr txBox="1"/>
          <p:nvPr/>
        </p:nvSpPr>
        <p:spPr>
          <a:xfrm>
            <a:off x="433753" y="1295400"/>
            <a:ext cx="5622437" cy="1569660"/>
          </a:xfrm>
          <a:prstGeom prst="rect">
            <a:avLst/>
          </a:prstGeom>
          <a:noFill/>
        </p:spPr>
        <p:txBody>
          <a:bodyPr wrap="none" rtlCol="0">
            <a:spAutoFit/>
          </a:bodyPr>
          <a:lstStyle/>
          <a:p>
            <a:r>
              <a:rPr lang="en-US" sz="1600" dirty="0"/>
              <a:t>ORNL DAAC Direct Data Download</a:t>
            </a:r>
          </a:p>
          <a:p>
            <a:pPr marL="342900" indent="-342900">
              <a:buFont typeface="Arial" panose="020B0604020202020204" pitchFamily="34" charset="0"/>
              <a:buChar char="•"/>
            </a:pPr>
            <a:r>
              <a:rPr lang="en-US" sz="1600" dirty="0"/>
              <a:t>North American Daily Data Files</a:t>
            </a:r>
          </a:p>
          <a:p>
            <a:pPr marL="342900" indent="-342900">
              <a:buFont typeface="Arial" panose="020B0604020202020204" pitchFamily="34" charset="0"/>
              <a:buChar char="•"/>
            </a:pPr>
            <a:r>
              <a:rPr lang="en-US" sz="1600" dirty="0"/>
              <a:t>netCDF4 file format with internal compression</a:t>
            </a:r>
          </a:p>
          <a:p>
            <a:pPr marL="342900" indent="-342900">
              <a:buFont typeface="Arial" panose="020B0604020202020204" pitchFamily="34" charset="0"/>
              <a:buChar char="•"/>
            </a:pPr>
            <a:r>
              <a:rPr lang="en-US" sz="1600" dirty="0"/>
              <a:t>Also available</a:t>
            </a:r>
          </a:p>
          <a:p>
            <a:pPr marL="800100" lvl="1" indent="-342900">
              <a:buFont typeface="Arial" panose="020B0604020202020204" pitchFamily="34" charset="0"/>
              <a:buChar char="•"/>
            </a:pPr>
            <a:r>
              <a:rPr lang="en-US" sz="1600" dirty="0"/>
              <a:t>Climatological Summaries (</a:t>
            </a:r>
            <a:r>
              <a:rPr lang="en-US" sz="1600" dirty="0" err="1"/>
              <a:t>netCDF</a:t>
            </a:r>
            <a:r>
              <a:rPr lang="en-US" sz="1600" dirty="0"/>
              <a:t>, </a:t>
            </a:r>
            <a:r>
              <a:rPr lang="en-US" sz="1600" dirty="0" err="1"/>
              <a:t>geoTIFF</a:t>
            </a:r>
            <a:r>
              <a:rPr lang="en-US" sz="1600" dirty="0"/>
              <a:t>)</a:t>
            </a:r>
          </a:p>
          <a:p>
            <a:pPr marL="800100" lvl="1" indent="-342900">
              <a:buFont typeface="Arial" panose="020B0604020202020204" pitchFamily="34" charset="0"/>
              <a:buChar char="•"/>
            </a:pPr>
            <a:r>
              <a:rPr lang="en-US" sz="1600" dirty="0"/>
              <a:t>Spatially Reference XVAL (uncertainty)</a:t>
            </a:r>
          </a:p>
        </p:txBody>
      </p:sp>
    </p:spTree>
    <p:extLst>
      <p:ext uri="{BB962C8B-B14F-4D97-AF65-F5344CB8AC3E}">
        <p14:creationId xmlns:p14="http://schemas.microsoft.com/office/powerpoint/2010/main" val="118489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772400" cy="944562"/>
          </a:xfrm>
        </p:spPr>
        <p:txBody>
          <a:bodyPr/>
          <a:lstStyle/>
          <a:p>
            <a:r>
              <a:rPr lang="en-US" dirty="0"/>
              <a:t>Daymet</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57400"/>
            <a:ext cx="4487149" cy="4419600"/>
          </a:xfrm>
          <a:prstGeom prst="rect">
            <a:avLst/>
          </a:prstGeom>
          <a:ln>
            <a:solidFill>
              <a:schemeClr val="tx1"/>
            </a:solidFill>
          </a:ln>
        </p:spPr>
      </p:pic>
      <p:sp>
        <p:nvSpPr>
          <p:cNvPr id="6" name="Rounded Rectangular Callout 5"/>
          <p:cNvSpPr/>
          <p:nvPr/>
        </p:nvSpPr>
        <p:spPr>
          <a:xfrm>
            <a:off x="4724400" y="653562"/>
            <a:ext cx="4114800" cy="2362200"/>
          </a:xfrm>
          <a:prstGeom prst="wedgeRoundRectCallout">
            <a:avLst>
              <a:gd name="adj1" fmla="val -110041"/>
              <a:gd name="adj2" fmla="val 180125"/>
              <a:gd name="adj3" fmla="val 16667"/>
            </a:avLst>
          </a:prstGeom>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4953000" y="3124200"/>
            <a:ext cx="3657600" cy="3578593"/>
          </a:xfrm>
          <a:prstGeom prst="wedgeRoundRectCallout">
            <a:avLst>
              <a:gd name="adj1" fmla="val -107347"/>
              <a:gd name="adj2" fmla="val 35292"/>
              <a:gd name="adj3" fmla="val 16667"/>
            </a:avLst>
          </a:prstGeom>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465" y="762000"/>
            <a:ext cx="3934669" cy="2157875"/>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00" y="3279779"/>
            <a:ext cx="3505200" cy="3340829"/>
          </a:xfrm>
          <a:prstGeom prst="rect">
            <a:avLst/>
          </a:prstGeom>
          <a:ln>
            <a:solidFill>
              <a:schemeClr val="tx1"/>
            </a:solidFill>
          </a:ln>
        </p:spPr>
      </p:pic>
      <p:sp>
        <p:nvSpPr>
          <p:cNvPr id="10" name="Rectangle 9"/>
          <p:cNvSpPr/>
          <p:nvPr/>
        </p:nvSpPr>
        <p:spPr>
          <a:xfrm>
            <a:off x="6096000" y="990600"/>
            <a:ext cx="838200" cy="228600"/>
          </a:xfrm>
          <a:prstGeom prst="rect">
            <a:avLst/>
          </a:prstGeom>
          <a:no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066889"/>
            <a:ext cx="4487149" cy="1113935"/>
          </a:xfrm>
          <a:prstGeom prst="rect">
            <a:avLst/>
          </a:prstGeom>
        </p:spPr>
      </p:pic>
      <p:sp>
        <p:nvSpPr>
          <p:cNvPr id="12" name="Rounded Rectangular Callout 11"/>
          <p:cNvSpPr/>
          <p:nvPr/>
        </p:nvSpPr>
        <p:spPr>
          <a:xfrm>
            <a:off x="1371600" y="1415562"/>
            <a:ext cx="1676400" cy="381000"/>
          </a:xfrm>
          <a:prstGeom prst="wedgeRoundRectCallout">
            <a:avLst>
              <a:gd name="adj1" fmla="val -8246"/>
              <a:gd name="adj2" fmla="val 219423"/>
              <a:gd name="adj3" fmla="val 16667"/>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Automate !</a:t>
            </a:r>
          </a:p>
        </p:txBody>
      </p:sp>
      <p:sp>
        <p:nvSpPr>
          <p:cNvPr id="13" name="TextBox 12"/>
          <p:cNvSpPr txBox="1"/>
          <p:nvPr/>
        </p:nvSpPr>
        <p:spPr>
          <a:xfrm>
            <a:off x="152400" y="690507"/>
            <a:ext cx="3387274" cy="338554"/>
          </a:xfrm>
          <a:prstGeom prst="rect">
            <a:avLst/>
          </a:prstGeom>
          <a:noFill/>
        </p:spPr>
        <p:txBody>
          <a:bodyPr wrap="none" rtlCol="0">
            <a:spAutoFit/>
          </a:bodyPr>
          <a:lstStyle/>
          <a:p>
            <a:r>
              <a:rPr lang="en-US" sz="1600" b="1" dirty="0">
                <a:solidFill>
                  <a:schemeClr val="tx2">
                    <a:lumMod val="60000"/>
                    <a:lumOff val="40000"/>
                  </a:schemeClr>
                </a:solidFill>
              </a:rPr>
              <a:t>https://daymet.ornl.gov/single-pixel/</a:t>
            </a:r>
          </a:p>
        </p:txBody>
      </p:sp>
    </p:spTree>
    <p:extLst>
      <p:ext uri="{BB962C8B-B14F-4D97-AF65-F5344CB8AC3E}">
        <p14:creationId xmlns:p14="http://schemas.microsoft.com/office/powerpoint/2010/main" val="42415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Daymet</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84" y="1295400"/>
            <a:ext cx="7715716" cy="2550408"/>
          </a:xfrm>
          <a:prstGeom prst="rect">
            <a:avLst/>
          </a:prstGeom>
          <a:ln>
            <a:solidFill>
              <a:schemeClr val="accent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357" y="3200400"/>
            <a:ext cx="6313285" cy="2060434"/>
          </a:xfrm>
          <a:prstGeom prst="rect">
            <a:avLst/>
          </a:prstGeom>
          <a:ln>
            <a:solidFill>
              <a:schemeClr val="accent1"/>
            </a:solidFill>
          </a:ln>
        </p:spPr>
      </p:pic>
      <p:sp>
        <p:nvSpPr>
          <p:cNvPr id="8" name="Left Arrow 7"/>
          <p:cNvSpPr/>
          <p:nvPr/>
        </p:nvSpPr>
        <p:spPr bwMode="auto">
          <a:xfrm>
            <a:off x="7924800" y="5685504"/>
            <a:ext cx="990600" cy="274319"/>
          </a:xfrm>
          <a:prstGeom prst="lef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600" b="0" i="0" u="none" strike="noStrike" cap="none" normalizeH="0" baseline="0">
              <a:ln>
                <a:noFill/>
              </a:ln>
              <a:solidFill>
                <a:srgbClr val="C00000"/>
              </a:solidFill>
              <a:effectLst/>
              <a:latin typeface="Calibri" charset="0"/>
            </a:endParaRPr>
          </a:p>
        </p:txBody>
      </p:sp>
      <p:grpSp>
        <p:nvGrpSpPr>
          <p:cNvPr id="9" name="Group 8"/>
          <p:cNvGrpSpPr/>
          <p:nvPr/>
        </p:nvGrpSpPr>
        <p:grpSpPr>
          <a:xfrm>
            <a:off x="1266284" y="4267200"/>
            <a:ext cx="7344316" cy="2133898"/>
            <a:chOff x="1266284" y="4267200"/>
            <a:chExt cx="7344316" cy="2133898"/>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284" y="4267200"/>
              <a:ext cx="7211432" cy="2133898"/>
            </a:xfrm>
            <a:prstGeom prst="rect">
              <a:avLst/>
            </a:prstGeom>
            <a:ln>
              <a:solidFill>
                <a:schemeClr val="accent1"/>
              </a:solidFill>
            </a:ln>
          </p:spPr>
        </p:pic>
        <p:sp>
          <p:nvSpPr>
            <p:cNvPr id="3" name="Arrow: Left 2"/>
            <p:cNvSpPr/>
            <p:nvPr/>
          </p:nvSpPr>
          <p:spPr bwMode="auto">
            <a:xfrm>
              <a:off x="7848600" y="5750808"/>
              <a:ext cx="762000" cy="116592"/>
            </a:xfrm>
            <a:prstGeom prst="lef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600" b="0" i="0" u="none" strike="noStrike" cap="none" normalizeH="0" baseline="0">
                <a:ln>
                  <a:noFill/>
                </a:ln>
                <a:solidFill>
                  <a:schemeClr val="tx1"/>
                </a:solidFill>
                <a:effectLst/>
                <a:latin typeface="Calibri" charset="0"/>
              </a:endParaRPr>
            </a:p>
          </p:txBody>
        </p:sp>
      </p:grpSp>
    </p:spTree>
    <p:extLst>
      <p:ext uri="{BB962C8B-B14F-4D97-AF65-F5344CB8AC3E}">
        <p14:creationId xmlns:p14="http://schemas.microsoft.com/office/powerpoint/2010/main" val="2639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Daymet</a:t>
            </a:r>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18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438722"/>
            <a:ext cx="4952999" cy="3827317"/>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529" y="1033060"/>
            <a:ext cx="2168071" cy="2980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25094"/>
            <a:ext cx="9144000" cy="7213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994" y="1331061"/>
            <a:ext cx="2019496" cy="4999485"/>
          </a:xfrm>
          <a:prstGeom prst="rect">
            <a:avLst/>
          </a:prstGeom>
          <a:ln>
            <a:solidFill>
              <a:schemeClr val="tx1"/>
            </a:solidFill>
          </a:ln>
        </p:spPr>
      </p:pic>
      <p:sp>
        <p:nvSpPr>
          <p:cNvPr id="9" name="Rounded Rectangular Callout 8"/>
          <p:cNvSpPr/>
          <p:nvPr/>
        </p:nvSpPr>
        <p:spPr>
          <a:xfrm>
            <a:off x="3505200" y="5410200"/>
            <a:ext cx="1676400" cy="381000"/>
          </a:xfrm>
          <a:prstGeom prst="wedgeRoundRectCallout">
            <a:avLst>
              <a:gd name="adj1" fmla="val -8246"/>
              <a:gd name="adj2" fmla="val 219423"/>
              <a:gd name="adj3" fmla="val 16667"/>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Automate !</a:t>
            </a:r>
          </a:p>
        </p:txBody>
      </p:sp>
    </p:spTree>
    <p:extLst>
      <p:ext uri="{BB962C8B-B14F-4D97-AF65-F5344CB8AC3E}">
        <p14:creationId xmlns:p14="http://schemas.microsoft.com/office/powerpoint/2010/main" val="31106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1524000"/>
          </a:xfrm>
        </p:spPr>
        <p:txBody>
          <a:bodyPr/>
          <a:lstStyle/>
          <a:p>
            <a:r>
              <a:rPr lang="en-US" dirty="0"/>
              <a:t>ORNL DAAC Soil Moisture Visualizer</a:t>
            </a:r>
          </a:p>
        </p:txBody>
      </p:sp>
      <p:sp>
        <p:nvSpPr>
          <p:cNvPr id="7" name="Rectangle 6"/>
          <p:cNvSpPr/>
          <p:nvPr/>
        </p:nvSpPr>
        <p:spPr>
          <a:xfrm>
            <a:off x="4863981" y="6400800"/>
            <a:ext cx="4122090" cy="369332"/>
          </a:xfrm>
          <a:prstGeom prst="rect">
            <a:avLst/>
          </a:prstGeom>
        </p:spPr>
        <p:txBody>
          <a:bodyPr wrap="none">
            <a:spAutoFit/>
          </a:bodyPr>
          <a:lstStyle/>
          <a:p>
            <a:r>
              <a:rPr lang="en-US" dirty="0">
                <a:hlinkClick r:id="rId2"/>
              </a:rPr>
              <a:t>https://</a:t>
            </a:r>
            <a:r>
              <a:rPr lang="en-US" dirty="0" err="1">
                <a:hlinkClick r:id="rId2"/>
              </a:rPr>
              <a:t>airmoss.ornl.gov</a:t>
            </a:r>
            <a:r>
              <a:rPr lang="en-US" dirty="0">
                <a:hlinkClick r:id="rId2"/>
              </a:rPr>
              <a:t>/visualize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1" y="728753"/>
            <a:ext cx="6156327" cy="567204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900525"/>
            <a:ext cx="2095893" cy="1918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6705600" y="3276600"/>
            <a:ext cx="2209800" cy="2308324"/>
          </a:xfrm>
          <a:prstGeom prst="rect">
            <a:avLst/>
          </a:prstGeom>
          <a:noFill/>
        </p:spPr>
        <p:txBody>
          <a:bodyPr wrap="square" rtlCol="0">
            <a:spAutoFit/>
          </a:bodyPr>
          <a:lstStyle/>
          <a:p>
            <a:r>
              <a:rPr lang="en-US" dirty="0"/>
              <a:t>Get SMAP L4, GRACE, precipitation,</a:t>
            </a:r>
          </a:p>
          <a:p>
            <a:r>
              <a:rPr lang="en-US" dirty="0"/>
              <a:t>and in-ground soil moisture from networks across North America</a:t>
            </a:r>
          </a:p>
        </p:txBody>
      </p:sp>
    </p:spTree>
    <p:extLst>
      <p:ext uri="{BB962C8B-B14F-4D97-AF65-F5344CB8AC3E}">
        <p14:creationId xmlns:p14="http://schemas.microsoft.com/office/powerpoint/2010/main" val="1513383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AF6ACF1A-3DF7-6642-8A76-6773EF22FE03}" type="slidenum">
              <a:rPr lang="en-US"/>
              <a:pPr/>
              <a:t>2</a:t>
            </a:fld>
            <a:endParaRPr lang="en-US" dirty="0"/>
          </a:p>
        </p:txBody>
      </p:sp>
      <p:sp>
        <p:nvSpPr>
          <p:cNvPr id="156675" name="Rectangle 3"/>
          <p:cNvSpPr>
            <a:spLocks noGrp="1" noChangeArrowheads="1"/>
          </p:cNvSpPr>
          <p:nvPr>
            <p:ph type="body" sz="half" idx="1"/>
          </p:nvPr>
        </p:nvSpPr>
        <p:spPr>
          <a:xfrm>
            <a:off x="381000" y="1371600"/>
            <a:ext cx="4800600" cy="3429000"/>
          </a:xfrm>
        </p:spPr>
        <p:txBody>
          <a:bodyPr/>
          <a:lstStyle/>
          <a:p>
            <a:pPr marL="0" indent="0">
              <a:buNone/>
            </a:pPr>
            <a:r>
              <a:rPr lang="en-US" sz="2300" dirty="0">
                <a:latin typeface="+mj-lt"/>
              </a:rPr>
              <a:t>The Oak Ridge National Laboratory Distributed Active Archive Center (ORNL DAAC) archives data produced by NASA’s Terrestrial Ecology Program in support of NASA’s Carbon Cycle and Ecosystems Focus Area.</a:t>
            </a:r>
          </a:p>
          <a:p>
            <a:pPr marL="0" indent="0">
              <a:buNone/>
            </a:pPr>
            <a:endParaRPr lang="en-US" sz="2300" dirty="0">
              <a:latin typeface="+mj-lt"/>
            </a:endParaRPr>
          </a:p>
          <a:p>
            <a:pPr>
              <a:buFont typeface="AGaramond RegularSC" charset="0"/>
              <a:buNone/>
            </a:pPr>
            <a:endParaRPr lang="en-US" sz="1300" dirty="0"/>
          </a:p>
        </p:txBody>
      </p:sp>
      <p:sp>
        <p:nvSpPr>
          <p:cNvPr id="3" name="Rectangle 2"/>
          <p:cNvSpPr/>
          <p:nvPr/>
        </p:nvSpPr>
        <p:spPr>
          <a:xfrm>
            <a:off x="5943600" y="5867400"/>
            <a:ext cx="2082621" cy="369332"/>
          </a:xfrm>
          <a:prstGeom prst="rect">
            <a:avLst/>
          </a:prstGeom>
        </p:spPr>
        <p:txBody>
          <a:bodyPr wrap="none">
            <a:spAutoFit/>
          </a:bodyPr>
          <a:lstStyle/>
          <a:p>
            <a:pPr>
              <a:buNone/>
            </a:pPr>
            <a:r>
              <a:rPr lang="en-US" sz="1800" dirty="0">
                <a:latin typeface="Calibri"/>
                <a:cs typeface="Calibri"/>
                <a:hlinkClick r:id="rId3"/>
              </a:rPr>
              <a:t>http://daac.ornl.gov</a:t>
            </a:r>
            <a:r>
              <a:rPr lang="en-US" sz="1800" dirty="0">
                <a:latin typeface="Calibri"/>
                <a:cs typeface="Calibri"/>
              </a:rPr>
              <a:t> </a:t>
            </a:r>
          </a:p>
        </p:txBody>
      </p:sp>
      <p:graphicFrame>
        <p:nvGraphicFramePr>
          <p:cNvPr id="4" name="Diagram 3"/>
          <p:cNvGraphicFramePr/>
          <p:nvPr>
            <p:extLst/>
          </p:nvPr>
        </p:nvGraphicFramePr>
        <p:xfrm>
          <a:off x="944093" y="3842384"/>
          <a:ext cx="3505200" cy="279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1"/>
          <p:cNvSpPr>
            <a:spLocks noGrp="1"/>
          </p:cNvSpPr>
          <p:nvPr>
            <p:ph type="title"/>
          </p:nvPr>
        </p:nvSpPr>
        <p:spPr>
          <a:xfrm>
            <a:off x="457200" y="0"/>
            <a:ext cx="7772400" cy="1219200"/>
          </a:xfrm>
        </p:spPr>
        <p:txBody>
          <a:bodyPr/>
          <a:lstStyle/>
          <a:p>
            <a:r>
              <a:rPr lang="en-US" sz="2800" dirty="0">
                <a:solidFill>
                  <a:srgbClr val="333399"/>
                </a:solidFill>
                <a:latin typeface="Calibri" charset="0"/>
              </a:rPr>
              <a:t>About ORNL DAAC</a:t>
            </a:r>
          </a:p>
        </p:txBody>
      </p:sp>
      <p:pic>
        <p:nvPicPr>
          <p:cNvPr id="8" name="Picture 7"/>
          <p:cNvPicPr>
            <a:picLocks noChangeAspect="1"/>
          </p:cNvPicPr>
          <p:nvPr/>
        </p:nvPicPr>
        <p:blipFill>
          <a:blip r:embed="rId9"/>
          <a:stretch>
            <a:fillRect/>
          </a:stretch>
        </p:blipFill>
        <p:spPr>
          <a:xfrm>
            <a:off x="5257800" y="1524000"/>
            <a:ext cx="3458593"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7245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 with us for updates</a:t>
            </a:r>
          </a:p>
        </p:txBody>
      </p:sp>
      <p:sp>
        <p:nvSpPr>
          <p:cNvPr id="3" name="Content Placeholder 2"/>
          <p:cNvSpPr>
            <a:spLocks noGrp="1"/>
          </p:cNvSpPr>
          <p:nvPr>
            <p:ph idx="1"/>
          </p:nvPr>
        </p:nvSpPr>
        <p:spPr/>
        <p:txBody>
          <a:bodyPr/>
          <a:lstStyle/>
          <a:p>
            <a:pPr eaLnBrk="1" hangingPunct="1">
              <a:lnSpc>
                <a:spcPct val="90000"/>
              </a:lnSpc>
              <a:buFontTx/>
              <a:buNone/>
            </a:pPr>
            <a:r>
              <a:rPr lang="en-US" altLang="x-none" dirty="0">
                <a:hlinkClick r:id="rId2"/>
              </a:rPr>
              <a:t>https://twitter.com/ORNLDAAC</a:t>
            </a:r>
            <a:r>
              <a:rPr lang="en-US" altLang="x-none" dirty="0"/>
              <a:t> </a:t>
            </a:r>
          </a:p>
          <a:p>
            <a:pPr eaLnBrk="1" hangingPunct="1">
              <a:lnSpc>
                <a:spcPct val="90000"/>
              </a:lnSpc>
              <a:buFontTx/>
              <a:buNone/>
            </a:pPr>
            <a:r>
              <a:rPr lang="en-US" altLang="x-none" dirty="0">
                <a:hlinkClick r:id="rId3"/>
              </a:rPr>
              <a:t>https://www.facebook.com/OakRidgeDAAC</a:t>
            </a:r>
            <a:endParaRPr lang="en-US" altLang="x-none"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00D400F-40F2-DD42-85AA-DC6EC84B1DE8}" type="slidenum">
              <a:rPr lang="en-US" smtClean="0"/>
              <a:pPr>
                <a:defRPr/>
              </a:pPr>
              <a:t>20</a:t>
            </a:fld>
            <a:endParaRPr lang="en-US" dirty="0"/>
          </a:p>
        </p:txBody>
      </p:sp>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468464"/>
            <a:ext cx="50323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8807" y="1981200"/>
            <a:ext cx="482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465388"/>
            <a:ext cx="39197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8" name="TextBox 7"/>
          <p:cNvSpPr txBox="1"/>
          <p:nvPr/>
        </p:nvSpPr>
        <p:spPr>
          <a:xfrm>
            <a:off x="6586787" y="5220939"/>
            <a:ext cx="1295400" cy="1354217"/>
          </a:xfrm>
          <a:prstGeom prst="rect">
            <a:avLst/>
          </a:prstGeom>
          <a:noFill/>
        </p:spPr>
        <p:txBody>
          <a:bodyPr wrap="square" rtlCol="0">
            <a:spAutoFit/>
          </a:bodyPr>
          <a:lstStyle/>
          <a:p>
            <a:r>
              <a:rPr lang="en-US" sz="1600" i="1" dirty="0"/>
              <a:t>Top 100 ORNL DAAC keywords</a:t>
            </a:r>
          </a:p>
          <a:p>
            <a:endParaRPr lang="en-US" dirty="0"/>
          </a:p>
        </p:txBody>
      </p:sp>
    </p:spTree>
    <p:extLst>
      <p:ext uri="{BB962C8B-B14F-4D97-AF65-F5344CB8AC3E}">
        <p14:creationId xmlns:p14="http://schemas.microsoft.com/office/powerpoint/2010/main" val="69564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200025" y="236538"/>
            <a:ext cx="8636000"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x-none" dirty="0"/>
              <a:t>ORNL DAAC field campaign data</a:t>
            </a:r>
          </a:p>
        </p:txBody>
      </p:sp>
      <p:sp>
        <p:nvSpPr>
          <p:cNvPr id="9011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x-none">
                <a:latin typeface="Calibri" charset="0"/>
              </a:rPr>
              <a:t>30+ Projects  </a:t>
            </a:r>
          </a:p>
          <a:p>
            <a:r>
              <a:rPr lang="en-US" altLang="x-none">
                <a:latin typeface="Calibri" charset="0"/>
              </a:rPr>
              <a:t>1,300+ Investigators</a:t>
            </a:r>
          </a:p>
          <a:p>
            <a:endParaRPr lang="en-US" altLang="x-none"/>
          </a:p>
        </p:txBody>
      </p:sp>
      <p:pic>
        <p:nvPicPr>
          <p:cNvPr id="901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1054100"/>
            <a:ext cx="18415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207645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5150" y="1635125"/>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700" y="5111750"/>
            <a:ext cx="16557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213" y="2930525"/>
            <a:ext cx="14986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65313" y="3952875"/>
            <a:ext cx="1587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1650" y="5268913"/>
            <a:ext cx="21971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38750" y="4297363"/>
            <a:ext cx="3619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92800" y="2994025"/>
            <a:ext cx="1498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42100" y="5453063"/>
            <a:ext cx="1741488"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84488" y="995363"/>
            <a:ext cx="8159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49463" y="2603500"/>
            <a:ext cx="1270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12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152400" y="381000"/>
            <a:ext cx="8636000"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x-none" dirty="0"/>
              <a:t>Case study: Mountain pine beetle epidemic</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5025" r="1" b="9158"/>
          <a:stretch/>
        </p:blipFill>
        <p:spPr>
          <a:xfrm>
            <a:off x="154983" y="1295400"/>
            <a:ext cx="4119789" cy="4320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92" y="5615400"/>
            <a:ext cx="505761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Plantagenet Cherokee" charset="0"/>
                <a:ea typeface="Plantagenet Cherokee" charset="0"/>
                <a:cs typeface="Plantagenet Cherokee" charset="0"/>
                <a:hlinkClick r:id="rId4"/>
              </a:rPr>
              <a:t>http://ngm.nationalgeographic.com/2015/04/pine-beetles/epidemic-map</a:t>
            </a:r>
            <a:endParaRPr lang="en-US" sz="1200" dirty="0">
              <a:latin typeface="Plantagenet Cherokee" charset="0"/>
              <a:ea typeface="Plantagenet Cherokee" charset="0"/>
              <a:cs typeface="Plantagenet Cherokee"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latin typeface="Plantagenet Cherokee" charset="0"/>
              <a:ea typeface="Plantagenet Cherokee" charset="0"/>
              <a:cs typeface="Plantagenet Cherokee" charset="0"/>
            </a:endParaRPr>
          </a:p>
        </p:txBody>
      </p:sp>
    </p:spTree>
    <p:extLst>
      <p:ext uri="{BB962C8B-B14F-4D97-AF65-F5344CB8AC3E}">
        <p14:creationId xmlns:p14="http://schemas.microsoft.com/office/powerpoint/2010/main" val="2620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152400" y="381000"/>
            <a:ext cx="8636000"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x-none" dirty="0"/>
              <a:t>Case study: Mountain pine beetle epidemic</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5025" r="1" b="9158"/>
          <a:stretch/>
        </p:blipFill>
        <p:spPr>
          <a:xfrm>
            <a:off x="154983" y="1295400"/>
            <a:ext cx="4119789" cy="4320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92" y="5615400"/>
            <a:ext cx="505761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Plantagenet Cherokee" charset="0"/>
                <a:ea typeface="Plantagenet Cherokee" charset="0"/>
                <a:cs typeface="Plantagenet Cherokee" charset="0"/>
                <a:hlinkClick r:id="rId4"/>
              </a:rPr>
              <a:t>http://ngm.nationalgeographic.com/2015/04/pine-beetles/epidemic-map</a:t>
            </a:r>
            <a:endParaRPr lang="en-US" sz="1200" dirty="0">
              <a:latin typeface="Plantagenet Cherokee" charset="0"/>
              <a:ea typeface="Plantagenet Cherokee" charset="0"/>
              <a:cs typeface="Plantagenet Cherokee"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latin typeface="Plantagenet Cherokee" charset="0"/>
              <a:ea typeface="Plantagenet Cherokee" charset="0"/>
              <a:cs typeface="Plantagenet Cherokee"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1243614"/>
            <a:ext cx="4595678" cy="2420499"/>
          </a:xfrm>
          <a:prstGeom prst="rect">
            <a:avLst/>
          </a:prstGeom>
        </p:spPr>
      </p:pic>
    </p:spTree>
    <p:extLst>
      <p:ext uri="{BB962C8B-B14F-4D97-AF65-F5344CB8AC3E}">
        <p14:creationId xmlns:p14="http://schemas.microsoft.com/office/powerpoint/2010/main" val="584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152400" y="381000"/>
            <a:ext cx="8636000"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x-none" dirty="0"/>
              <a:t>Case study: Mountain pine beetle epidemic</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5025" r="1" b="9158"/>
          <a:stretch/>
        </p:blipFill>
        <p:spPr>
          <a:xfrm>
            <a:off x="154983" y="1295400"/>
            <a:ext cx="4119789" cy="4320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92" y="5615400"/>
            <a:ext cx="505761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Plantagenet Cherokee" charset="0"/>
                <a:ea typeface="Plantagenet Cherokee" charset="0"/>
                <a:cs typeface="Plantagenet Cherokee" charset="0"/>
                <a:hlinkClick r:id="rId4"/>
              </a:rPr>
              <a:t>http://ngm.nationalgeographic.com/2015/04/pine-beetles/epidemic-map</a:t>
            </a:r>
            <a:endParaRPr lang="en-US" sz="1200" dirty="0">
              <a:latin typeface="Plantagenet Cherokee" charset="0"/>
              <a:ea typeface="Plantagenet Cherokee" charset="0"/>
              <a:cs typeface="Plantagenet Cherokee"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latin typeface="Plantagenet Cherokee" charset="0"/>
              <a:ea typeface="Plantagenet Cherokee" charset="0"/>
              <a:cs typeface="Plantagenet Cherokee"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1243614"/>
            <a:ext cx="4595678" cy="2420499"/>
          </a:xfrm>
          <a:prstGeom prst="rect">
            <a:avLst/>
          </a:prstGeom>
        </p:spPr>
      </p:pic>
      <p:graphicFrame>
        <p:nvGraphicFramePr>
          <p:cNvPr id="47" name="Group 432"/>
          <p:cNvGraphicFramePr>
            <a:graphicFrameLocks noGrp="1"/>
          </p:cNvGraphicFramePr>
          <p:nvPr>
            <p:extLst>
              <p:ext uri="{D42A27DB-BD31-4B8C-83A1-F6EECF244321}">
                <p14:modId xmlns:p14="http://schemas.microsoft.com/office/powerpoint/2010/main" val="390888163"/>
              </p:ext>
            </p:extLst>
          </p:nvPr>
        </p:nvGraphicFramePr>
        <p:xfrm>
          <a:off x="6267866" y="1332854"/>
          <a:ext cx="2520534" cy="3584448"/>
        </p:xfrm>
        <a:graphic>
          <a:graphicData uri="http://schemas.openxmlformats.org/drawingml/2006/table">
            <a:tbl>
              <a:tblPr firstRow="1" bandRow="1">
                <a:tableStyleId>{9D7B26C5-4107-4FEC-AEDC-1716B250A1EF}</a:tableStyleId>
              </a:tblPr>
              <a:tblGrid>
                <a:gridCol w="2520534">
                  <a:extLst>
                    <a:ext uri="{9D8B030D-6E8A-4147-A177-3AD203B41FA5}">
                      <a16:colId xmlns:a16="http://schemas.microsoft.com/office/drawing/2014/main" xmlns="" val="20000"/>
                    </a:ext>
                  </a:extLst>
                </a:gridCol>
              </a:tblGrid>
              <a:tr h="247274">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latin typeface="+mj-lt"/>
                          <a:cs typeface="Arial"/>
                        </a:rPr>
                        <a:t>MODIS Land Products</a:t>
                      </a:r>
                      <a:endParaRPr kumimoji="0" lang="en-US" sz="1400" b="0" i="0" u="none" strike="noStrike" cap="none" normalizeH="0" baseline="0" dirty="0">
                        <a:ln>
                          <a:noFill/>
                        </a:ln>
                        <a:solidFill>
                          <a:schemeClr val="tx1"/>
                        </a:solidFill>
                        <a:effectLst/>
                        <a:latin typeface="+mj-lt"/>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Surface Reflectance</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Land Surface Temperature</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Land Cover</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Vegetation Phenology</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Vegetation Indices: NDVI / EVI</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LAI / </a:t>
                      </a:r>
                      <a:r>
                        <a:rPr kumimoji="0" lang="en-US" sz="1400" u="none" strike="noStrike" cap="none" normalizeH="0" baseline="0" dirty="0" err="1">
                          <a:ln>
                            <a:noFill/>
                          </a:ln>
                          <a:effectLst/>
                        </a:rPr>
                        <a:t>fPAR</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a:cs typeface="Arial"/>
                        </a:rPr>
                        <a:t>Evapotranspiration</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Net Photosynthesis</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Annual NPP </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Albedo (Model and Calculated)</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Reflectance – BRDF Adjusted</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bl>
          </a:graphicData>
        </a:graphic>
      </p:graphicFrame>
      <p:sp>
        <p:nvSpPr>
          <p:cNvPr id="5" name="Right Arrow 4"/>
          <p:cNvSpPr/>
          <p:nvPr/>
        </p:nvSpPr>
        <p:spPr bwMode="auto">
          <a:xfrm>
            <a:off x="4602389" y="2638420"/>
            <a:ext cx="1625600" cy="228600"/>
          </a:xfrm>
          <a:prstGeom prst="rightArrow">
            <a:avLst/>
          </a:pr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6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5048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152400" y="381000"/>
            <a:ext cx="8636000"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x-none" dirty="0"/>
              <a:t>Case study: Mountain pine beetle epidemic</a:t>
            </a: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56" y="1332854"/>
            <a:ext cx="4610344" cy="4620050"/>
          </a:xfrm>
          <a:prstGeom prst="rect">
            <a:avLst/>
          </a:prstGeom>
          <a:ln>
            <a:noFill/>
          </a:ln>
          <a:effectLst>
            <a:outerShdw blurRad="292100" dist="139700" dir="2700000" algn="tl" rotWithShape="0">
              <a:srgbClr val="333333">
                <a:alpha val="65000"/>
              </a:srgbClr>
            </a:outerShdw>
          </a:effectLst>
        </p:spPr>
      </p:pic>
      <p:graphicFrame>
        <p:nvGraphicFramePr>
          <p:cNvPr id="47" name="Group 432"/>
          <p:cNvGraphicFramePr>
            <a:graphicFrameLocks noGrp="1"/>
          </p:cNvGraphicFramePr>
          <p:nvPr>
            <p:extLst>
              <p:ext uri="{D42A27DB-BD31-4B8C-83A1-F6EECF244321}">
                <p14:modId xmlns:p14="http://schemas.microsoft.com/office/powerpoint/2010/main" val="390888163"/>
              </p:ext>
            </p:extLst>
          </p:nvPr>
        </p:nvGraphicFramePr>
        <p:xfrm>
          <a:off x="6267866" y="1332854"/>
          <a:ext cx="2520534" cy="3584448"/>
        </p:xfrm>
        <a:graphic>
          <a:graphicData uri="http://schemas.openxmlformats.org/drawingml/2006/table">
            <a:tbl>
              <a:tblPr firstRow="1" bandRow="1">
                <a:tableStyleId>{9D7B26C5-4107-4FEC-AEDC-1716B250A1EF}</a:tableStyleId>
              </a:tblPr>
              <a:tblGrid>
                <a:gridCol w="2520534">
                  <a:extLst>
                    <a:ext uri="{9D8B030D-6E8A-4147-A177-3AD203B41FA5}">
                      <a16:colId xmlns:a16="http://schemas.microsoft.com/office/drawing/2014/main" xmlns="" val="20000"/>
                    </a:ext>
                  </a:extLst>
                </a:gridCol>
              </a:tblGrid>
              <a:tr h="247274">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latin typeface="+mj-lt"/>
                          <a:cs typeface="Arial"/>
                        </a:rPr>
                        <a:t>MODIS Land Products</a:t>
                      </a:r>
                      <a:endParaRPr kumimoji="0" lang="en-US" sz="1400" b="0" i="0" u="none" strike="noStrike" cap="none" normalizeH="0" baseline="0" dirty="0">
                        <a:ln>
                          <a:noFill/>
                        </a:ln>
                        <a:solidFill>
                          <a:schemeClr val="tx1"/>
                        </a:solidFill>
                        <a:effectLst/>
                        <a:latin typeface="+mj-lt"/>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Surface Reflectance</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Land Surface Temperature</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Land Cover</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Vegetation Phenology</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Vegetation Indices: NDVI / EVI</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LAI / </a:t>
                      </a:r>
                      <a:r>
                        <a:rPr kumimoji="0" lang="en-US" sz="1400" u="none" strike="noStrike" cap="none" normalizeH="0" baseline="0" dirty="0" err="1">
                          <a:ln>
                            <a:noFill/>
                          </a:ln>
                          <a:effectLst/>
                        </a:rPr>
                        <a:t>fPAR</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a:cs typeface="Arial"/>
                        </a:rPr>
                        <a:t>Evapotranspiration</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Net Photosynthesis</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Annual NPP </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Albedo (Model and Calculated)</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88627">
                <a:tc>
                  <a:txBody>
                    <a:bodyPr/>
                    <a:lstStyle/>
                    <a:p>
                      <a:pPr marL="0" marR="0" lvl="0" indent="0" algn="l" defTabSz="914400" rtl="0" eaLnBrk="1" fontAlgn="base" latinLnBrk="0" hangingPunct="1">
                        <a:lnSpc>
                          <a:spcPct val="140000"/>
                        </a:lnSpc>
                        <a:spcBef>
                          <a:spcPct val="0"/>
                        </a:spcBef>
                        <a:spcAft>
                          <a:spcPct val="0"/>
                        </a:spcAft>
                        <a:buClrTx/>
                        <a:buSzTx/>
                        <a:buFontTx/>
                        <a:buNone/>
                        <a:tabLst/>
                      </a:pPr>
                      <a:r>
                        <a:rPr kumimoji="0" lang="en-US" sz="1400" u="none" strike="noStrike" cap="none" normalizeH="0" baseline="0" dirty="0">
                          <a:ln>
                            <a:noFill/>
                          </a:ln>
                          <a:effectLst/>
                        </a:rPr>
                        <a:t>Reflectance – BRDF Adjusted</a:t>
                      </a:r>
                      <a:endParaRPr kumimoji="0" lang="en-US" sz="1400" b="0" i="0" u="none" strike="noStrike" cap="none" normalizeH="0" baseline="0" dirty="0">
                        <a:ln>
                          <a:noFill/>
                        </a:ln>
                        <a:solidFill>
                          <a:schemeClr val="tx1"/>
                        </a:solidFill>
                        <a:effectLst/>
                        <a:latin typeface="Arial"/>
                        <a:cs typeface="Arial"/>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bl>
          </a:graphicData>
        </a:graphic>
      </p:graphicFrame>
      <p:sp>
        <p:nvSpPr>
          <p:cNvPr id="6" name="Rectangle 5"/>
          <p:cNvSpPr/>
          <p:nvPr/>
        </p:nvSpPr>
        <p:spPr>
          <a:xfrm>
            <a:off x="1295400" y="6096000"/>
            <a:ext cx="3810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Plantagenet Cherokee" charset="0"/>
                <a:ea typeface="Plantagenet Cherokee" charset="0"/>
                <a:cs typeface="Plantagenet Cherokee" charset="0"/>
                <a:hlinkClick r:id="rId4"/>
              </a:rPr>
              <a:t>https://modis.ornl.gov/cgi-bin/MODIS/global/subset.pl</a:t>
            </a:r>
            <a:endParaRPr lang="en-US" sz="1200" dirty="0">
              <a:latin typeface="Plantagenet Cherokee" charset="0"/>
              <a:ea typeface="Plantagenet Cherokee" charset="0"/>
              <a:cs typeface="Plantagenet Cherokee"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latin typeface="Plantagenet Cherokee" charset="0"/>
              <a:ea typeface="Plantagenet Cherokee" charset="0"/>
              <a:cs typeface="Plantagenet Cherokee" charset="0"/>
            </a:endParaRPr>
          </a:p>
        </p:txBody>
      </p:sp>
    </p:spTree>
    <p:extLst>
      <p:ext uri="{BB962C8B-B14F-4D97-AF65-F5344CB8AC3E}">
        <p14:creationId xmlns:p14="http://schemas.microsoft.com/office/powerpoint/2010/main" val="12325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2979" y="6324600"/>
            <a:ext cx="3810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Plantagenet Cherokee" charset="0"/>
                <a:ea typeface="Plantagenet Cherokee" charset="0"/>
                <a:cs typeface="Plantagenet Cherokee" charset="0"/>
                <a:hlinkClick r:id="rId3"/>
              </a:rPr>
              <a:t>https://modis.ornl.gov/cgi-bin/MODIS/global/subset.pl</a:t>
            </a:r>
            <a:endParaRPr lang="en-US" sz="1200" dirty="0">
              <a:latin typeface="Plantagenet Cherokee" charset="0"/>
              <a:ea typeface="Plantagenet Cherokee" charset="0"/>
              <a:cs typeface="Plantagenet Cherokee"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latin typeface="Plantagenet Cherokee" charset="0"/>
              <a:ea typeface="Plantagenet Cherokee" charset="0"/>
              <a:cs typeface="Plantagenet Cherokee"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593" r="16865" b="2565"/>
          <a:stretch/>
        </p:blipFill>
        <p:spPr>
          <a:xfrm>
            <a:off x="5131231" y="152400"/>
            <a:ext cx="3834622" cy="949642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26" y="161441"/>
            <a:ext cx="4624279" cy="29591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826" y="3244545"/>
            <a:ext cx="4813300" cy="3080055"/>
          </a:xfrm>
          <a:prstGeom prst="rect">
            <a:avLst/>
          </a:prstGeom>
        </p:spPr>
      </p:pic>
    </p:spTree>
    <p:extLst>
      <p:ext uri="{BB962C8B-B14F-4D97-AF65-F5344CB8AC3E}">
        <p14:creationId xmlns:p14="http://schemas.microsoft.com/office/powerpoint/2010/main" val="200386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0" y="4800600"/>
            <a:ext cx="1143000" cy="646331"/>
          </a:xfrm>
          <a:prstGeom prst="rect">
            <a:avLst/>
          </a:prstGeom>
          <a:noFill/>
        </p:spPr>
        <p:txBody>
          <a:bodyPr wrap="square" rtlCol="0">
            <a:spAutoFit/>
          </a:bodyPr>
          <a:lstStyle/>
          <a:p>
            <a:pPr algn="ctr"/>
            <a:r>
              <a:rPr lang="en-US" dirty="0">
                <a:solidFill>
                  <a:schemeClr val="bg1"/>
                </a:solidFill>
              </a:rPr>
              <a:t>C-23 Sherpa</a:t>
            </a:r>
          </a:p>
        </p:txBody>
      </p:sp>
      <p:sp>
        <p:nvSpPr>
          <p:cNvPr id="2" name="AutoShape 1" descr="save imag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54" b="2932"/>
          <a:stretch/>
        </p:blipFill>
        <p:spPr>
          <a:xfrm>
            <a:off x="3823512" y="1219200"/>
            <a:ext cx="5168088" cy="5131472"/>
          </a:xfrm>
          <a:prstGeom prst="rect">
            <a:avLst/>
          </a:prstGeom>
          <a:ln>
            <a:noFill/>
          </a:ln>
          <a:effectLst>
            <a:outerShdw blurRad="292100" dist="139700" dir="2700000" algn="tl" rotWithShape="0">
              <a:srgbClr val="333333">
                <a:alpha val="65000"/>
              </a:srgbClr>
            </a:outerShdw>
          </a:effectLst>
        </p:spPr>
      </p:pic>
      <p:sp>
        <p:nvSpPr>
          <p:cNvPr id="10" name="Title 1"/>
          <p:cNvSpPr>
            <a:spLocks noGrp="1"/>
          </p:cNvSpPr>
          <p:nvPr>
            <p:ph type="title"/>
          </p:nvPr>
        </p:nvSpPr>
        <p:spPr>
          <a:xfrm>
            <a:off x="199433" y="381000"/>
            <a:ext cx="8636290" cy="484748"/>
          </a:xfrm>
        </p:spPr>
        <p:txBody>
          <a:bodyPr/>
          <a:lstStyle/>
          <a:p>
            <a:r>
              <a:rPr lang="en-US" dirty="0"/>
              <a:t>ORNL DAAC Spatial Data Access Tool</a:t>
            </a:r>
          </a:p>
        </p:txBody>
      </p:sp>
      <p:sp>
        <p:nvSpPr>
          <p:cNvPr id="7" name="Rectangle 20"/>
          <p:cNvSpPr>
            <a:spLocks noChangeArrowheads="1"/>
          </p:cNvSpPr>
          <p:nvPr/>
        </p:nvSpPr>
        <p:spPr bwMode="auto">
          <a:xfrm>
            <a:off x="228600" y="1327150"/>
            <a:ext cx="3581399" cy="3970318"/>
          </a:xfrm>
          <a:prstGeom prst="rect">
            <a:avLst/>
          </a:prstGeom>
          <a:noFill/>
          <a:ln>
            <a:noFill/>
          </a:ln>
          <a:extLst/>
        </p:spPr>
        <p:txBody>
          <a:bodyPr wrap="square">
            <a:spAutoFit/>
          </a:bodyPr>
          <a:lstStyle/>
          <a:p>
            <a:pPr marL="285750" indent="-285750">
              <a:buFont typeface="Arial"/>
              <a:buChar char="•"/>
              <a:defRPr/>
            </a:pPr>
            <a:r>
              <a:rPr lang="en-US" dirty="0">
                <a:ea typeface="ＭＳ Ｐゴシック" charset="0"/>
                <a:cs typeface="ＭＳ Ｐゴシック" charset="0"/>
              </a:rPr>
              <a:t>Browse and search over 160 datasets</a:t>
            </a:r>
          </a:p>
          <a:p>
            <a:pPr marL="285750" indent="-285750">
              <a:buFont typeface="Arial"/>
              <a:buChar char="•"/>
              <a:defRPr/>
            </a:pPr>
            <a:r>
              <a:rPr lang="en-US" dirty="0"/>
              <a:t>Subset data by</a:t>
            </a:r>
          </a:p>
          <a:p>
            <a:pPr marL="742950" lvl="1" indent="-285750">
              <a:buFont typeface="Arial"/>
              <a:buChar char="•"/>
              <a:defRPr/>
            </a:pPr>
            <a:r>
              <a:rPr lang="en-US" dirty="0"/>
              <a:t>spatial, temporal, or by band</a:t>
            </a:r>
          </a:p>
          <a:p>
            <a:pPr marL="285750" indent="-285750">
              <a:buFont typeface="Arial"/>
              <a:buChar char="•"/>
              <a:defRPr/>
            </a:pPr>
            <a:r>
              <a:rPr lang="en-US" dirty="0" err="1"/>
              <a:t>Reproject</a:t>
            </a:r>
            <a:endParaRPr lang="en-US" dirty="0"/>
          </a:p>
          <a:p>
            <a:pPr marL="285750" indent="-285750">
              <a:buFont typeface="Arial"/>
              <a:buChar char="•"/>
              <a:defRPr/>
            </a:pPr>
            <a:r>
              <a:rPr lang="en-US" dirty="0"/>
              <a:t>Reformat to/from</a:t>
            </a:r>
          </a:p>
          <a:p>
            <a:pPr marL="742950" lvl="1" indent="-285750">
              <a:buFont typeface="Arial"/>
              <a:buChar char="•"/>
              <a:defRPr/>
            </a:pPr>
            <a:r>
              <a:rPr lang="en-US" dirty="0" err="1"/>
              <a:t>GeoTIFF</a:t>
            </a:r>
            <a:r>
              <a:rPr lang="en-US" dirty="0"/>
              <a:t>, </a:t>
            </a:r>
            <a:r>
              <a:rPr lang="en-US" dirty="0" err="1"/>
              <a:t>NetCDF</a:t>
            </a:r>
            <a:r>
              <a:rPr lang="en-US" dirty="0"/>
              <a:t>, ASCII, KMZ</a:t>
            </a:r>
          </a:p>
          <a:p>
            <a:pPr marL="285750" indent="-285750">
              <a:buFont typeface="Arial"/>
              <a:buChar char="•"/>
              <a:defRPr/>
            </a:pPr>
            <a:r>
              <a:rPr lang="en-US" dirty="0"/>
              <a:t>Spatial interpolation and resampling</a:t>
            </a:r>
          </a:p>
          <a:p>
            <a:pPr marL="285750" indent="-285750">
              <a:buFont typeface="Arial"/>
              <a:buChar char="•"/>
              <a:defRPr/>
            </a:pPr>
            <a:endParaRPr lang="en-US" dirty="0">
              <a:ea typeface="ＭＳ Ｐゴシック" charset="0"/>
              <a:cs typeface="ＭＳ Ｐゴシック" charset="0"/>
              <a:hlinkClick r:id="" action="ppaction://noaction"/>
            </a:endParaRPr>
          </a:p>
          <a:p>
            <a:pPr>
              <a:defRPr/>
            </a:pPr>
            <a:r>
              <a:rPr lang="en-US" dirty="0">
                <a:hlinkClick r:id="rId4"/>
              </a:rPr>
              <a:t>https://webmap.ornl.gov/ogc</a:t>
            </a:r>
            <a:endParaRPr lang="en-US" dirty="0"/>
          </a:p>
          <a:p>
            <a:pPr>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841550619"/>
      </p:ext>
    </p:extLst>
  </p:cSld>
  <p:clrMapOvr>
    <a:masterClrMapping/>
  </p:clrMapOvr>
</p:sld>
</file>

<file path=ppt/theme/theme1.xml><?xml version="1.0" encoding="utf-8"?>
<a:theme xmlns:a="http://schemas.openxmlformats.org/drawingml/2006/main" name="ESA_Best_Practice-data_template_v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Char char="–"/>
          <a:tabLst/>
          <a:defRPr kumimoji="0" sz="26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Char char="–"/>
          <a:tabLst/>
          <a:defRPr kumimoji="0" lang="en-US" sz="2600" b="0" i="0" u="none" strike="noStrike" cap="none" normalizeH="0" baseline="0">
            <a:ln>
              <a:noFill/>
            </a:ln>
            <a:solidFill>
              <a:schemeClr val="tx1"/>
            </a:solidFill>
            <a:effectLst/>
            <a:latin typeface="Calibri"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49161</TotalTime>
  <Words>977</Words>
  <Application>Microsoft Macintosh PowerPoint</Application>
  <PresentationFormat>On-screen Show (4:3)</PresentationFormat>
  <Paragraphs>169</Paragraphs>
  <Slides>20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AGaramond RegularSC</vt:lpstr>
      <vt:lpstr>Calibri</vt:lpstr>
      <vt:lpstr>ＭＳ Ｐゴシック</vt:lpstr>
      <vt:lpstr>Plantagenet Cherokee</vt:lpstr>
      <vt:lpstr>Verdana</vt:lpstr>
      <vt:lpstr>Arial</vt:lpstr>
      <vt:lpstr>ESA_Best_Practice-data_template_v2</vt:lpstr>
      <vt:lpstr>Ecological and Climate Data from ORNL DAAC  </vt:lpstr>
      <vt:lpstr>About ORNL DAAC</vt:lpstr>
      <vt:lpstr>ORNL DAAC field campaign data</vt:lpstr>
      <vt:lpstr>Case study: Mountain pine beetle epidemic</vt:lpstr>
      <vt:lpstr>Case study: Mountain pine beetle epidemic</vt:lpstr>
      <vt:lpstr>Case study: Mountain pine beetle epidemic</vt:lpstr>
      <vt:lpstr>Case study: Mountain pine beetle epidemic</vt:lpstr>
      <vt:lpstr>PowerPoint Presentation</vt:lpstr>
      <vt:lpstr>ORNL DAAC Spatial Data Access Tool</vt:lpstr>
      <vt:lpstr>ORNL DAAC Spatial Data Access Tool</vt:lpstr>
      <vt:lpstr>Daymet https://daymet.ornl.gov</vt:lpstr>
      <vt:lpstr>Daymet</vt:lpstr>
      <vt:lpstr>Daymet</vt:lpstr>
      <vt:lpstr>Daymet</vt:lpstr>
      <vt:lpstr>Daymet</vt:lpstr>
      <vt:lpstr>Daymet</vt:lpstr>
      <vt:lpstr>Daymet</vt:lpstr>
      <vt:lpstr>Daymet</vt:lpstr>
      <vt:lpstr>ORNL DAAC Soil Moisture Visualizer</vt:lpstr>
      <vt:lpstr>Connect with us for updates</vt:lpstr>
    </vt:vector>
  </TitlesOfParts>
  <Company>ORNL</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Objectives</dc:title>
  <dc:creator>Robert B. Cook</dc:creator>
  <cp:lastModifiedBy>Boyer, Alison G.</cp:lastModifiedBy>
  <cp:revision>471</cp:revision>
  <cp:lastPrinted>1601-01-01T00:00:00Z</cp:lastPrinted>
  <dcterms:created xsi:type="dcterms:W3CDTF">2002-07-16T14:35:23Z</dcterms:created>
  <dcterms:modified xsi:type="dcterms:W3CDTF">2017-08-07T19:21:02Z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