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98" r:id="rId3"/>
    <p:sldId id="258" r:id="rId4"/>
    <p:sldId id="299" r:id="rId5"/>
    <p:sldId id="295" r:id="rId6"/>
    <p:sldId id="301" r:id="rId7"/>
    <p:sldId id="302" r:id="rId8"/>
    <p:sldId id="303" r:id="rId9"/>
    <p:sldId id="304" r:id="rId10"/>
    <p:sldId id="305" r:id="rId11"/>
    <p:sldId id="300" r:id="rId12"/>
    <p:sldId id="272" r:id="rId13"/>
    <p:sldId id="297" r:id="rId14"/>
    <p:sldId id="306" r:id="rId15"/>
    <p:sldId id="307" r:id="rId16"/>
    <p:sldId id="308" r:id="rId17"/>
    <p:sldId id="309" r:id="rId18"/>
    <p:sldId id="311" r:id="rId19"/>
    <p:sldId id="310" r:id="rId20"/>
    <p:sldId id="314" r:id="rId21"/>
    <p:sldId id="315" r:id="rId22"/>
  </p:sldIdLst>
  <p:sldSz cx="9144000" cy="6858000" type="screen4x3"/>
  <p:notesSz cx="6950075" cy="9236075"/>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5520" autoAdjust="0"/>
  </p:normalViewPr>
  <p:slideViewPr>
    <p:cSldViewPr>
      <p:cViewPr varScale="1">
        <p:scale>
          <a:sx n="70" d="100"/>
          <a:sy n="70" d="100"/>
        </p:scale>
        <p:origin x="-1368" y="-90"/>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30" y="642"/>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705FA68-BCBF-48A2-ABCE-96111215EACD}" type="datetimeFigureOut">
              <a:rPr lang="en-US" smtClean="0"/>
              <a:pPr/>
              <a:t>8/10/2017</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225E272-E691-4D40-9A4E-11CF4A0BD354}" type="slidenum">
              <a:rPr lang="en-US" smtClean="0"/>
              <a:pPr/>
              <a:t>‹#›</a:t>
            </a:fld>
            <a:endParaRPr lang="en-US" dirty="0"/>
          </a:p>
        </p:txBody>
      </p:sp>
    </p:spTree>
    <p:extLst>
      <p:ext uri="{BB962C8B-B14F-4D97-AF65-F5344CB8AC3E}">
        <p14:creationId xmlns:p14="http://schemas.microsoft.com/office/powerpoint/2010/main" xmlns="" val="1394247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776C227-EFB5-4420-9B3C-077E18E1FDA8}" type="datetimeFigureOut">
              <a:rPr lang="en-US" smtClean="0"/>
              <a:pPr/>
              <a:t>8/10/2017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B878537-2B29-4D17-9F07-5520DE5AE6B7}" type="slidenum">
              <a:rPr lang="en-US" smtClean="0"/>
              <a:pPr/>
              <a:t>‹#›</a:t>
            </a:fld>
            <a:endParaRPr lang="en-US" dirty="0"/>
          </a:p>
        </p:txBody>
      </p:sp>
    </p:spTree>
    <p:extLst>
      <p:ext uri="{BB962C8B-B14F-4D97-AF65-F5344CB8AC3E}">
        <p14:creationId xmlns:p14="http://schemas.microsoft.com/office/powerpoint/2010/main" xmlns="" val="107161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A8616-D0B6-4E17-A31E-1D6579C1A90F}" type="slidenum">
              <a:rPr lang="en-US"/>
              <a:pPr/>
              <a:t>1</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13798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78537-2B29-4D17-9F07-5520DE5AE6B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78537-2B29-4D17-9F07-5520DE5AE6B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655638"/>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78537-2B29-4D17-9F07-5520DE5AE6B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B878537-2B29-4D17-9F07-5520DE5AE6B7}"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48327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78537-2B29-4D17-9F07-5520DE5AE6B7}"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4" name="Slide Number Placeholder 3"/>
          <p:cNvSpPr>
            <a:spLocks noGrp="1"/>
          </p:cNvSpPr>
          <p:nvPr>
            <p:ph type="sldNum" sz="quarter" idx="5"/>
          </p:nvPr>
        </p:nvSpPr>
        <p:spPr>
          <a:noFill/>
        </p:spPr>
        <p:txBody>
          <a:bodyPr/>
          <a:lstStyle/>
          <a:p>
            <a:fld id="{B77D0324-B3C8-41B0-A94D-2AC11FE9605C}" type="slidenum">
              <a:rPr lang="en-US" smtClean="0"/>
              <a:pPr/>
              <a:t>3</a:t>
            </a:fld>
            <a:endParaRPr lang="en-US" dirty="0" smtClean="0"/>
          </a:p>
        </p:txBody>
      </p:sp>
    </p:spTree>
    <p:extLst>
      <p:ext uri="{BB962C8B-B14F-4D97-AF65-F5344CB8AC3E}">
        <p14:creationId xmlns:p14="http://schemas.microsoft.com/office/powerpoint/2010/main" xmlns="" val="25512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B878537-2B29-4D17-9F07-5520DE5AE6B7}" type="slidenum">
              <a:rPr lang="en-US" smtClean="0"/>
              <a:pPr/>
              <a:t>4</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78537-2B29-4D17-9F07-5520DE5AE6B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78537-2B29-4D17-9F07-5520DE5AE6B7}" type="slidenum">
              <a:rPr lang="en-US" smtClean="0"/>
              <a:pPr/>
              <a:t>6</a:t>
            </a:fld>
            <a:endParaRPr lang="en-US" dirty="0"/>
          </a:p>
        </p:txBody>
      </p:sp>
    </p:spTree>
    <p:extLst>
      <p:ext uri="{BB962C8B-B14F-4D97-AF65-F5344CB8AC3E}">
        <p14:creationId xmlns:p14="http://schemas.microsoft.com/office/powerpoint/2010/main" xmlns="" val="228182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B878537-2B29-4D17-9F07-5520DE5AE6B7}" type="slidenum">
              <a:rPr lang="en-US" smtClean="0"/>
              <a:pPr/>
              <a:t>7</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78537-2B29-4D17-9F07-5520DE5AE6B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78537-2B29-4D17-9F07-5520DE5AE6B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AABC5-8B8B-48F6-A38F-A85D87AFEF06}" type="datetimeFigureOut">
              <a:rPr lang="en-US" smtClean="0"/>
              <a:pPr/>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8E4E1-7AF0-468F-8B52-52E7330C12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AABC5-8B8B-48F6-A38F-A85D87AFEF06}" type="datetimeFigureOut">
              <a:rPr lang="en-US" smtClean="0"/>
              <a:pPr/>
              <a:t>8/10/2017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8E4E1-7AF0-468F-8B52-52E7330C12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nsidc.org/" TargetMode="External"/><Relationship Id="rId3" Type="http://schemas.openxmlformats.org/officeDocument/2006/relationships/hyperlink" Target="https://earthdata.nasa.gov/discipline/ocean" TargetMode="External"/><Relationship Id="rId7" Type="http://schemas.openxmlformats.org/officeDocument/2006/relationships/hyperlink" Target="http://www.asf.alaska.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odaac.jpl.nasa.gov/" TargetMode="External"/><Relationship Id="rId5" Type="http://schemas.openxmlformats.org/officeDocument/2006/relationships/hyperlink" Target="https://oceancolor.gsfc.nasa.gov/" TargetMode="External"/><Relationship Id="rId4" Type="http://schemas.openxmlformats.org/officeDocument/2006/relationships/hyperlink" Target="https://cdn.earthdata.nasa.gov/conduit/upload/6020/Ocean_DDSRS_12.2016.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search.earthdata.nas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gcmd.nasa.gov/" TargetMode="External"/><Relationship Id="rId4" Type="http://schemas.openxmlformats.org/officeDocument/2006/relationships/hyperlink" Target="https://worldview.earthdata.nas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arthdata.nas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o.nasa.gov/2wLCX0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arthdata.nas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arthdata.nasa.gov/about/daac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arthdata.nasa.gov/discipline/atmosphere" TargetMode="External"/><Relationship Id="rId7" Type="http://schemas.openxmlformats.org/officeDocument/2006/relationships/hyperlink" Target="https://disc.sci.gsfc.nas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ladsweb.modaps.eosdis.nasa.gov/" TargetMode="External"/><Relationship Id="rId5" Type="http://schemas.openxmlformats.org/officeDocument/2006/relationships/hyperlink" Target="https://eosweb.larc.nasa.gov/" TargetMode="External"/><Relationship Id="rId4" Type="http://schemas.openxmlformats.org/officeDocument/2006/relationships/hyperlink" Target="https://cdn.earthdata.nasa.gov/conduit/upload/6019/Atmosphere_DDSRS_12.2016.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arthdata.nasa.gov/discipline/cryosph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asf.alaska.edu/" TargetMode="External"/><Relationship Id="rId5" Type="http://schemas.openxmlformats.org/officeDocument/2006/relationships/hyperlink" Target="http://nsidc.org/" TargetMode="External"/><Relationship Id="rId4" Type="http://schemas.openxmlformats.org/officeDocument/2006/relationships/hyperlink" Target="https://cdn.earthdata.nasa.gov/conduit/upload/6023/Cryosphere_DDSRS_12.2016.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arthdata.nasa.gov/discipline/human-dimens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edac.ciesin.columbia.edu/" TargetMode="External"/><Relationship Id="rId4" Type="http://schemas.openxmlformats.org/officeDocument/2006/relationships/hyperlink" Target="https://cdn.earthdata.nasa.gov/conduit/upload/6025/Human_Dimensions_DDSRS_12.2016.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arthdata.nasa.gov/discipline/lan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aac.ornl.gov/" TargetMode="External"/><Relationship Id="rId5" Type="http://schemas.openxmlformats.org/officeDocument/2006/relationships/hyperlink" Target="https://lpdaac.usgs.gov/" TargetMode="External"/><Relationship Id="rId4" Type="http://schemas.openxmlformats.org/officeDocument/2006/relationships/hyperlink" Target="http://cddis.gsfc.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Rectangle 6"/>
          <p:cNvSpPr>
            <a:spLocks noChangeArrowheads="1"/>
          </p:cNvSpPr>
          <p:nvPr/>
        </p:nvSpPr>
        <p:spPr bwMode="auto">
          <a:xfrm>
            <a:off x="373785" y="494460"/>
            <a:ext cx="8305511" cy="837640"/>
          </a:xfrm>
          <a:prstGeom prst="rect">
            <a:avLst/>
          </a:prstGeom>
          <a:noFill/>
          <a:ln w="9525">
            <a:noFill/>
            <a:miter lim="800000"/>
            <a:headEnd/>
            <a:tailEnd/>
          </a:ln>
          <a:effectLst/>
        </p:spPr>
        <p:txBody>
          <a:bodyPr lIns="91429" tIns="45714" rIns="91429" bIns="45714"/>
          <a:lstStyle/>
          <a:p>
            <a:pPr defTabSz="914608"/>
            <a:r>
              <a:rPr lang="en-US" sz="1050" b="1" dirty="0">
                <a:solidFill>
                  <a:srgbClr val="677085"/>
                </a:solidFill>
                <a:latin typeface="Arial" charset="0"/>
              </a:rPr>
              <a:t>National Aeronautics and Space Administration</a:t>
            </a:r>
          </a:p>
        </p:txBody>
      </p:sp>
      <p:sp>
        <p:nvSpPr>
          <p:cNvPr id="131079" name="Rectangle 7"/>
          <p:cNvSpPr>
            <a:spLocks noChangeArrowheads="1"/>
          </p:cNvSpPr>
          <p:nvPr/>
        </p:nvSpPr>
        <p:spPr bwMode="auto">
          <a:xfrm>
            <a:off x="457200" y="6020360"/>
            <a:ext cx="8305511" cy="837640"/>
          </a:xfrm>
          <a:prstGeom prst="rect">
            <a:avLst/>
          </a:prstGeom>
          <a:noFill/>
          <a:ln w="9525">
            <a:noFill/>
            <a:miter lim="800000"/>
            <a:headEnd/>
            <a:tailEnd/>
          </a:ln>
          <a:effectLst/>
        </p:spPr>
        <p:txBody>
          <a:bodyPr lIns="91429" tIns="45714" rIns="91429" bIns="45714"/>
          <a:lstStyle/>
          <a:p>
            <a:pPr defTabSz="914608"/>
            <a:r>
              <a:rPr lang="en-US" sz="1050" dirty="0">
                <a:solidFill>
                  <a:srgbClr val="677085"/>
                </a:solidFill>
                <a:latin typeface="Arial Black" pitchFamily="34" charset="0"/>
              </a:rPr>
              <a:t>www.nasa.gov </a:t>
            </a:r>
            <a:endParaRPr lang="en-US" sz="1050" dirty="0">
              <a:solidFill>
                <a:srgbClr val="677085"/>
              </a:solidFill>
              <a:latin typeface="75 Helvetica Bold" pitchFamily="1" charset="0"/>
            </a:endParaRPr>
          </a:p>
        </p:txBody>
      </p:sp>
      <p:pic>
        <p:nvPicPr>
          <p:cNvPr id="131097" name="Picture 25" descr="NASA insigniaCMYK"/>
          <p:cNvPicPr preferRelativeResize="0">
            <a:picLocks noChangeAspect="1" noChangeArrowheads="1"/>
          </p:cNvPicPr>
          <p:nvPr/>
        </p:nvPicPr>
        <p:blipFill>
          <a:blip r:embed="rId3" cstate="print"/>
          <a:srcRect/>
          <a:stretch>
            <a:fillRect/>
          </a:stretch>
        </p:blipFill>
        <p:spPr bwMode="auto">
          <a:xfrm>
            <a:off x="8035637" y="252133"/>
            <a:ext cx="847148" cy="658346"/>
          </a:xfrm>
          <a:prstGeom prst="rect">
            <a:avLst/>
          </a:prstGeom>
          <a:noFill/>
          <a:ln w="9525">
            <a:noFill/>
            <a:miter lim="800000"/>
            <a:headEnd/>
            <a:tailEnd/>
          </a:ln>
        </p:spPr>
      </p:pic>
      <p:sp>
        <p:nvSpPr>
          <p:cNvPr id="8" name="Subtitle 7"/>
          <p:cNvSpPr>
            <a:spLocks noGrp="1"/>
          </p:cNvSpPr>
          <p:nvPr>
            <p:ph type="subTitle" idx="1"/>
          </p:nvPr>
        </p:nvSpPr>
        <p:spPr>
          <a:xfrm>
            <a:off x="228600" y="1295400"/>
            <a:ext cx="8915400" cy="381000"/>
          </a:xfrm>
        </p:spPr>
        <p:txBody>
          <a:bodyPr>
            <a:noAutofit/>
          </a:bodyPr>
          <a:lstStyle/>
          <a:p>
            <a:r>
              <a:rPr lang="en-US" sz="2200" b="1" dirty="0" smtClean="0">
                <a:solidFill>
                  <a:schemeClr val="tx2"/>
                </a:solidFill>
              </a:rPr>
              <a:t>A Beginner’s Guide to NASA Earth Science Data</a:t>
            </a:r>
          </a:p>
          <a:p>
            <a:endParaRPr lang="en-US" sz="2800" b="1" dirty="0" smtClean="0">
              <a:solidFill>
                <a:schemeClr val="tx2"/>
              </a:solidFill>
            </a:endParaRPr>
          </a:p>
          <a:p>
            <a:endParaRPr lang="en-US" sz="2800" b="1" dirty="0" smtClean="0">
              <a:solidFill>
                <a:schemeClr val="tx2"/>
              </a:solidFill>
            </a:endParaRPr>
          </a:p>
          <a:p>
            <a:endParaRPr lang="en-US" sz="2800" b="1" dirty="0" smtClean="0">
              <a:solidFill>
                <a:schemeClr val="tx2"/>
              </a:solidFill>
            </a:endParaRPr>
          </a:p>
        </p:txBody>
      </p:sp>
      <p:pic>
        <p:nvPicPr>
          <p:cNvPr id="1026" name="Picture 2" descr="C:\Users\jbrennan\Desktop\NASA Social Media\earthdata-facebook-851-b copy.png"/>
          <p:cNvPicPr>
            <a:picLocks noChangeAspect="1" noChangeArrowheads="1"/>
          </p:cNvPicPr>
          <p:nvPr/>
        </p:nvPicPr>
        <p:blipFill>
          <a:blip r:embed="rId4" cstate="print"/>
          <a:srcRect/>
          <a:stretch>
            <a:fillRect/>
          </a:stretch>
        </p:blipFill>
        <p:spPr bwMode="auto">
          <a:xfrm>
            <a:off x="869254" y="1915933"/>
            <a:ext cx="7406640" cy="2741286"/>
          </a:xfrm>
          <a:prstGeom prst="rect">
            <a:avLst/>
          </a:prstGeom>
          <a:noFill/>
        </p:spPr>
      </p:pic>
      <p:sp>
        <p:nvSpPr>
          <p:cNvPr id="10" name="TextBox 9"/>
          <p:cNvSpPr txBox="1"/>
          <p:nvPr/>
        </p:nvSpPr>
        <p:spPr>
          <a:xfrm>
            <a:off x="2362200" y="4918523"/>
            <a:ext cx="5083315" cy="830997"/>
          </a:xfrm>
          <a:prstGeom prst="rect">
            <a:avLst/>
          </a:prstGeom>
          <a:noFill/>
        </p:spPr>
        <p:txBody>
          <a:bodyPr wrap="none" rtlCol="0">
            <a:spAutoFit/>
          </a:bodyPr>
          <a:lstStyle/>
          <a:p>
            <a:pPr algn="ctr"/>
            <a:r>
              <a:rPr lang="en-US" sz="1600" b="1" dirty="0" smtClean="0">
                <a:solidFill>
                  <a:schemeClr val="tx2"/>
                </a:solidFill>
              </a:rPr>
              <a:t>Presenter: Jennifer Brennan, NASA EOSDIS Outreach Lead</a:t>
            </a:r>
          </a:p>
          <a:p>
            <a:pPr algn="ctr"/>
            <a:r>
              <a:rPr lang="en-US" sz="1600" b="1" dirty="0" smtClean="0">
                <a:solidFill>
                  <a:schemeClr val="tx2"/>
                </a:solidFill>
              </a:rPr>
              <a:t>ESA Annual Meeting- Portland, OR</a:t>
            </a:r>
          </a:p>
          <a:p>
            <a:pPr algn="ctr"/>
            <a:r>
              <a:rPr lang="en-US" sz="1600" b="1" dirty="0" smtClean="0">
                <a:solidFill>
                  <a:schemeClr val="tx2"/>
                </a:solidFill>
              </a:rPr>
              <a:t>August 10, 2017</a:t>
            </a:r>
            <a:endParaRPr lang="en-US" sz="16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tx2"/>
                </a:solidFill>
              </a:rPr>
              <a:t>Ocean Data</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CB5F63C3-F5A7-40E6-90A0-8DDFEFA5AB9A}" type="slidenum">
              <a:rPr lang="en-US" smtClean="0"/>
              <a:pPr/>
              <a:t>10</a:t>
            </a:fld>
            <a:endParaRPr lang="en-US" dirty="0"/>
          </a:p>
        </p:txBody>
      </p:sp>
      <p:sp>
        <p:nvSpPr>
          <p:cNvPr id="5" name="Content Placeholder 4"/>
          <p:cNvSpPr>
            <a:spLocks noGrp="1"/>
          </p:cNvSpPr>
          <p:nvPr>
            <p:ph idx="1"/>
          </p:nvPr>
        </p:nvSpPr>
        <p:spPr>
          <a:xfrm>
            <a:off x="457200" y="1447800"/>
            <a:ext cx="8229600" cy="5029200"/>
          </a:xfrm>
        </p:spPr>
        <p:txBody>
          <a:bodyPr>
            <a:normAutofit fontScale="77500" lnSpcReduction="20000"/>
          </a:bodyPr>
          <a:lstStyle/>
          <a:p>
            <a:r>
              <a:rPr lang="en-US" sz="2100" dirty="0" smtClean="0"/>
              <a:t>The Oceans discipline is broken into two programs, ocean biology and biogeochemistry and physical oceanography.</a:t>
            </a:r>
          </a:p>
          <a:p>
            <a:pPr marL="0" indent="0">
              <a:buNone/>
            </a:pPr>
            <a:endParaRPr lang="en-US" sz="2100" dirty="0" smtClean="0"/>
          </a:p>
          <a:p>
            <a:r>
              <a:rPr lang="en-US" sz="2100" dirty="0" smtClean="0"/>
              <a:t>Measurements include ocean circulation sea surface height, sea surface temperature, ocean color, gravity, winds, current and waves and the interaction of solar radiation with the ocean.</a:t>
            </a:r>
          </a:p>
          <a:p>
            <a:pPr marL="0" indent="0">
              <a:buNone/>
            </a:pPr>
            <a:endParaRPr lang="en-US" sz="2100" dirty="0" smtClean="0"/>
          </a:p>
          <a:p>
            <a:r>
              <a:rPr lang="en-US" sz="2100" dirty="0" smtClean="0"/>
              <a:t>The primary DAACs for ocean products are PO.DAAC(physical oceanography) and OB.DAAC(ocean biology). Sea ice products are provided by the ASF DAAC and NSIDC DAAC.</a:t>
            </a:r>
          </a:p>
          <a:p>
            <a:pPr marL="0" indent="0">
              <a:buNone/>
            </a:pPr>
            <a:r>
              <a:rPr lang="en-US" sz="2100" dirty="0" smtClean="0"/>
              <a:t> </a:t>
            </a:r>
          </a:p>
          <a:p>
            <a:r>
              <a:rPr lang="en-US" sz="2100" dirty="0" smtClean="0"/>
              <a:t>To learn more about NASA EOSDIS physical oceanography and ocean color data, available measurements, how to access or visualize these data and find related resources, please visit the Ocean discipline page on NASA </a:t>
            </a:r>
            <a:r>
              <a:rPr lang="en-US" sz="2100" dirty="0" err="1" smtClean="0"/>
              <a:t>Earthdata</a:t>
            </a:r>
            <a:r>
              <a:rPr lang="en-US" sz="2100" dirty="0" smtClean="0"/>
              <a:t>, </a:t>
            </a:r>
            <a:r>
              <a:rPr lang="en-US" sz="2100" dirty="0" smtClean="0">
                <a:hlinkClick r:id="rId3"/>
              </a:rPr>
              <a:t>https://earthdata.nasa.gov/discipline/ocean</a:t>
            </a:r>
            <a:endParaRPr lang="en-US" sz="2100" dirty="0" smtClean="0"/>
          </a:p>
          <a:p>
            <a:pPr marL="0" indent="0">
              <a:buNone/>
            </a:pPr>
            <a:endParaRPr lang="en-US" sz="2100" b="1" dirty="0" smtClean="0"/>
          </a:p>
          <a:p>
            <a:pPr marL="0" indent="0">
              <a:buNone/>
            </a:pPr>
            <a:r>
              <a:rPr lang="en-US" sz="1800" b="1" dirty="0" smtClean="0"/>
              <a:t>Resources</a:t>
            </a:r>
          </a:p>
          <a:p>
            <a:pPr marL="0" indent="0">
              <a:buNone/>
            </a:pPr>
            <a:r>
              <a:rPr lang="en-US" sz="1900" dirty="0" smtClean="0">
                <a:hlinkClick r:id="rId4"/>
              </a:rPr>
              <a:t>Ocean Data Set Reference Sheet</a:t>
            </a:r>
            <a:endParaRPr lang="en-US" sz="1900" dirty="0" smtClean="0"/>
          </a:p>
          <a:p>
            <a:pPr marL="0" indent="0">
              <a:buNone/>
            </a:pPr>
            <a:r>
              <a:rPr lang="en-US" sz="1900" dirty="0">
                <a:hlinkClick r:id="rId5"/>
              </a:rPr>
              <a:t>NASA </a:t>
            </a:r>
            <a:r>
              <a:rPr lang="en-US" sz="1900" dirty="0" smtClean="0">
                <a:hlinkClick r:id="rId5"/>
              </a:rPr>
              <a:t>OB.DAAC</a:t>
            </a:r>
            <a:endParaRPr lang="en-US" sz="1900" dirty="0"/>
          </a:p>
          <a:p>
            <a:pPr marL="0" indent="0">
              <a:buNone/>
            </a:pPr>
            <a:r>
              <a:rPr lang="en-US" sz="1900" dirty="0" smtClean="0">
                <a:hlinkClick r:id="rId6"/>
              </a:rPr>
              <a:t>NASA PO.DAAC</a:t>
            </a:r>
            <a:endParaRPr lang="en-US" sz="1900" dirty="0" smtClean="0"/>
          </a:p>
          <a:p>
            <a:pPr marL="0" indent="0">
              <a:buNone/>
            </a:pPr>
            <a:r>
              <a:rPr lang="en-US" sz="1900" dirty="0" smtClean="0">
                <a:hlinkClick r:id="rId7"/>
              </a:rPr>
              <a:t>NASA ASF DAAC</a:t>
            </a:r>
            <a:endParaRPr lang="en-US" sz="1900" dirty="0" smtClean="0"/>
          </a:p>
          <a:p>
            <a:pPr marL="0" indent="0">
              <a:buNone/>
            </a:pPr>
            <a:r>
              <a:rPr lang="en-US" sz="1900" dirty="0" smtClean="0">
                <a:hlinkClick r:id="rId8"/>
              </a:rPr>
              <a:t>NASA NSIDC DAAC</a:t>
            </a:r>
            <a:endParaRPr lang="en-US" sz="1800" b="1" dirty="0"/>
          </a:p>
        </p:txBody>
      </p:sp>
    </p:spTree>
    <p:extLst>
      <p:ext uri="{BB962C8B-B14F-4D97-AF65-F5344CB8AC3E}">
        <p14:creationId xmlns:p14="http://schemas.microsoft.com/office/powerpoint/2010/main" xmlns="" val="1628264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Real-Time Data</a:t>
            </a:r>
            <a:endParaRPr lang="en-US" dirty="0"/>
          </a:p>
        </p:txBody>
      </p:sp>
      <p:sp>
        <p:nvSpPr>
          <p:cNvPr id="5" name="Slide Number Placeholder 4"/>
          <p:cNvSpPr>
            <a:spLocks noGrp="1"/>
          </p:cNvSpPr>
          <p:nvPr>
            <p:ph type="sldNum" sz="quarter" idx="12"/>
          </p:nvPr>
        </p:nvSpPr>
        <p:spPr/>
        <p:txBody>
          <a:bodyPr/>
          <a:lstStyle/>
          <a:p>
            <a:fld id="{CB5F63C3-F5A7-40E6-90A0-8DDFEFA5AB9A}" type="slidenum">
              <a:rPr lang="en-US" smtClean="0"/>
              <a:pPr/>
              <a:t>11</a:t>
            </a:fld>
            <a:endParaRPr lang="en-US" dirty="0"/>
          </a:p>
        </p:txBody>
      </p:sp>
      <p:pic>
        <p:nvPicPr>
          <p:cNvPr id="6" name="Picture 5" descr="LANCE.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7800" y="1600200"/>
            <a:ext cx="3179454" cy="2616405"/>
          </a:xfrm>
          <a:prstGeom prst="rect">
            <a:avLst/>
          </a:prstGeom>
          <a:ln>
            <a:solidFill>
              <a:srgbClr val="000000"/>
            </a:solidFill>
          </a:ln>
          <a:effectLst>
            <a:outerShdw blurRad="50800" dist="38100" dir="2700000" algn="tl" rotWithShape="0">
              <a:prstClr val="black">
                <a:alpha val="40000"/>
              </a:prstClr>
            </a:outerShdw>
          </a:effectLst>
        </p:spPr>
      </p:pic>
      <p:sp>
        <p:nvSpPr>
          <p:cNvPr id="7" name="Rectangle 6"/>
          <p:cNvSpPr/>
          <p:nvPr/>
        </p:nvSpPr>
        <p:spPr>
          <a:xfrm>
            <a:off x="304800" y="1600200"/>
            <a:ext cx="4575110" cy="1754326"/>
          </a:xfrm>
          <a:prstGeom prst="rect">
            <a:avLst/>
          </a:prstGeom>
        </p:spPr>
        <p:txBody>
          <a:bodyPr wrap="square">
            <a:spAutoFit/>
          </a:bodyPr>
          <a:lstStyle/>
          <a:p>
            <a:r>
              <a:rPr lang="en-US" b="1" dirty="0" smtClean="0">
                <a:solidFill>
                  <a:schemeClr val="tx2"/>
                </a:solidFill>
              </a:rPr>
              <a:t>The NASA Land Atmosphere Near real-time    Capability for EOS (LANCE) provides free access to global Earth Science data and imagery within 3-4 hours of observation. </a:t>
            </a:r>
          </a:p>
          <a:p>
            <a:pPr>
              <a:buFont typeface="Arial" pitchFamily="34" charset="0"/>
              <a:buChar char="•"/>
            </a:pPr>
            <a:endParaRPr lang="en-US" b="1" dirty="0" smtClean="0"/>
          </a:p>
          <a:p>
            <a:endParaRPr lang="en-US" b="1" dirty="0" smtClean="0"/>
          </a:p>
        </p:txBody>
      </p:sp>
      <p:sp>
        <p:nvSpPr>
          <p:cNvPr id="8" name="Rectangle 7"/>
          <p:cNvSpPr/>
          <p:nvPr/>
        </p:nvSpPr>
        <p:spPr>
          <a:xfrm>
            <a:off x="952500" y="4724400"/>
            <a:ext cx="7239000" cy="1215717"/>
          </a:xfrm>
          <a:prstGeom prst="rect">
            <a:avLst/>
          </a:prstGeom>
        </p:spPr>
        <p:txBody>
          <a:bodyPr wrap="square">
            <a:spAutoFit/>
          </a:bodyPr>
          <a:lstStyle/>
          <a:p>
            <a:endParaRPr lang="en-US" sz="1650" dirty="0" smtClean="0"/>
          </a:p>
          <a:p>
            <a:endParaRPr lang="en-US" sz="1650" dirty="0" smtClean="0"/>
          </a:p>
          <a:p>
            <a:r>
              <a:rPr lang="en-US" sz="2000" b="1" dirty="0" smtClean="0">
                <a:effectLst>
                  <a:outerShdw blurRad="38100" dist="38100" dir="2700000" algn="tl">
                    <a:srgbClr val="000000">
                      <a:alpha val="43137"/>
                    </a:srgbClr>
                  </a:outerShdw>
                </a:effectLst>
              </a:rPr>
              <a:t>Learn more about NASA NRT Data Discovery and Access</a:t>
            </a:r>
          </a:p>
          <a:p>
            <a:r>
              <a:rPr lang="en-US" sz="2000" b="1" dirty="0" smtClean="0">
                <a:effectLst>
                  <a:outerShdw blurRad="38100" dist="38100" dir="2700000" algn="tl">
                    <a:srgbClr val="000000">
                      <a:alpha val="43137"/>
                    </a:srgbClr>
                  </a:outerShdw>
                </a:effectLst>
              </a:rPr>
              <a:t>http://earthdata.nasa.gov/earth-observation-data/near-real-time</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8713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40" y="76200"/>
            <a:ext cx="8229600" cy="1143000"/>
          </a:xfrm>
        </p:spPr>
        <p:txBody>
          <a:bodyPr>
            <a:normAutofit/>
          </a:bodyPr>
          <a:lstStyle/>
          <a:p>
            <a:r>
              <a:rPr lang="en-US" sz="3600" b="1" dirty="0" smtClean="0">
                <a:solidFill>
                  <a:schemeClr val="tx2"/>
                </a:solidFill>
              </a:rPr>
              <a:t>Data Discovery and Data Access</a:t>
            </a:r>
            <a:endParaRPr lang="en-US" sz="3600" b="1" dirty="0">
              <a:solidFill>
                <a:schemeClr val="tx2"/>
              </a:solidFill>
            </a:endParaRPr>
          </a:p>
        </p:txBody>
      </p:sp>
      <p:sp>
        <p:nvSpPr>
          <p:cNvPr id="3" name="Content Placeholder 2"/>
          <p:cNvSpPr>
            <a:spLocks noGrp="1"/>
          </p:cNvSpPr>
          <p:nvPr>
            <p:ph idx="1"/>
          </p:nvPr>
        </p:nvSpPr>
        <p:spPr>
          <a:xfrm>
            <a:off x="439371" y="1143000"/>
            <a:ext cx="8229600" cy="4525963"/>
          </a:xfrm>
        </p:spPr>
        <p:txBody>
          <a:bodyPr>
            <a:noAutofit/>
          </a:bodyPr>
          <a:lstStyle/>
          <a:p>
            <a:r>
              <a:rPr lang="en-US" sz="1700" dirty="0" smtClean="0">
                <a:solidFill>
                  <a:srgbClr val="C00000"/>
                </a:solidFill>
              </a:rPr>
              <a:t>NASA </a:t>
            </a:r>
            <a:r>
              <a:rPr lang="en-US" sz="1700" dirty="0" err="1" smtClean="0">
                <a:solidFill>
                  <a:srgbClr val="C00000"/>
                </a:solidFill>
              </a:rPr>
              <a:t>Earthdata</a:t>
            </a:r>
            <a:r>
              <a:rPr lang="en-US" sz="1700" dirty="0" smtClean="0">
                <a:solidFill>
                  <a:srgbClr val="C00000"/>
                </a:solidFill>
              </a:rPr>
              <a:t> Search- Search thousands of datasets in one interface. Ability to search-and-order, across Earth science disciplines and across DAACs. Multiple filtering and </a:t>
            </a:r>
            <a:r>
              <a:rPr lang="en-US" sz="1700" dirty="0" err="1" smtClean="0">
                <a:solidFill>
                  <a:srgbClr val="C00000"/>
                </a:solidFill>
              </a:rPr>
              <a:t>subsetting</a:t>
            </a:r>
            <a:r>
              <a:rPr lang="en-US" sz="1700" dirty="0" smtClean="0">
                <a:solidFill>
                  <a:srgbClr val="C00000"/>
                </a:solidFill>
              </a:rPr>
              <a:t> capabilities available. </a:t>
            </a:r>
            <a:r>
              <a:rPr lang="en-US" sz="1700" i="1" dirty="0" smtClean="0">
                <a:solidFill>
                  <a:srgbClr val="C00000"/>
                </a:solidFill>
                <a:hlinkClick r:id="rId3"/>
              </a:rPr>
              <a:t>https://search.earthdata.nasa.gov</a:t>
            </a:r>
            <a:endParaRPr lang="en-US" sz="1700" i="1" dirty="0" smtClean="0">
              <a:solidFill>
                <a:srgbClr val="C00000"/>
              </a:solidFill>
            </a:endParaRPr>
          </a:p>
          <a:p>
            <a:pPr marL="0" indent="0">
              <a:buNone/>
            </a:pPr>
            <a:endParaRPr lang="en-US" sz="1700" i="1" dirty="0" smtClean="0">
              <a:solidFill>
                <a:srgbClr val="C00000"/>
              </a:solidFill>
            </a:endParaRPr>
          </a:p>
          <a:p>
            <a:r>
              <a:rPr lang="en-US" sz="1700" dirty="0">
                <a:solidFill>
                  <a:srgbClr val="C00000"/>
                </a:solidFill>
              </a:rPr>
              <a:t>NASA Worldview- Interactively browse full-resolution global Earth science satellite data. Ability to download imagery and underlying data from over 400 data products. Investigate natural events as they happen. Hazards and science discipline filtering capabilities available. </a:t>
            </a:r>
            <a:r>
              <a:rPr lang="en-US" sz="1700" i="1" dirty="0">
                <a:solidFill>
                  <a:srgbClr val="C00000"/>
                </a:solidFill>
                <a:hlinkClick r:id="rId4"/>
              </a:rPr>
              <a:t>https://</a:t>
            </a:r>
            <a:r>
              <a:rPr lang="en-US" sz="1700" i="1" dirty="0" smtClean="0">
                <a:solidFill>
                  <a:srgbClr val="C00000"/>
                </a:solidFill>
                <a:hlinkClick r:id="rId4"/>
              </a:rPr>
              <a:t>worldview.earthdata.nasa.gov</a:t>
            </a:r>
            <a:endParaRPr lang="en-US" sz="1700" i="1" dirty="0" smtClean="0">
              <a:solidFill>
                <a:srgbClr val="C00000"/>
              </a:solidFill>
            </a:endParaRPr>
          </a:p>
          <a:p>
            <a:endParaRPr lang="en-US" sz="1700" i="1" dirty="0" smtClean="0">
              <a:solidFill>
                <a:srgbClr val="C00000"/>
              </a:solidFill>
            </a:endParaRPr>
          </a:p>
          <a:p>
            <a:r>
              <a:rPr lang="en-US" sz="1700" dirty="0" smtClean="0">
                <a:solidFill>
                  <a:schemeClr val="tx2"/>
                </a:solidFill>
              </a:rPr>
              <a:t>NASA Global Change Master Directory-Data discovery tool, metadata directory to Earth science data, services and climate diagnostics. Ability to refine search by key word, free-text map/date and more. </a:t>
            </a:r>
            <a:r>
              <a:rPr lang="en-US" sz="1700" i="1" dirty="0" smtClean="0">
                <a:solidFill>
                  <a:schemeClr val="tx2"/>
                </a:solidFill>
                <a:hlinkClick r:id="rId5"/>
              </a:rPr>
              <a:t>https://gcmd.nasa.gov</a:t>
            </a:r>
            <a:endParaRPr lang="en-US" sz="1700" i="1" dirty="0" smtClean="0">
              <a:solidFill>
                <a:schemeClr val="tx2"/>
              </a:solidFill>
            </a:endParaRPr>
          </a:p>
          <a:p>
            <a:pPr marL="0" indent="0">
              <a:buNone/>
            </a:pPr>
            <a:r>
              <a:rPr lang="en-US" sz="1700" dirty="0" smtClean="0">
                <a:solidFill>
                  <a:schemeClr val="tx2"/>
                </a:solidFill>
              </a:rPr>
              <a:t>      *Note: Not a search-and-order tool*</a:t>
            </a:r>
          </a:p>
          <a:p>
            <a:pPr marL="0" indent="0">
              <a:buNone/>
            </a:pPr>
            <a:endParaRPr lang="en-US" sz="1700" dirty="0" smtClean="0">
              <a:solidFill>
                <a:schemeClr val="tx2"/>
              </a:solidFill>
            </a:endParaRPr>
          </a:p>
          <a:p>
            <a:pPr marL="0" indent="0">
              <a:buNone/>
            </a:pPr>
            <a:endParaRPr lang="en-US" sz="1700" dirty="0">
              <a:solidFill>
                <a:schemeClr val="tx2"/>
              </a:solidFill>
            </a:endParaRPr>
          </a:p>
          <a:p>
            <a:endParaRPr lang="en-US" sz="1700" dirty="0">
              <a:solidFill>
                <a:schemeClr val="tx2"/>
              </a:solidFill>
            </a:endParaRPr>
          </a:p>
        </p:txBody>
      </p:sp>
      <p:sp>
        <p:nvSpPr>
          <p:cNvPr id="4" name="Slide Number Placeholder 3"/>
          <p:cNvSpPr>
            <a:spLocks noGrp="1"/>
          </p:cNvSpPr>
          <p:nvPr>
            <p:ph type="sldNum" sz="quarter" idx="12"/>
          </p:nvPr>
        </p:nvSpPr>
        <p:spPr/>
        <p:txBody>
          <a:bodyPr/>
          <a:lstStyle/>
          <a:p>
            <a:fld id="{CB5F63C3-F5A7-40E6-90A0-8DDFEFA5AB9A}"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229600" cy="4525963"/>
          </a:xfrm>
        </p:spPr>
        <p:txBody>
          <a:bodyPr>
            <a:normAutofit/>
          </a:bodyPr>
          <a:lstStyle/>
          <a:p>
            <a:pPr marL="0" indent="0" algn="ctr">
              <a:buNone/>
            </a:pPr>
            <a:r>
              <a:rPr lang="en-US" i="1" dirty="0">
                <a:solidFill>
                  <a:schemeClr val="tx2"/>
                </a:solidFill>
              </a:rPr>
              <a:t>Access to these services is available </a:t>
            </a:r>
            <a:endParaRPr lang="en-US" i="1" dirty="0" smtClean="0">
              <a:solidFill>
                <a:schemeClr val="tx2"/>
              </a:solidFill>
            </a:endParaRPr>
          </a:p>
          <a:p>
            <a:pPr marL="0" indent="0" algn="ctr">
              <a:buNone/>
            </a:pPr>
            <a:r>
              <a:rPr lang="en-US" i="1" dirty="0" smtClean="0">
                <a:solidFill>
                  <a:schemeClr val="tx2"/>
                </a:solidFill>
              </a:rPr>
              <a:t>through </a:t>
            </a:r>
            <a:r>
              <a:rPr lang="en-US" i="1" dirty="0">
                <a:solidFill>
                  <a:schemeClr val="tx2"/>
                </a:solidFill>
              </a:rPr>
              <a:t>the </a:t>
            </a:r>
            <a:r>
              <a:rPr lang="en-US" i="1" dirty="0" smtClean="0">
                <a:solidFill>
                  <a:schemeClr val="tx2"/>
                </a:solidFill>
              </a:rPr>
              <a:t>NASA </a:t>
            </a:r>
            <a:r>
              <a:rPr lang="en-US" i="1" dirty="0" err="1" smtClean="0">
                <a:solidFill>
                  <a:schemeClr val="tx2"/>
                </a:solidFill>
              </a:rPr>
              <a:t>Earthdata</a:t>
            </a:r>
            <a:r>
              <a:rPr lang="en-US" i="1" dirty="0" smtClean="0">
                <a:solidFill>
                  <a:schemeClr val="tx2"/>
                </a:solidFill>
              </a:rPr>
              <a:t> Website.</a:t>
            </a:r>
          </a:p>
          <a:p>
            <a:pPr marL="0" indent="0" algn="ctr">
              <a:buNone/>
            </a:pPr>
            <a:endParaRPr lang="en-US" i="1" dirty="0" smtClean="0">
              <a:solidFill>
                <a:schemeClr val="tx2"/>
              </a:solidFill>
            </a:endParaRPr>
          </a:p>
          <a:p>
            <a:pPr marL="0" indent="0" algn="ctr">
              <a:buNone/>
            </a:pPr>
            <a:r>
              <a:rPr lang="en-US" i="1" dirty="0" smtClean="0">
                <a:solidFill>
                  <a:schemeClr val="tx2"/>
                </a:solidFill>
              </a:rPr>
              <a:t> </a:t>
            </a:r>
            <a:r>
              <a:rPr lang="en-US" b="1" i="1" dirty="0" smtClean="0">
                <a:solidFill>
                  <a:schemeClr val="tx2"/>
                </a:solidFill>
                <a:hlinkClick r:id="rId3"/>
              </a:rPr>
              <a:t>https://earthdata.nasa.gov</a:t>
            </a:r>
            <a:endParaRPr lang="en-US" b="1" i="1" dirty="0" smtClean="0">
              <a:solidFill>
                <a:schemeClr val="tx2"/>
              </a:solidFill>
            </a:endParaRPr>
          </a:p>
          <a:p>
            <a:pPr algn="ctr">
              <a:buNone/>
            </a:pPr>
            <a:endParaRPr lang="en-US" b="1" i="1" dirty="0">
              <a:solidFill>
                <a:schemeClr val="tx2"/>
              </a:solidFill>
            </a:endParaRPr>
          </a:p>
        </p:txBody>
      </p:sp>
    </p:spTree>
    <p:extLst>
      <p:ext uri="{BB962C8B-B14F-4D97-AF65-F5344CB8AC3E}">
        <p14:creationId xmlns:p14="http://schemas.microsoft.com/office/powerpoint/2010/main" xmlns="" val="3359139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Tour of the </a:t>
            </a:r>
            <a:r>
              <a:rPr lang="en-US" b="1" dirty="0" err="1" smtClean="0">
                <a:solidFill>
                  <a:schemeClr val="tx2"/>
                </a:solidFill>
                <a:effectLst>
                  <a:outerShdw blurRad="38100" dist="38100" dir="2700000" algn="tl">
                    <a:srgbClr val="000000">
                      <a:alpha val="43137"/>
                    </a:srgbClr>
                  </a:outerShdw>
                </a:effectLst>
              </a:rPr>
              <a:t>Earthdata</a:t>
            </a:r>
            <a:r>
              <a:rPr lang="en-US" b="1" dirty="0" smtClean="0">
                <a:solidFill>
                  <a:schemeClr val="tx2"/>
                </a:solidFill>
                <a:effectLst>
                  <a:outerShdw blurRad="38100" dist="38100" dir="2700000" algn="tl">
                    <a:srgbClr val="000000">
                      <a:alpha val="43137"/>
                    </a:srgbClr>
                  </a:outerShdw>
                </a:effectLst>
              </a:rPr>
              <a:t> Website</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525963"/>
          </a:xfrm>
        </p:spPr>
        <p:txBody>
          <a:bodyPr/>
          <a:lstStyle/>
          <a:p>
            <a:pPr marL="0" indent="0">
              <a:buNone/>
            </a:pPr>
            <a:r>
              <a:rPr lang="en-US" sz="2000" b="1" dirty="0">
                <a:solidFill>
                  <a:schemeClr val="tx2"/>
                </a:solidFill>
              </a:rPr>
              <a:t>Familiarize Yourself with NASA Data Holdings- Search by </a:t>
            </a:r>
            <a:r>
              <a:rPr lang="en-US" sz="2000" b="1" dirty="0" smtClean="0">
                <a:solidFill>
                  <a:schemeClr val="tx2"/>
                </a:solidFill>
              </a:rPr>
              <a:t>Discipline. </a:t>
            </a:r>
          </a:p>
          <a:p>
            <a:r>
              <a:rPr lang="en-US" sz="2000" dirty="0" smtClean="0"/>
              <a:t>First </a:t>
            </a:r>
            <a:r>
              <a:rPr lang="en-US" sz="2000" dirty="0"/>
              <a:t>go to https://earthdata.nasa.gov, Click on any of the discipline icons.</a:t>
            </a:r>
          </a:p>
          <a:p>
            <a:endParaRPr lang="en-US" dirty="0"/>
          </a:p>
        </p:txBody>
      </p:sp>
      <p:pic>
        <p:nvPicPr>
          <p:cNvPr id="4" name="Picture 3"/>
          <p:cNvPicPr>
            <a:picLocks noChangeAspect="1"/>
          </p:cNvPicPr>
          <p:nvPr/>
        </p:nvPicPr>
        <p:blipFill>
          <a:blip r:embed="rId3" cstate="print"/>
          <a:stretch>
            <a:fillRect/>
          </a:stretch>
        </p:blipFill>
        <p:spPr>
          <a:xfrm>
            <a:off x="533400" y="2286000"/>
            <a:ext cx="7204616" cy="4023360"/>
          </a:xfrm>
          <a:prstGeom prst="rect">
            <a:avLst/>
          </a:prstGeom>
        </p:spPr>
      </p:pic>
    </p:spTree>
    <p:extLst>
      <p:ext uri="{BB962C8B-B14F-4D97-AF65-F5344CB8AC3E}">
        <p14:creationId xmlns:p14="http://schemas.microsoft.com/office/powerpoint/2010/main" xmlns="" val="949879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2"/>
                </a:solidFill>
                <a:effectLst>
                  <a:outerShdw blurRad="38100" dist="38100" dir="2700000" algn="tl">
                    <a:srgbClr val="000000">
                      <a:alpha val="43137"/>
                    </a:srgbClr>
                  </a:outerShdw>
                </a:effectLst>
              </a:rPr>
              <a:t>Earthdata</a:t>
            </a:r>
            <a:r>
              <a:rPr lang="en-US" b="1" dirty="0" smtClean="0">
                <a:solidFill>
                  <a:schemeClr val="tx2"/>
                </a:solidFill>
                <a:effectLst>
                  <a:outerShdw blurRad="38100" dist="38100" dir="2700000" algn="tl">
                    <a:srgbClr val="000000">
                      <a:alpha val="43137"/>
                    </a:srgbClr>
                  </a:outerShdw>
                </a:effectLst>
              </a:rPr>
              <a:t> Discipline Pages</a:t>
            </a:r>
            <a:endParaRPr lang="en-US" b="1" dirty="0">
              <a:solidFill>
                <a:schemeClr val="tx2"/>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stretch>
            <a:fillRect/>
          </a:stretch>
        </p:blipFill>
        <p:spPr>
          <a:xfrm>
            <a:off x="182880" y="1219200"/>
            <a:ext cx="8412480" cy="4390240"/>
          </a:xfrm>
          <a:prstGeom prst="rect">
            <a:avLst/>
          </a:prstGeom>
        </p:spPr>
      </p:pic>
      <p:sp>
        <p:nvSpPr>
          <p:cNvPr id="6" name="TextBox 5"/>
          <p:cNvSpPr txBox="1"/>
          <p:nvPr/>
        </p:nvSpPr>
        <p:spPr>
          <a:xfrm>
            <a:off x="1485900" y="5791200"/>
            <a:ext cx="6172200" cy="646331"/>
          </a:xfrm>
          <a:prstGeom prst="rect">
            <a:avLst/>
          </a:prstGeom>
          <a:noFill/>
        </p:spPr>
        <p:txBody>
          <a:bodyPr wrap="square" rtlCol="0">
            <a:spAutoFit/>
          </a:bodyPr>
          <a:lstStyle/>
          <a:p>
            <a:r>
              <a:rPr lang="en-US" b="1" dirty="0">
                <a:solidFill>
                  <a:srgbClr val="C00000"/>
                </a:solidFill>
              </a:rPr>
              <a:t>Tip: </a:t>
            </a:r>
            <a:r>
              <a:rPr lang="en-US" b="1" dirty="0" smtClean="0">
                <a:solidFill>
                  <a:srgbClr val="C00000"/>
                </a:solidFill>
              </a:rPr>
              <a:t> Here </a:t>
            </a:r>
            <a:r>
              <a:rPr lang="en-US" b="1" dirty="0">
                <a:solidFill>
                  <a:srgbClr val="C00000"/>
                </a:solidFill>
              </a:rPr>
              <a:t>you </a:t>
            </a:r>
            <a:r>
              <a:rPr lang="en-US" b="1" dirty="0" smtClean="0">
                <a:solidFill>
                  <a:srgbClr val="C00000"/>
                </a:solidFill>
              </a:rPr>
              <a:t>can review </a:t>
            </a:r>
            <a:r>
              <a:rPr lang="en-US" b="1" dirty="0">
                <a:solidFill>
                  <a:srgbClr val="C00000"/>
                </a:solidFill>
              </a:rPr>
              <a:t>the list of available measurements within that discipline.</a:t>
            </a:r>
          </a:p>
        </p:txBody>
      </p:sp>
    </p:spTree>
    <p:extLst>
      <p:ext uri="{BB962C8B-B14F-4D97-AF65-F5344CB8AC3E}">
        <p14:creationId xmlns:p14="http://schemas.microsoft.com/office/powerpoint/2010/main" xmlns="" val="185851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2200" dirty="0" smtClean="0">
                <a:solidFill>
                  <a:schemeClr val="tx2"/>
                </a:solidFill>
              </a:rPr>
              <a:t>Next- If </a:t>
            </a:r>
            <a:r>
              <a:rPr lang="en-US" sz="2200" dirty="0">
                <a:solidFill>
                  <a:schemeClr val="tx2"/>
                </a:solidFill>
              </a:rPr>
              <a:t>you select a measurement, you will be directed to the NASA </a:t>
            </a:r>
            <a:r>
              <a:rPr lang="en-US" sz="2200" dirty="0" err="1">
                <a:solidFill>
                  <a:schemeClr val="tx2"/>
                </a:solidFill>
              </a:rPr>
              <a:t>Earthdata</a:t>
            </a:r>
            <a:r>
              <a:rPr lang="en-US" sz="2200" dirty="0">
                <a:solidFill>
                  <a:schemeClr val="tx2"/>
                </a:solidFill>
              </a:rPr>
              <a:t> Search Application. Here you can view the available data sets for that measurement.</a:t>
            </a:r>
            <a:br>
              <a:rPr lang="en-US" sz="2200" dirty="0">
                <a:solidFill>
                  <a:schemeClr val="tx2"/>
                </a:solidFill>
              </a:rPr>
            </a:br>
            <a:endParaRPr lang="en-US" sz="2200" dirty="0">
              <a:solidFill>
                <a:schemeClr val="tx2"/>
              </a:solidFill>
            </a:endParaRPr>
          </a:p>
        </p:txBody>
      </p:sp>
      <p:pic>
        <p:nvPicPr>
          <p:cNvPr id="4" name="Picture 3"/>
          <p:cNvPicPr>
            <a:picLocks noChangeAspect="1"/>
          </p:cNvPicPr>
          <p:nvPr/>
        </p:nvPicPr>
        <p:blipFill rotWithShape="1">
          <a:blip r:embed="rId3" cstate="print"/>
          <a:srcRect l="-3567" t="9986" r="140" b="140"/>
          <a:stretch/>
        </p:blipFill>
        <p:spPr>
          <a:xfrm>
            <a:off x="4665" y="1676400"/>
            <a:ext cx="8839200" cy="4800593"/>
          </a:xfrm>
          <a:prstGeom prst="rect">
            <a:avLst/>
          </a:prstGeom>
        </p:spPr>
      </p:pic>
    </p:spTree>
    <p:extLst>
      <p:ext uri="{BB962C8B-B14F-4D97-AF65-F5344CB8AC3E}">
        <p14:creationId xmlns:p14="http://schemas.microsoft.com/office/powerpoint/2010/main" xmlns="" val="497250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Search for and Access Data</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Click </a:t>
            </a:r>
            <a:r>
              <a:rPr lang="en-US" dirty="0"/>
              <a:t>on “Find Data” from https://earthdata.nasa.gov.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62000" y="2819399"/>
            <a:ext cx="6324600" cy="3581401"/>
          </a:xfrm>
          <a:prstGeom prst="rect">
            <a:avLst/>
          </a:prstGeom>
        </p:spPr>
      </p:pic>
    </p:spTree>
    <p:extLst>
      <p:ext uri="{BB962C8B-B14F-4D97-AF65-F5344CB8AC3E}">
        <p14:creationId xmlns:p14="http://schemas.microsoft.com/office/powerpoint/2010/main" xmlns="" val="1458984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General User Resources</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Click on  Resources&lt;User Resources to find:</a:t>
            </a:r>
          </a:p>
          <a:p>
            <a:pPr lvl="1"/>
            <a:r>
              <a:rPr lang="en-US" dirty="0" smtClean="0"/>
              <a:t>Information </a:t>
            </a:r>
            <a:r>
              <a:rPr lang="en-US" dirty="0"/>
              <a:t>and links to our print and multimedia outreach </a:t>
            </a:r>
            <a:r>
              <a:rPr lang="en-US" dirty="0" smtClean="0"/>
              <a:t>products</a:t>
            </a:r>
          </a:p>
          <a:p>
            <a:pPr lvl="1"/>
            <a:r>
              <a:rPr lang="en-US" dirty="0" smtClean="0"/>
              <a:t> </a:t>
            </a:r>
            <a:r>
              <a:rPr lang="en-US" dirty="0"/>
              <a:t>Sensing Our Planet </a:t>
            </a:r>
            <a:r>
              <a:rPr lang="en-US" dirty="0" smtClean="0"/>
              <a:t>publications</a:t>
            </a:r>
          </a:p>
          <a:p>
            <a:pPr lvl="1"/>
            <a:r>
              <a:rPr lang="en-US" dirty="0" smtClean="0"/>
              <a:t>Links </a:t>
            </a:r>
            <a:r>
              <a:rPr lang="en-US" dirty="0"/>
              <a:t>to recorded monthly webinars and data tutorials, as well as other links to information on how to find, access and use NASA Earth science data information, data services and data tools. </a:t>
            </a:r>
          </a:p>
        </p:txBody>
      </p:sp>
    </p:spTree>
    <p:extLst>
      <p:ext uri="{BB962C8B-B14F-4D97-AF65-F5344CB8AC3E}">
        <p14:creationId xmlns:p14="http://schemas.microsoft.com/office/powerpoint/2010/main" xmlns="" val="1581500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solidFill>
                  <a:schemeClr val="tx2"/>
                </a:solidFill>
                <a:effectLst>
                  <a:outerShdw blurRad="38100" dist="38100" dir="2700000" algn="tl">
                    <a:srgbClr val="000000">
                      <a:alpha val="43137"/>
                    </a:srgbClr>
                  </a:outerShdw>
                </a:effectLst>
              </a:rPr>
              <a:t>Learn How to Search, Access, and Visualize the Data With Our Tutorials</a:t>
            </a:r>
            <a:br>
              <a:rPr lang="en-US" b="1" dirty="0">
                <a:solidFill>
                  <a:schemeClr val="tx2"/>
                </a:solidFill>
                <a:effectLst>
                  <a:outerShdw blurRad="38100" dist="38100" dir="2700000" algn="tl">
                    <a:srgbClr val="000000">
                      <a:alpha val="43137"/>
                    </a:srgbClr>
                  </a:outerShdw>
                </a:effectLst>
              </a:rPr>
            </a:b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4088"/>
            <a:ext cx="8229600" cy="4525963"/>
          </a:xfrm>
        </p:spPr>
        <p:txBody>
          <a:bodyPr>
            <a:normAutofit/>
          </a:bodyPr>
          <a:lstStyle/>
          <a:p>
            <a:r>
              <a:rPr lang="en-US" sz="2200" dirty="0" smtClean="0"/>
              <a:t>Over 90 </a:t>
            </a:r>
            <a:r>
              <a:rPr lang="en-US" sz="2200" dirty="0"/>
              <a:t>Earth science data discovery, </a:t>
            </a:r>
            <a:r>
              <a:rPr lang="en-US" sz="2200" dirty="0" smtClean="0"/>
              <a:t>data access </a:t>
            </a:r>
            <a:r>
              <a:rPr lang="en-US" sz="2200" dirty="0"/>
              <a:t>and visualization webinars, short tutorials, and </a:t>
            </a:r>
            <a:r>
              <a:rPr lang="en-US" sz="2200" dirty="0" smtClean="0"/>
              <a:t>short video data recipes or </a:t>
            </a:r>
            <a:r>
              <a:rPr lang="en-US" sz="2200" dirty="0"/>
              <a:t>“how-</a:t>
            </a:r>
            <a:r>
              <a:rPr lang="en-US" sz="2200" dirty="0" err="1"/>
              <a:t>tos</a:t>
            </a:r>
            <a:r>
              <a:rPr lang="en-US" sz="2200" dirty="0"/>
              <a:t>” freely available online. </a:t>
            </a:r>
          </a:p>
          <a:p>
            <a:r>
              <a:rPr lang="en-US" sz="2200" dirty="0"/>
              <a:t>Access tutorials on our NASA </a:t>
            </a:r>
            <a:r>
              <a:rPr lang="en-US" sz="2200" dirty="0" err="1"/>
              <a:t>Earthdata</a:t>
            </a:r>
            <a:r>
              <a:rPr lang="en-US" sz="2200" dirty="0"/>
              <a:t> YouTube Channel  www.youtube.com/c/NASAEarthdata</a:t>
            </a:r>
          </a:p>
          <a:p>
            <a:pPr marL="0" indent="0">
              <a:buNone/>
            </a:pPr>
            <a:endParaRPr lang="en-US" sz="2200" dirty="0"/>
          </a:p>
        </p:txBody>
      </p:sp>
      <p:pic>
        <p:nvPicPr>
          <p:cNvPr id="4" name="Picture 3"/>
          <p:cNvPicPr>
            <a:picLocks noChangeAspect="1"/>
          </p:cNvPicPr>
          <p:nvPr/>
        </p:nvPicPr>
        <p:blipFill rotWithShape="1">
          <a:blip r:embed="rId3" cstate="print"/>
          <a:srcRect l="22059" t="66560" r="22386" b="8497"/>
          <a:stretch/>
        </p:blipFill>
        <p:spPr>
          <a:xfrm>
            <a:off x="815495" y="3505200"/>
            <a:ext cx="6126480" cy="1719166"/>
          </a:xfrm>
          <a:prstGeom prst="rect">
            <a:avLst/>
          </a:prstGeom>
        </p:spPr>
      </p:pic>
      <p:pic>
        <p:nvPicPr>
          <p:cNvPr id="5" name="Picture 4"/>
          <p:cNvPicPr>
            <a:picLocks noChangeAspect="1"/>
          </p:cNvPicPr>
          <p:nvPr/>
        </p:nvPicPr>
        <p:blipFill rotWithShape="1">
          <a:blip r:embed="rId4" cstate="print"/>
          <a:srcRect l="21709" t="21288" r="21569" b="57424"/>
          <a:stretch/>
        </p:blipFill>
        <p:spPr>
          <a:xfrm>
            <a:off x="815495" y="5334000"/>
            <a:ext cx="6172200" cy="1447800"/>
          </a:xfrm>
          <a:prstGeom prst="rect">
            <a:avLst/>
          </a:prstGeom>
        </p:spPr>
      </p:pic>
    </p:spTree>
    <p:extLst>
      <p:ext uri="{BB962C8B-B14F-4D97-AF65-F5344CB8AC3E}">
        <p14:creationId xmlns:p14="http://schemas.microsoft.com/office/powerpoint/2010/main" xmlns="" val="3291837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b="1" dirty="0" smtClean="0">
                <a:solidFill>
                  <a:schemeClr val="tx2"/>
                </a:solidFill>
                <a:effectLst>
                  <a:outerShdw blurRad="38100" dist="38100" dir="2700000" algn="tl">
                    <a:srgbClr val="000000">
                      <a:alpha val="43137"/>
                    </a:srgbClr>
                  </a:outerShdw>
                </a:effectLst>
              </a:rPr>
              <a:t>Presentation Outline</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915400" cy="6248400"/>
          </a:xfrm>
        </p:spPr>
        <p:txBody>
          <a:bodyPr>
            <a:noAutofit/>
          </a:bodyPr>
          <a:lstStyle/>
          <a:p>
            <a:r>
              <a:rPr lang="en-US" sz="2200" dirty="0" smtClean="0"/>
              <a:t>NASA EOSDIS  Overview  (5 minutes)</a:t>
            </a:r>
          </a:p>
          <a:p>
            <a:pPr lvl="1"/>
            <a:r>
              <a:rPr lang="en-US" sz="2200" dirty="0" smtClean="0"/>
              <a:t>Available Measurements</a:t>
            </a:r>
          </a:p>
          <a:p>
            <a:endParaRPr lang="en-US" sz="2200" dirty="0" smtClean="0"/>
          </a:p>
          <a:p>
            <a:r>
              <a:rPr lang="en-US" sz="2200" dirty="0" smtClean="0"/>
              <a:t>Tour of the NASA </a:t>
            </a:r>
            <a:r>
              <a:rPr lang="en-US" sz="2200" dirty="0" err="1" smtClean="0"/>
              <a:t>Earthdata</a:t>
            </a:r>
            <a:r>
              <a:rPr lang="en-US" sz="2200" dirty="0" smtClean="0"/>
              <a:t> website</a:t>
            </a:r>
          </a:p>
          <a:p>
            <a:pPr lvl="1">
              <a:buNone/>
            </a:pPr>
            <a:r>
              <a:rPr lang="en-US" sz="2200" dirty="0" smtClean="0"/>
              <a:t>	</a:t>
            </a:r>
          </a:p>
          <a:p>
            <a:pPr marL="342900" lvl="1" indent="-342900">
              <a:buFont typeface="Arial" pitchFamily="34" charset="0"/>
              <a:buChar char="•"/>
            </a:pPr>
            <a:r>
              <a:rPr lang="en-US" sz="2200" dirty="0" smtClean="0"/>
              <a:t>NASA Worldview (Live Demo) (5 minutes)</a:t>
            </a:r>
          </a:p>
          <a:p>
            <a:pPr lvl="1"/>
            <a:r>
              <a:rPr lang="en-US" sz="2200" dirty="0" smtClean="0"/>
              <a:t>Learn how to : add layers, apply filters (discipline, natural hazard or by current event), find data layer information, capture a snapshot, create data animation (daily, monthly or yearly) ,download underlying data and more.</a:t>
            </a:r>
          </a:p>
          <a:p>
            <a:pPr lvl="1">
              <a:buNone/>
            </a:pPr>
            <a:endParaRPr lang="en-US" sz="2200" dirty="0" smtClean="0"/>
          </a:p>
          <a:p>
            <a:r>
              <a:rPr lang="en-US" sz="2200" dirty="0" smtClean="0"/>
              <a:t>Hands-on Demo- NASA </a:t>
            </a:r>
            <a:r>
              <a:rPr lang="en-US" sz="2200" dirty="0" err="1" smtClean="0"/>
              <a:t>Earthdata</a:t>
            </a:r>
            <a:r>
              <a:rPr lang="en-US" sz="2200" dirty="0" smtClean="0"/>
              <a:t> Search (6 minutes)</a:t>
            </a:r>
          </a:p>
          <a:p>
            <a:pPr lvl="1"/>
            <a:r>
              <a:rPr lang="en-US" sz="2200" dirty="0" smtClean="0"/>
              <a:t>NASA Soil Moisture Active Passive Mission (SMAP) seasonal soil moisture data for Denver, CO</a:t>
            </a:r>
          </a:p>
          <a:p>
            <a:pPr lvl="1">
              <a:buNone/>
            </a:pPr>
            <a:endParaRPr lang="en-US" sz="2200" dirty="0"/>
          </a:p>
        </p:txBody>
      </p:sp>
    </p:spTree>
    <p:extLst>
      <p:ext uri="{BB962C8B-B14F-4D97-AF65-F5344CB8AC3E}">
        <p14:creationId xmlns:p14="http://schemas.microsoft.com/office/powerpoint/2010/main" xmlns="" val="635167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_slide.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NASA Worldview Animation</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Fires in British Columbia, Canada</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July 11-August 9, 2017 </a:t>
            </a:r>
            <a:r>
              <a:rPr lang="en-US" dirty="0" smtClean="0"/>
              <a:t/>
            </a:r>
            <a:br>
              <a:rPr lang="en-US" dirty="0" smtClean="0"/>
            </a:br>
            <a:endParaRPr lang="en-US" dirty="0"/>
          </a:p>
        </p:txBody>
      </p:sp>
      <p:sp>
        <p:nvSpPr>
          <p:cNvPr id="3" name="Content Placeholder 2"/>
          <p:cNvSpPr>
            <a:spLocks noGrp="1"/>
          </p:cNvSpPr>
          <p:nvPr>
            <p:ph idx="1"/>
          </p:nvPr>
        </p:nvSpPr>
        <p:spPr>
          <a:xfrm>
            <a:off x="609600" y="2133600"/>
            <a:ext cx="8229600" cy="4525963"/>
          </a:xfrm>
        </p:spPr>
        <p:txBody>
          <a:bodyPr/>
          <a:lstStyle/>
          <a:p>
            <a:pPr algn="ctr">
              <a:buNone/>
            </a:pPr>
            <a:endParaRPr lang="en-US" dirty="0" smtClean="0">
              <a:hlinkClick r:id="rId2"/>
            </a:endParaRPr>
          </a:p>
          <a:p>
            <a:pPr algn="ctr">
              <a:buNone/>
            </a:pPr>
            <a:endParaRPr lang="en-US" dirty="0" smtClean="0">
              <a:hlinkClick r:id="rId2"/>
            </a:endParaRPr>
          </a:p>
          <a:p>
            <a:pPr algn="ctr">
              <a:buNone/>
            </a:pPr>
            <a:r>
              <a:rPr lang="en-US" dirty="0" smtClean="0">
                <a:hlinkClick r:id="rId2"/>
              </a:rPr>
              <a:t>https://go.nasa.gov/2wLCX0T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0"/>
          <p:cNvSpPr>
            <a:spLocks noChangeArrowheads="1"/>
          </p:cNvSpPr>
          <p:nvPr/>
        </p:nvSpPr>
        <p:spPr bwMode="auto">
          <a:xfrm>
            <a:off x="165100" y="196850"/>
            <a:ext cx="6921500" cy="1335088"/>
          </a:xfrm>
          <a:prstGeom prst="rect">
            <a:avLst/>
          </a:prstGeom>
          <a:noFill/>
          <a:ln w="9525">
            <a:noFill/>
            <a:miter lim="800000"/>
            <a:headEnd/>
            <a:tailEnd/>
          </a:ln>
          <a:effectLst/>
        </p:spPr>
        <p:txBody>
          <a:bodyPr/>
          <a:lstStyle/>
          <a:p>
            <a:pPr>
              <a:buFontTx/>
              <a:buNone/>
              <a:defRPr/>
            </a:pPr>
            <a:endParaRPr lang="en-US" sz="3200" dirty="0">
              <a:solidFill>
                <a:srgbClr val="0066FF"/>
              </a:solidFill>
              <a:effectLst>
                <a:outerShdw blurRad="38100" dist="38100" dir="2700000" algn="tl">
                  <a:srgbClr val="DDDDDD"/>
                </a:outerShdw>
              </a:effectLst>
            </a:endParaRPr>
          </a:p>
        </p:txBody>
      </p:sp>
      <p:sp>
        <p:nvSpPr>
          <p:cNvPr id="8" name="Title 7"/>
          <p:cNvSpPr>
            <a:spLocks noGrp="1"/>
          </p:cNvSpPr>
          <p:nvPr>
            <p:ph type="title"/>
          </p:nvPr>
        </p:nvSpPr>
        <p:spPr/>
        <p:txBody>
          <a:bodyPr/>
          <a:lstStyle/>
          <a:p>
            <a:r>
              <a:rPr lang="en-US" dirty="0" smtClean="0"/>
              <a:t> </a:t>
            </a:r>
            <a:r>
              <a:rPr lang="en-US" b="1" dirty="0" smtClean="0">
                <a:solidFill>
                  <a:schemeClr val="tx2"/>
                </a:solidFill>
                <a:effectLst>
                  <a:outerShdw blurRad="38100" dist="38100" dir="2700000" algn="tl">
                    <a:srgbClr val="000000">
                      <a:alpha val="43137"/>
                    </a:srgbClr>
                  </a:outerShdw>
                </a:effectLst>
              </a:rPr>
              <a:t>About NASA EOSDIS</a:t>
            </a:r>
            <a:endParaRPr lang="en-US" b="1" dirty="0">
              <a:solidFill>
                <a:schemeClr val="tx2"/>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p:txBody>
          <a:bodyPr>
            <a:normAutofit/>
          </a:bodyPr>
          <a:lstStyle/>
          <a:p>
            <a:pPr marL="0" indent="0">
              <a:buNone/>
              <a:defRPr/>
            </a:pPr>
            <a:r>
              <a:rPr lang="en-US" sz="2400" dirty="0" smtClean="0"/>
              <a:t>NASA’s Earth Observing System Data and Information System (EOSDIS) provides end-to-end capabilities for managing NASA’s Earth science data. The primary services provided by EOSDIS are data archive, management, and distribution; information management; product generation; and user support services.  These services are managed by NASA’s Earth Science Data and Information System (ESDIS) Project.</a:t>
            </a:r>
          </a:p>
          <a:p>
            <a:pPr marL="0" indent="0">
              <a:buNone/>
              <a:defRPr/>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8229600" cy="1143000"/>
          </a:xfrm>
        </p:spPr>
        <p:txBody>
          <a:bodyPr>
            <a:normAutofit fontScale="90000"/>
          </a:bodyPr>
          <a:lstStyle/>
          <a:p>
            <a:pPr lvl="1">
              <a:defRPr/>
            </a:pPr>
            <a:r>
              <a:rPr lang="en-US" sz="4200" b="1" dirty="0" smtClean="0">
                <a:solidFill>
                  <a:schemeClr val="tx2"/>
                </a:solidFill>
              </a:rPr>
              <a:t/>
            </a:r>
            <a:br>
              <a:rPr lang="en-US" sz="4200" b="1" dirty="0" smtClean="0">
                <a:solidFill>
                  <a:schemeClr val="tx2"/>
                </a:solidFill>
              </a:rPr>
            </a:br>
            <a:r>
              <a:rPr lang="en-US" sz="4200" b="1" dirty="0" smtClean="0">
                <a:solidFill>
                  <a:schemeClr val="tx2"/>
                </a:solidFill>
              </a:rPr>
              <a:t/>
            </a:r>
            <a:br>
              <a:rPr lang="en-US" sz="4200" b="1" dirty="0" smtClean="0">
                <a:solidFill>
                  <a:schemeClr val="tx2"/>
                </a:solidFill>
              </a:rPr>
            </a:br>
            <a:r>
              <a:rPr lang="en-US" sz="4200" b="1" dirty="0" smtClean="0">
                <a:solidFill>
                  <a:schemeClr val="tx2"/>
                </a:solidFill>
                <a:effectLst>
                  <a:outerShdw blurRad="38100" dist="38100" dir="2700000" algn="tl">
                    <a:srgbClr val="000000">
                      <a:alpha val="43137"/>
                    </a:srgbClr>
                  </a:outerShdw>
                </a:effectLst>
              </a:rPr>
              <a:t>What kind of Earth Observation Data does NASA Provide?</a:t>
            </a:r>
            <a:r>
              <a:rPr lang="en-US" sz="4200" dirty="0" smtClean="0">
                <a:solidFill>
                  <a:schemeClr val="tx2"/>
                </a:solidFill>
                <a:effectLst>
                  <a:outerShdw blurRad="38100" dist="38100" dir="2700000" algn="tl">
                    <a:srgbClr val="000000">
                      <a:alpha val="43137"/>
                    </a:srgbClr>
                  </a:outerShdw>
                </a:effectLst>
              </a:rPr>
              <a:t/>
            </a:r>
            <a:br>
              <a:rPr lang="en-US" sz="4200" dirty="0" smtClean="0">
                <a:solidFill>
                  <a:schemeClr val="tx2"/>
                </a:solidFill>
                <a:effectLst>
                  <a:outerShdw blurRad="38100" dist="38100" dir="2700000" algn="tl">
                    <a:srgbClr val="000000">
                      <a:alpha val="43137"/>
                    </a:srgbClr>
                  </a:outerShdw>
                </a:effectLst>
              </a:rPr>
            </a:br>
            <a:r>
              <a:rPr lang="en-US" sz="2700" dirty="0" smtClean="0">
                <a:solidFill>
                  <a:schemeClr val="tx2"/>
                </a:solidFill>
              </a:rPr>
              <a:t/>
            </a:r>
            <a:br>
              <a:rPr lang="en-US" sz="2700" dirty="0" smtClean="0">
                <a:solidFill>
                  <a:schemeClr val="tx2"/>
                </a:solidFill>
              </a:rPr>
            </a:br>
            <a:r>
              <a:rPr lang="en-US" sz="2200" u="sng" dirty="0" smtClean="0"/>
              <a:t/>
            </a:r>
            <a:br>
              <a:rPr lang="en-US" sz="2200" u="sng" dirty="0" smtClean="0"/>
            </a:br>
            <a:r>
              <a:rPr lang="en-US" dirty="0" smtClean="0"/>
              <a:t/>
            </a:r>
            <a:br>
              <a:rPr lang="en-US" dirty="0" smtClean="0"/>
            </a:br>
            <a:endParaRPr lang="en-US" b="1" dirty="0">
              <a:solidFill>
                <a:schemeClr val="tx2"/>
              </a:solidFill>
            </a:endParaRPr>
          </a:p>
        </p:txBody>
      </p:sp>
      <p:sp>
        <p:nvSpPr>
          <p:cNvPr id="3" name="Content Placeholder 2"/>
          <p:cNvSpPr>
            <a:spLocks noGrp="1"/>
          </p:cNvSpPr>
          <p:nvPr>
            <p:ph idx="1"/>
          </p:nvPr>
        </p:nvSpPr>
        <p:spPr>
          <a:xfrm>
            <a:off x="304800" y="2133600"/>
            <a:ext cx="8229600" cy="4525963"/>
          </a:xfrm>
        </p:spPr>
        <p:txBody>
          <a:bodyPr>
            <a:normAutofit fontScale="62500" lnSpcReduction="20000"/>
          </a:bodyPr>
          <a:lstStyle/>
          <a:p>
            <a:endParaRPr lang="en-US" dirty="0" smtClean="0"/>
          </a:p>
          <a:p>
            <a:r>
              <a:rPr lang="en-US" dirty="0" smtClean="0"/>
              <a:t>NASA </a:t>
            </a:r>
            <a:r>
              <a:rPr lang="en-US" dirty="0"/>
              <a:t>provides data from a variety of sources including satellites, airborne campaigns, field campaigns, in situ instruments and model outputs.  There are data that span the Earth science disciplines, providing measurements for Earth’s Atmosphere, Ocean, Land, Cryosphere and Human Interactions with the Environment. In addition, calibrated sensor data are available. </a:t>
            </a:r>
            <a:r>
              <a:rPr lang="en-US" u="sng" dirty="0">
                <a:hlinkClick r:id="rId3"/>
              </a:rPr>
              <a:t>https://</a:t>
            </a:r>
            <a:r>
              <a:rPr lang="en-US" u="sng" dirty="0" smtClean="0">
                <a:hlinkClick r:id="rId3"/>
              </a:rPr>
              <a:t>earthdata.nasa.gov</a:t>
            </a:r>
            <a:endParaRPr lang="en-US" u="sng" dirty="0" smtClean="0"/>
          </a:p>
          <a:p>
            <a:pPr marL="0" indent="0">
              <a:buNone/>
            </a:pPr>
            <a:endParaRPr lang="en-US" u="sng" dirty="0" smtClean="0"/>
          </a:p>
          <a:p>
            <a:r>
              <a:rPr lang="en-US" dirty="0"/>
              <a:t>Twelve discipline-specific Distributed Active Archive Centers (DAACs) manage, archive and distribute these data as part of NASA's Earth Science Data Systems Program. </a:t>
            </a:r>
            <a:r>
              <a:rPr lang="en-US" dirty="0">
                <a:solidFill>
                  <a:srgbClr val="000000"/>
                </a:solidFill>
              </a:rPr>
              <a:t/>
            </a:r>
            <a:br>
              <a:rPr lang="en-US" dirty="0">
                <a:solidFill>
                  <a:srgbClr val="000000"/>
                </a:solidFill>
              </a:rPr>
            </a:br>
            <a:r>
              <a:rPr lang="en-US" dirty="0"/>
              <a:t/>
            </a:r>
            <a:br>
              <a:rPr lang="en-US" dirty="0"/>
            </a:br>
            <a:r>
              <a:rPr lang="en-US" sz="1600" u="sng" dirty="0"/>
              <a:t/>
            </a:r>
            <a:br>
              <a:rPr lang="en-US" sz="1600" u="sng" dirty="0"/>
            </a:br>
            <a:r>
              <a:rPr lang="en-US" u="sng" dirty="0"/>
              <a:t/>
            </a:r>
            <a:br>
              <a:rPr lang="en-US" u="sng" dirty="0"/>
            </a:br>
            <a:r>
              <a:rPr lang="en-US" u="sng" dirty="0"/>
              <a:t/>
            </a:r>
            <a:br>
              <a:rPr lang="en-US" u="sng" dirty="0"/>
            </a:br>
            <a:r>
              <a:rPr lang="en-US" u="sng" dirty="0"/>
              <a:t/>
            </a:r>
            <a:br>
              <a:rPr lang="en-US" u="sng" dirty="0"/>
            </a:br>
            <a:endParaRPr lang="en-US" dirty="0"/>
          </a:p>
        </p:txBody>
      </p:sp>
      <p:sp>
        <p:nvSpPr>
          <p:cNvPr id="5" name="Slide Number Placeholder 4"/>
          <p:cNvSpPr>
            <a:spLocks noGrp="1"/>
          </p:cNvSpPr>
          <p:nvPr>
            <p:ph type="sldNum" sz="quarter" idx="12"/>
          </p:nvPr>
        </p:nvSpPr>
        <p:spPr/>
        <p:txBody>
          <a:bodyPr/>
          <a:lstStyle/>
          <a:p>
            <a:fld id="{CB5F63C3-F5A7-40E6-90A0-8DDFEFA5AB9A}" type="slidenum">
              <a:rPr lang="en-US" smtClean="0"/>
              <a:pPr/>
              <a:t>4</a:t>
            </a:fld>
            <a:endParaRPr lang="en-US" dirty="0"/>
          </a:p>
        </p:txBody>
      </p:sp>
    </p:spTree>
    <p:extLst>
      <p:ext uri="{BB962C8B-B14F-4D97-AF65-F5344CB8AC3E}">
        <p14:creationId xmlns:p14="http://schemas.microsoft.com/office/powerpoint/2010/main" xmlns="" val="3711599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7410" y="939344"/>
            <a:ext cx="7406640" cy="5003559"/>
          </a:xfrm>
          <a:prstGeom prst="rect">
            <a:avLst/>
          </a:prstGeom>
        </p:spPr>
      </p:pic>
      <p:sp>
        <p:nvSpPr>
          <p:cNvPr id="3" name="TextBox 2"/>
          <p:cNvSpPr txBox="1"/>
          <p:nvPr/>
        </p:nvSpPr>
        <p:spPr>
          <a:xfrm>
            <a:off x="1609882" y="457200"/>
            <a:ext cx="5816016" cy="430887"/>
          </a:xfrm>
          <a:prstGeom prst="rect">
            <a:avLst/>
          </a:prstGeom>
          <a:noFill/>
        </p:spPr>
        <p:txBody>
          <a:bodyPr wrap="none" rtlCol="0">
            <a:spAutoFit/>
          </a:bodyPr>
          <a:lstStyle/>
          <a:p>
            <a:r>
              <a:rPr lang="en-US" sz="2200" b="1" dirty="0" smtClean="0">
                <a:effectLst>
                  <a:outerShdw blurRad="38100" dist="38100" dir="2700000" algn="tl">
                    <a:srgbClr val="000000">
                      <a:alpha val="43137"/>
                    </a:srgbClr>
                  </a:outerShdw>
                </a:effectLst>
              </a:rPr>
              <a:t>NASA EOSDIS Distributed Active Archive Centers</a:t>
            </a:r>
            <a:endParaRPr lang="en-US" sz="2200" b="1" dirty="0">
              <a:effectLst>
                <a:outerShdw blurRad="38100" dist="38100" dir="2700000" algn="tl">
                  <a:srgbClr val="000000">
                    <a:alpha val="43137"/>
                  </a:srgbClr>
                </a:outerShdw>
              </a:effectLst>
            </a:endParaRPr>
          </a:p>
        </p:txBody>
      </p:sp>
      <p:sp>
        <p:nvSpPr>
          <p:cNvPr id="5" name="TextBox 4"/>
          <p:cNvSpPr txBox="1"/>
          <p:nvPr/>
        </p:nvSpPr>
        <p:spPr>
          <a:xfrm>
            <a:off x="1609882" y="6096000"/>
            <a:ext cx="6209905" cy="369332"/>
          </a:xfrm>
          <a:prstGeom prst="rect">
            <a:avLst/>
          </a:prstGeom>
          <a:noFill/>
        </p:spPr>
        <p:txBody>
          <a:bodyPr wrap="none" rtlCol="0">
            <a:spAutoFit/>
          </a:bodyPr>
          <a:lstStyle/>
          <a:p>
            <a:pPr algn="ctr"/>
            <a:r>
              <a:rPr lang="en-US" b="1" dirty="0" smtClean="0">
                <a:solidFill>
                  <a:schemeClr val="tx1">
                    <a:lumMod val="65000"/>
                    <a:lumOff val="35000"/>
                  </a:schemeClr>
                </a:solidFill>
                <a:hlinkClick r:id="rId4"/>
              </a:rPr>
              <a:t>For access to data, tools and additional resources at each DAAC</a:t>
            </a:r>
            <a:endParaRPr lang="en-US" b="1" dirty="0" smtClean="0">
              <a:solidFill>
                <a:schemeClr val="tx1">
                  <a:lumMod val="65000"/>
                  <a:lumOff val="35000"/>
                </a:schemeClr>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000" y="6006601"/>
            <a:ext cx="1005840" cy="715094"/>
          </a:xfrm>
          <a:prstGeom prst="rect">
            <a:avLst/>
          </a:prstGeom>
        </p:spPr>
      </p:pic>
    </p:spTree>
    <p:extLst>
      <p:ext uri="{BB962C8B-B14F-4D97-AF65-F5344CB8AC3E}">
        <p14:creationId xmlns:p14="http://schemas.microsoft.com/office/powerpoint/2010/main" xmlns="" val="136656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Atmospheric Data </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CB5F63C3-F5A7-40E6-90A0-8DDFEFA5AB9A}" type="slidenum">
              <a:rPr lang="en-US" smtClean="0"/>
              <a:pPr/>
              <a:t>6</a:t>
            </a:fld>
            <a:endParaRPr lang="en-US" dirty="0"/>
          </a:p>
        </p:txBody>
      </p:sp>
      <p:sp>
        <p:nvSpPr>
          <p:cNvPr id="5" name="Rectangle 111"/>
          <p:cNvSpPr>
            <a:spLocks noGrp="1" noChangeArrowheads="1"/>
          </p:cNvSpPr>
          <p:nvPr>
            <p:ph idx="1"/>
          </p:nvPr>
        </p:nvSpPr>
        <p:spPr>
          <a:xfrm>
            <a:off x="304800" y="1417638"/>
            <a:ext cx="8382000" cy="4525963"/>
          </a:xfrm>
          <a:noFill/>
        </p:spPr>
        <p:txBody>
          <a:bodyPr>
            <a:normAutofit fontScale="85000" lnSpcReduction="10000"/>
          </a:bodyPr>
          <a:lstStyle/>
          <a:p>
            <a:pPr marL="457200" lvl="1" indent="0">
              <a:buNone/>
            </a:pPr>
            <a:endParaRPr lang="en-US" sz="2000" dirty="0" smtClean="0"/>
          </a:p>
          <a:p>
            <a:pPr lvl="1"/>
            <a:r>
              <a:rPr lang="en-US" sz="1800" dirty="0" smtClean="0"/>
              <a:t>Many different parameters are measured including, but not limited to clouds</a:t>
            </a:r>
            <a:r>
              <a:rPr lang="en-US" sz="1800" dirty="0"/>
              <a:t>, aerosols, precipitation, lightning, </a:t>
            </a:r>
            <a:r>
              <a:rPr lang="en-US" sz="1800" dirty="0" smtClean="0"/>
              <a:t>atmospheric chemistry</a:t>
            </a:r>
            <a:r>
              <a:rPr lang="en-US" sz="1800" dirty="0"/>
              <a:t>, temperature</a:t>
            </a:r>
            <a:r>
              <a:rPr lang="en-US" sz="1800" dirty="0" smtClean="0"/>
              <a:t>, and </a:t>
            </a:r>
            <a:r>
              <a:rPr lang="en-US" sz="1800" dirty="0"/>
              <a:t>radiation </a:t>
            </a:r>
            <a:r>
              <a:rPr lang="en-US" sz="1800" dirty="0" smtClean="0"/>
              <a:t>balance.</a:t>
            </a:r>
          </a:p>
          <a:p>
            <a:pPr marL="457200" lvl="1" indent="0">
              <a:buNone/>
            </a:pPr>
            <a:endParaRPr lang="en-US" sz="1800" dirty="0" smtClean="0"/>
          </a:p>
          <a:p>
            <a:pPr lvl="1"/>
            <a:r>
              <a:rPr lang="en-US" sz="1800" dirty="0"/>
              <a:t>The primary DAACs specializing in atmospheric products are the ASDC DAAC, GES DISC and LAADS. </a:t>
            </a:r>
            <a:endParaRPr lang="en-US" sz="1800" dirty="0" smtClean="0"/>
          </a:p>
          <a:p>
            <a:pPr lvl="1"/>
            <a:endParaRPr lang="en-US" sz="1800" dirty="0"/>
          </a:p>
          <a:p>
            <a:pPr lvl="1"/>
            <a:r>
              <a:rPr lang="en-US" sz="1800" dirty="0" smtClean="0"/>
              <a:t>To learn more about NASA EOSDIS atmospheric data products, available measurements, access or visualize these data and find related resources (such as user forums or related webinars), please visit the Atmosphere discipline page on NASA </a:t>
            </a:r>
            <a:r>
              <a:rPr lang="en-US" sz="1800" dirty="0" err="1" smtClean="0"/>
              <a:t>Earthdata</a:t>
            </a:r>
            <a:r>
              <a:rPr lang="en-US" sz="1800" dirty="0"/>
              <a:t>. </a:t>
            </a:r>
            <a:r>
              <a:rPr lang="en-US" sz="1800" dirty="0">
                <a:hlinkClick r:id="rId3"/>
              </a:rPr>
              <a:t>https://</a:t>
            </a:r>
            <a:r>
              <a:rPr lang="en-US" sz="1800" dirty="0" smtClean="0">
                <a:hlinkClick r:id="rId3"/>
              </a:rPr>
              <a:t>earthdata.nasa.gov/discipline/atmosphere</a:t>
            </a:r>
            <a:endParaRPr lang="en-US" sz="1800" dirty="0" smtClean="0"/>
          </a:p>
          <a:p>
            <a:pPr marL="457200" lvl="1" indent="0">
              <a:buNone/>
            </a:pPr>
            <a:endParaRPr lang="en-US" sz="1800" dirty="0" smtClean="0"/>
          </a:p>
          <a:p>
            <a:pPr marL="457200" lvl="1" indent="0">
              <a:buNone/>
            </a:pPr>
            <a:endParaRPr lang="en-US" sz="1800" b="1" dirty="0" smtClean="0"/>
          </a:p>
          <a:p>
            <a:pPr marL="457200" lvl="1" indent="0">
              <a:buNone/>
            </a:pPr>
            <a:r>
              <a:rPr lang="en-US" sz="1800" b="1" dirty="0" smtClean="0"/>
              <a:t>Additional Resources</a:t>
            </a:r>
          </a:p>
          <a:p>
            <a:pPr marL="457200" lvl="1" indent="0">
              <a:buNone/>
            </a:pPr>
            <a:r>
              <a:rPr lang="en-US" sz="1800" dirty="0" smtClean="0">
                <a:hlinkClick r:id="rId4"/>
              </a:rPr>
              <a:t>Atmosphere Discipline Data Set </a:t>
            </a:r>
            <a:r>
              <a:rPr lang="en-US" sz="1800" dirty="0">
                <a:hlinkClick r:id="rId4"/>
              </a:rPr>
              <a:t>Reference </a:t>
            </a:r>
            <a:r>
              <a:rPr lang="en-US" sz="1800" dirty="0" smtClean="0">
                <a:hlinkClick r:id="rId4"/>
              </a:rPr>
              <a:t>Sheet </a:t>
            </a:r>
            <a:endParaRPr lang="en-US" sz="1800" dirty="0" smtClean="0"/>
          </a:p>
          <a:p>
            <a:pPr marL="457200" lvl="1" indent="0">
              <a:buNone/>
            </a:pPr>
            <a:r>
              <a:rPr lang="en-US" sz="1800" dirty="0" smtClean="0">
                <a:hlinkClick r:id="rId5"/>
              </a:rPr>
              <a:t>NASA ASDC DAAC</a:t>
            </a:r>
            <a:endParaRPr lang="en-US" sz="1800" dirty="0" smtClean="0"/>
          </a:p>
          <a:p>
            <a:pPr marL="457200" lvl="1" indent="0">
              <a:buNone/>
            </a:pPr>
            <a:r>
              <a:rPr lang="en-US" sz="1800" dirty="0">
                <a:hlinkClick r:id="rId6"/>
              </a:rPr>
              <a:t>Level 1 and Atmosphere Archive and Distribution System (LAADS) </a:t>
            </a:r>
            <a:r>
              <a:rPr lang="en-US" sz="1800" dirty="0" smtClean="0">
                <a:hlinkClick r:id="rId6"/>
              </a:rPr>
              <a:t>DAAC</a:t>
            </a:r>
            <a:endParaRPr lang="en-US" sz="1800" dirty="0" smtClean="0"/>
          </a:p>
          <a:p>
            <a:pPr marL="457200" lvl="1" indent="0">
              <a:buNone/>
            </a:pPr>
            <a:r>
              <a:rPr lang="en-US" sz="1800" dirty="0" smtClean="0">
                <a:hlinkClick r:id="rId7"/>
              </a:rPr>
              <a:t>NASA GES DISC</a:t>
            </a:r>
            <a:endParaRPr lang="en-US" sz="1800" dirty="0"/>
          </a:p>
          <a:p>
            <a:pPr marL="457200" lvl="1" indent="0">
              <a:buNone/>
            </a:pPr>
            <a:endParaRPr lang="en-US" sz="1800" dirty="0" smtClean="0"/>
          </a:p>
        </p:txBody>
      </p:sp>
    </p:spTree>
    <p:extLst>
      <p:ext uri="{BB962C8B-B14F-4D97-AF65-F5344CB8AC3E}">
        <p14:creationId xmlns:p14="http://schemas.microsoft.com/office/powerpoint/2010/main" xmlns="" val="278484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618"/>
            <a:ext cx="8229600" cy="1143000"/>
          </a:xfrm>
        </p:spPr>
        <p:txBody>
          <a:bodyPr/>
          <a:lstStyle/>
          <a:p>
            <a:r>
              <a:rPr lang="en-US" b="1" dirty="0" smtClean="0">
                <a:solidFill>
                  <a:schemeClr val="tx2"/>
                </a:solidFill>
              </a:rPr>
              <a:t>Cryospheric Data</a:t>
            </a:r>
            <a:endParaRPr lang="en-US" b="1" dirty="0">
              <a:solidFill>
                <a:schemeClr val="tx2"/>
              </a:solidFill>
            </a:endParaRPr>
          </a:p>
        </p:txBody>
      </p:sp>
      <p:sp>
        <p:nvSpPr>
          <p:cNvPr id="3" name="Content Placeholder 2"/>
          <p:cNvSpPr>
            <a:spLocks noGrp="1"/>
          </p:cNvSpPr>
          <p:nvPr>
            <p:ph idx="1"/>
          </p:nvPr>
        </p:nvSpPr>
        <p:spPr>
          <a:xfrm>
            <a:off x="304800" y="1394618"/>
            <a:ext cx="8686800" cy="4525963"/>
          </a:xfrm>
        </p:spPr>
        <p:txBody>
          <a:bodyPr>
            <a:normAutofit lnSpcReduction="10000"/>
          </a:bodyPr>
          <a:lstStyle/>
          <a:p>
            <a:pPr lvl="1">
              <a:lnSpc>
                <a:spcPct val="80000"/>
              </a:lnSpc>
            </a:pPr>
            <a:endParaRPr lang="en-US" sz="2400" dirty="0" smtClean="0"/>
          </a:p>
          <a:p>
            <a:pPr lvl="1">
              <a:lnSpc>
                <a:spcPct val="80000"/>
              </a:lnSpc>
            </a:pPr>
            <a:r>
              <a:rPr lang="en-US" sz="1800" dirty="0"/>
              <a:t>Many different parameters are measured including snow </a:t>
            </a:r>
            <a:r>
              <a:rPr lang="en-US" sz="1800" dirty="0" smtClean="0"/>
              <a:t>cover (e.g. Extent, water equivalent</a:t>
            </a:r>
            <a:r>
              <a:rPr lang="en-US" sz="1800" dirty="0"/>
              <a:t>, depth</a:t>
            </a:r>
            <a:r>
              <a:rPr lang="en-US" sz="1800" dirty="0" smtClean="0"/>
              <a:t>), </a:t>
            </a:r>
            <a:r>
              <a:rPr lang="en-US" sz="1800" dirty="0"/>
              <a:t>sea ice(e.g., extent, concentration, motion, temperature), land ice (e.g., ice sheet topography, ice sheet volume change, glacier change</a:t>
            </a:r>
            <a:r>
              <a:rPr lang="en-US" sz="1800" dirty="0" smtClean="0"/>
              <a:t>)</a:t>
            </a:r>
          </a:p>
          <a:p>
            <a:pPr marL="457200" lvl="1" indent="0">
              <a:lnSpc>
                <a:spcPct val="80000"/>
              </a:lnSpc>
              <a:buNone/>
            </a:pPr>
            <a:endParaRPr lang="en-US" sz="1800" dirty="0"/>
          </a:p>
          <a:p>
            <a:pPr lvl="1">
              <a:lnSpc>
                <a:spcPct val="80000"/>
              </a:lnSpc>
            </a:pPr>
            <a:r>
              <a:rPr lang="en-US" sz="1800" dirty="0" smtClean="0"/>
              <a:t>The </a:t>
            </a:r>
            <a:r>
              <a:rPr lang="en-US" sz="1800" dirty="0"/>
              <a:t>primary DAACs specializing in EOSDIS </a:t>
            </a:r>
            <a:r>
              <a:rPr lang="en-US" sz="1800" dirty="0" smtClean="0"/>
              <a:t>cryosphere </a:t>
            </a:r>
            <a:r>
              <a:rPr lang="en-US" sz="1800" dirty="0"/>
              <a:t>data products are the </a:t>
            </a:r>
            <a:r>
              <a:rPr lang="en-US" sz="1800" dirty="0" smtClean="0"/>
              <a:t>NSIDC DAAC and the ASF DAAC. </a:t>
            </a:r>
          </a:p>
          <a:p>
            <a:pPr marL="457200" lvl="1" indent="0">
              <a:lnSpc>
                <a:spcPct val="80000"/>
              </a:lnSpc>
              <a:buNone/>
            </a:pPr>
            <a:endParaRPr lang="en-US" sz="1800" dirty="0" smtClean="0"/>
          </a:p>
          <a:p>
            <a:pPr lvl="1">
              <a:lnSpc>
                <a:spcPct val="80000"/>
              </a:lnSpc>
            </a:pPr>
            <a:r>
              <a:rPr lang="en-US" sz="1800" dirty="0"/>
              <a:t>To learn more about NASA EOSDIS </a:t>
            </a:r>
            <a:r>
              <a:rPr lang="en-US" sz="1800" dirty="0" err="1" smtClean="0"/>
              <a:t>cryospheric</a:t>
            </a:r>
            <a:r>
              <a:rPr lang="en-US" sz="1800" dirty="0" smtClean="0"/>
              <a:t> </a:t>
            </a:r>
            <a:r>
              <a:rPr lang="en-US" sz="1800" dirty="0"/>
              <a:t>data products</a:t>
            </a:r>
            <a:r>
              <a:rPr lang="en-US" sz="1800" dirty="0" smtClean="0"/>
              <a:t>, available measurements,  </a:t>
            </a:r>
            <a:r>
              <a:rPr lang="en-US" sz="1800" dirty="0"/>
              <a:t>access or visualize these </a:t>
            </a:r>
            <a:r>
              <a:rPr lang="en-US" sz="1800" dirty="0" smtClean="0"/>
              <a:t>data and find </a:t>
            </a:r>
            <a:r>
              <a:rPr lang="en-US" sz="1800" dirty="0"/>
              <a:t>related resources (such as user forums or related webinars), please visit the </a:t>
            </a:r>
            <a:r>
              <a:rPr lang="en-US" sz="1800" dirty="0" smtClean="0"/>
              <a:t>Cryosphere </a:t>
            </a:r>
            <a:r>
              <a:rPr lang="en-US" sz="1800" dirty="0"/>
              <a:t>discipline page on NASA </a:t>
            </a:r>
            <a:r>
              <a:rPr lang="en-US" sz="1800" dirty="0" err="1"/>
              <a:t>Earthdata</a:t>
            </a:r>
            <a:r>
              <a:rPr lang="en-US" sz="1800" dirty="0"/>
              <a:t>. </a:t>
            </a:r>
            <a:r>
              <a:rPr lang="en-US" sz="1800" dirty="0">
                <a:hlinkClick r:id="rId3"/>
              </a:rPr>
              <a:t>https://</a:t>
            </a:r>
            <a:r>
              <a:rPr lang="en-US" sz="1800" dirty="0" smtClean="0">
                <a:hlinkClick r:id="rId3"/>
              </a:rPr>
              <a:t>earthdata.nasa.gov/discipline/cryosphere</a:t>
            </a:r>
            <a:endParaRPr lang="en-US" sz="1800" dirty="0" smtClean="0"/>
          </a:p>
          <a:p>
            <a:pPr marL="457200" lvl="1" indent="0">
              <a:lnSpc>
                <a:spcPct val="80000"/>
              </a:lnSpc>
              <a:buNone/>
            </a:pPr>
            <a:endParaRPr lang="en-US" sz="1800" dirty="0" smtClean="0"/>
          </a:p>
          <a:p>
            <a:pPr marL="457200" lvl="1" indent="0">
              <a:lnSpc>
                <a:spcPct val="80000"/>
              </a:lnSpc>
              <a:buNone/>
            </a:pPr>
            <a:endParaRPr lang="en-US" sz="1800" dirty="0" smtClean="0"/>
          </a:p>
          <a:p>
            <a:pPr marL="457200" lvl="1" indent="0">
              <a:lnSpc>
                <a:spcPct val="80000"/>
              </a:lnSpc>
              <a:buNone/>
            </a:pPr>
            <a:r>
              <a:rPr lang="en-US" sz="1800" b="1" dirty="0" smtClean="0"/>
              <a:t>Resources:</a:t>
            </a:r>
          </a:p>
          <a:p>
            <a:pPr marL="457200" lvl="1" indent="0">
              <a:lnSpc>
                <a:spcPct val="80000"/>
              </a:lnSpc>
              <a:buNone/>
            </a:pPr>
            <a:r>
              <a:rPr lang="en-US" sz="1800" dirty="0" smtClean="0">
                <a:hlinkClick r:id="rId4"/>
              </a:rPr>
              <a:t>Cryosphere </a:t>
            </a:r>
            <a:r>
              <a:rPr lang="en-US" sz="1800" dirty="0">
                <a:hlinkClick r:id="rId4"/>
              </a:rPr>
              <a:t>Data Set Reference </a:t>
            </a:r>
            <a:r>
              <a:rPr lang="en-US" sz="1800" dirty="0" smtClean="0">
                <a:hlinkClick r:id="rId4"/>
              </a:rPr>
              <a:t>Sheet</a:t>
            </a:r>
            <a:endParaRPr lang="en-US" sz="1800" dirty="0" smtClean="0"/>
          </a:p>
          <a:p>
            <a:pPr marL="457200" lvl="1" indent="0">
              <a:lnSpc>
                <a:spcPct val="80000"/>
              </a:lnSpc>
              <a:buNone/>
            </a:pPr>
            <a:r>
              <a:rPr lang="en-US" sz="1800" dirty="0" smtClean="0">
                <a:hlinkClick r:id="rId5"/>
              </a:rPr>
              <a:t>NASA NSIDC DAAC</a:t>
            </a:r>
            <a:endParaRPr lang="en-US" sz="1800" dirty="0" smtClean="0"/>
          </a:p>
          <a:p>
            <a:pPr marL="457200" lvl="1" indent="0">
              <a:lnSpc>
                <a:spcPct val="80000"/>
              </a:lnSpc>
              <a:buNone/>
            </a:pPr>
            <a:r>
              <a:rPr lang="en-US" sz="1800" dirty="0" smtClean="0">
                <a:hlinkClick r:id="rId6"/>
              </a:rPr>
              <a:t>NASA ASF DAAC</a:t>
            </a:r>
            <a:endParaRPr lang="en-US" sz="1800" dirty="0"/>
          </a:p>
        </p:txBody>
      </p:sp>
      <p:sp>
        <p:nvSpPr>
          <p:cNvPr id="4" name="Slide Number Placeholder 3"/>
          <p:cNvSpPr>
            <a:spLocks noGrp="1"/>
          </p:cNvSpPr>
          <p:nvPr>
            <p:ph type="sldNum" sz="quarter" idx="12"/>
          </p:nvPr>
        </p:nvSpPr>
        <p:spPr>
          <a:xfrm>
            <a:off x="5638800" y="6172200"/>
            <a:ext cx="2133600" cy="365125"/>
          </a:xfrm>
        </p:spPr>
        <p:txBody>
          <a:bodyPr/>
          <a:lstStyle/>
          <a:p>
            <a:fld id="{CB5F63C3-F5A7-40E6-90A0-8DDFEFA5AB9A}" type="slidenum">
              <a:rPr lang="en-US" smtClean="0"/>
              <a:pPr/>
              <a:t>7</a:t>
            </a:fld>
            <a:endParaRPr lang="en-US" dirty="0"/>
          </a:p>
        </p:txBody>
      </p:sp>
    </p:spTree>
    <p:extLst>
      <p:ext uri="{BB962C8B-B14F-4D97-AF65-F5344CB8AC3E}">
        <p14:creationId xmlns:p14="http://schemas.microsoft.com/office/powerpoint/2010/main" xmlns="" val="600031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242"/>
            <a:ext cx="8229600" cy="1143000"/>
          </a:xfrm>
        </p:spPr>
        <p:txBody>
          <a:bodyPr/>
          <a:lstStyle/>
          <a:p>
            <a:r>
              <a:rPr lang="en-US" b="1" dirty="0" smtClean="0">
                <a:solidFill>
                  <a:schemeClr val="tx2"/>
                </a:solidFill>
              </a:rPr>
              <a:t>Human Dimensions Data</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CB5F63C3-F5A7-40E6-90A0-8DDFEFA5AB9A}" type="slidenum">
              <a:rPr lang="en-US" smtClean="0"/>
              <a:pPr/>
              <a:t>8</a:t>
            </a:fld>
            <a:endParaRPr lang="en-US" dirty="0"/>
          </a:p>
        </p:txBody>
      </p:sp>
      <p:sp>
        <p:nvSpPr>
          <p:cNvPr id="6" name="Rectangle 5"/>
          <p:cNvSpPr/>
          <p:nvPr/>
        </p:nvSpPr>
        <p:spPr>
          <a:xfrm>
            <a:off x="228600" y="1295400"/>
            <a:ext cx="6477000" cy="344710"/>
          </a:xfrm>
          <a:prstGeom prst="rect">
            <a:avLst/>
          </a:prstGeom>
        </p:spPr>
        <p:txBody>
          <a:bodyPr wrap="square">
            <a:spAutoFit/>
          </a:bodyPr>
          <a:lstStyle/>
          <a:p>
            <a:pPr lvl="1">
              <a:lnSpc>
                <a:spcPct val="80000"/>
              </a:lnSpc>
            </a:pPr>
            <a:r>
              <a:rPr lang="en-US" sz="2000" dirty="0" smtClean="0"/>
              <a:t> </a:t>
            </a:r>
          </a:p>
        </p:txBody>
      </p:sp>
      <p:sp>
        <p:nvSpPr>
          <p:cNvPr id="3" name="Content Placeholder 2"/>
          <p:cNvSpPr>
            <a:spLocks noGrp="1"/>
          </p:cNvSpPr>
          <p:nvPr>
            <p:ph idx="1"/>
          </p:nvPr>
        </p:nvSpPr>
        <p:spPr>
          <a:xfrm>
            <a:off x="430237" y="1668426"/>
            <a:ext cx="8229600" cy="4525963"/>
          </a:xfrm>
        </p:spPr>
        <p:txBody>
          <a:bodyPr>
            <a:normAutofit fontScale="70000" lnSpcReduction="20000"/>
          </a:bodyPr>
          <a:lstStyle/>
          <a:p>
            <a:r>
              <a:rPr lang="en-US" sz="2300" dirty="0" smtClean="0"/>
              <a:t>Within the Human Dimensions discipline, NASA’s Socioeconomic Data and Applications Center(SEDAC) holds a wide variety of socioeconomic data. </a:t>
            </a:r>
          </a:p>
          <a:p>
            <a:endParaRPr lang="en-US" sz="2300" dirty="0" smtClean="0"/>
          </a:p>
          <a:p>
            <a:r>
              <a:rPr lang="en-US" sz="2300" dirty="0" smtClean="0"/>
              <a:t>The mission of SEDAC is to develop and operate applications to support the integration of socioeconomic and Earth science data, and to serve as an “information gateway” between the Earth and social sciences. </a:t>
            </a:r>
          </a:p>
          <a:p>
            <a:endParaRPr lang="en-US" sz="2300" dirty="0" smtClean="0"/>
          </a:p>
          <a:p>
            <a:r>
              <a:rPr lang="en-US" sz="2300" dirty="0" smtClean="0"/>
              <a:t>Measurements include(but are not limited to): population and land use, natural disaster hotspots, biodiversity and ecosystems, and other human interactions with the environment. </a:t>
            </a:r>
          </a:p>
          <a:p>
            <a:pPr marL="0" indent="0">
              <a:buNone/>
            </a:pPr>
            <a:endParaRPr lang="en-US" sz="2300" dirty="0" smtClean="0"/>
          </a:p>
          <a:p>
            <a:r>
              <a:rPr lang="en-US" sz="2300" dirty="0" smtClean="0"/>
              <a:t>To learn more about NASA EOSDIS human dimensions data products, available measurements,  how to access or visualize these data and find related resources, please visit the Human Dimensions discipline page on NASA </a:t>
            </a:r>
            <a:r>
              <a:rPr lang="en-US" sz="2300" dirty="0" err="1" smtClean="0"/>
              <a:t>Earthdata</a:t>
            </a:r>
            <a:r>
              <a:rPr lang="en-US" sz="2300" dirty="0" smtClean="0"/>
              <a:t>. </a:t>
            </a:r>
            <a:r>
              <a:rPr lang="en-US" sz="2300" dirty="0" smtClean="0">
                <a:hlinkClick r:id="rId3"/>
              </a:rPr>
              <a:t>https://earthdata.nasa.gov/discipline/human-dimensions</a:t>
            </a:r>
            <a:endParaRPr lang="en-US" sz="2300" dirty="0" smtClean="0"/>
          </a:p>
          <a:p>
            <a:pPr marL="0" indent="0">
              <a:buNone/>
            </a:pPr>
            <a:endParaRPr lang="en-US" sz="2300" dirty="0" smtClean="0"/>
          </a:p>
          <a:p>
            <a:pPr marL="0" indent="0">
              <a:buNone/>
            </a:pPr>
            <a:endParaRPr lang="en-US" sz="1900" dirty="0" smtClean="0"/>
          </a:p>
          <a:p>
            <a:pPr marL="0" indent="0">
              <a:buNone/>
            </a:pPr>
            <a:r>
              <a:rPr lang="en-US" sz="2300" b="1" dirty="0" smtClean="0"/>
              <a:t>Resources</a:t>
            </a:r>
          </a:p>
          <a:p>
            <a:pPr marL="0" indent="0">
              <a:buNone/>
            </a:pPr>
            <a:r>
              <a:rPr lang="en-US" sz="2300" dirty="0" smtClean="0">
                <a:hlinkClick r:id="rId4"/>
              </a:rPr>
              <a:t>Human Dimensions Discipline Data Set Reference Sheet</a:t>
            </a:r>
            <a:endParaRPr lang="en-US" sz="2300" dirty="0" smtClean="0"/>
          </a:p>
          <a:p>
            <a:pPr marL="0" indent="0">
              <a:buNone/>
            </a:pPr>
            <a:r>
              <a:rPr lang="en-US" sz="2300" dirty="0" smtClean="0">
                <a:hlinkClick r:id="rId5"/>
              </a:rPr>
              <a:t>NASA SEDAC</a:t>
            </a:r>
            <a:endParaRPr lang="en-US" sz="2300" dirty="0" smtClean="0"/>
          </a:p>
          <a:p>
            <a:pPr marL="0" indent="0">
              <a:buNone/>
            </a:pPr>
            <a:endParaRPr lang="en-US" sz="1900" dirty="0" smtClean="0"/>
          </a:p>
          <a:p>
            <a:pPr marL="0" indent="0">
              <a:buNone/>
            </a:pPr>
            <a:endParaRPr lang="en-US" sz="1900" dirty="0" smtClean="0"/>
          </a:p>
          <a:p>
            <a:pPr marL="0" indent="0">
              <a:buNone/>
            </a:pPr>
            <a:endParaRPr lang="en-US" sz="1900" dirty="0"/>
          </a:p>
        </p:txBody>
      </p:sp>
    </p:spTree>
    <p:extLst>
      <p:ext uri="{BB962C8B-B14F-4D97-AF65-F5344CB8AC3E}">
        <p14:creationId xmlns:p14="http://schemas.microsoft.com/office/powerpoint/2010/main" xmlns="" val="3680251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082"/>
            <a:ext cx="8229600" cy="1143000"/>
          </a:xfrm>
        </p:spPr>
        <p:txBody>
          <a:bodyPr/>
          <a:lstStyle/>
          <a:p>
            <a:r>
              <a:rPr lang="en-US" b="1" dirty="0" smtClean="0">
                <a:solidFill>
                  <a:schemeClr val="tx2"/>
                </a:solidFill>
              </a:rPr>
              <a:t>Land Processes Data</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CB5F63C3-F5A7-40E6-90A0-8DDFEFA5AB9A}" type="slidenum">
              <a:rPr lang="en-US" smtClean="0"/>
              <a:pPr/>
              <a:t>9</a:t>
            </a:fld>
            <a:endParaRPr lang="en-US" dirty="0"/>
          </a:p>
        </p:txBody>
      </p:sp>
      <p:sp>
        <p:nvSpPr>
          <p:cNvPr id="3" name="Content Placeholder 2"/>
          <p:cNvSpPr>
            <a:spLocks noGrp="1"/>
          </p:cNvSpPr>
          <p:nvPr>
            <p:ph idx="1"/>
          </p:nvPr>
        </p:nvSpPr>
        <p:spPr>
          <a:xfrm>
            <a:off x="609600" y="1219200"/>
            <a:ext cx="8229600" cy="5334000"/>
          </a:xfrm>
        </p:spPr>
        <p:txBody>
          <a:bodyPr>
            <a:normAutofit fontScale="92500" lnSpcReduction="20000"/>
          </a:bodyPr>
          <a:lstStyle/>
          <a:p>
            <a:r>
              <a:rPr lang="en-US" sz="1800" dirty="0" smtClean="0"/>
              <a:t>The land discipline data products involve both land cover/land use change or land surface and solid earth.</a:t>
            </a:r>
          </a:p>
          <a:p>
            <a:pPr marL="0" indent="0">
              <a:buNone/>
            </a:pPr>
            <a:endParaRPr lang="en-US" sz="1800" dirty="0" smtClean="0"/>
          </a:p>
          <a:p>
            <a:r>
              <a:rPr lang="en-US" sz="1800" dirty="0" smtClean="0"/>
              <a:t>Land surface measurements include parameters such as surface </a:t>
            </a:r>
            <a:r>
              <a:rPr lang="en-US" sz="1800" dirty="0"/>
              <a:t>temperature, </a:t>
            </a:r>
            <a:r>
              <a:rPr lang="en-US" sz="1800" dirty="0" smtClean="0"/>
              <a:t>soil moisture</a:t>
            </a:r>
            <a:r>
              <a:rPr lang="en-US" sz="1800" dirty="0"/>
              <a:t>, vegetation cover, </a:t>
            </a:r>
            <a:r>
              <a:rPr lang="en-US" sz="1800" dirty="0" smtClean="0"/>
              <a:t>land cover characterization, elevation and more.</a:t>
            </a:r>
          </a:p>
          <a:p>
            <a:pPr marL="0" indent="0">
              <a:buNone/>
            </a:pPr>
            <a:endParaRPr lang="en-US" sz="1800" dirty="0" smtClean="0"/>
          </a:p>
          <a:p>
            <a:r>
              <a:rPr lang="en-US" sz="1800" dirty="0" smtClean="0"/>
              <a:t> Solid Earth measurements  include gravity</a:t>
            </a:r>
            <a:r>
              <a:rPr lang="en-US" sz="1800" dirty="0"/>
              <a:t>, geomagnetism, </a:t>
            </a:r>
            <a:r>
              <a:rPr lang="en-US" sz="1800" dirty="0" smtClean="0"/>
              <a:t>tectonics, geodesy and more.</a:t>
            </a:r>
          </a:p>
          <a:p>
            <a:pPr marL="0" indent="0">
              <a:buNone/>
            </a:pPr>
            <a:endParaRPr lang="en-US" sz="1800" dirty="0" smtClean="0"/>
          </a:p>
          <a:p>
            <a:r>
              <a:rPr lang="en-US" sz="1800" dirty="0" smtClean="0"/>
              <a:t>The </a:t>
            </a:r>
            <a:r>
              <a:rPr lang="en-US" sz="1800" dirty="0"/>
              <a:t>primary DAACs specializing in this discipline are CDDIS, LP DAAC and ORNL DAAC. </a:t>
            </a:r>
            <a:endParaRPr lang="en-US" sz="1800" dirty="0" smtClean="0"/>
          </a:p>
          <a:p>
            <a:pPr marL="0" indent="0">
              <a:buNone/>
            </a:pPr>
            <a:endParaRPr lang="en-US" sz="1800" dirty="0" smtClean="0"/>
          </a:p>
          <a:p>
            <a:r>
              <a:rPr lang="en-US" sz="1800" dirty="0"/>
              <a:t>To learn more about NASA EOSDIS </a:t>
            </a:r>
            <a:r>
              <a:rPr lang="en-US" sz="1800" dirty="0" smtClean="0"/>
              <a:t>land processes data, </a:t>
            </a:r>
            <a:r>
              <a:rPr lang="en-US" sz="1800" dirty="0"/>
              <a:t>available </a:t>
            </a:r>
            <a:r>
              <a:rPr lang="en-US" sz="1800" dirty="0" smtClean="0"/>
              <a:t>measurements, how </a:t>
            </a:r>
            <a:r>
              <a:rPr lang="en-US" sz="1800" dirty="0"/>
              <a:t>to access or visualize these data and find related resources, please visit the </a:t>
            </a:r>
            <a:r>
              <a:rPr lang="en-US" sz="1800" dirty="0" smtClean="0"/>
              <a:t>Land discipline </a:t>
            </a:r>
            <a:r>
              <a:rPr lang="en-US" sz="1800" dirty="0"/>
              <a:t>page on NASA </a:t>
            </a:r>
            <a:r>
              <a:rPr lang="en-US" sz="1800" dirty="0" err="1"/>
              <a:t>Earthdata</a:t>
            </a:r>
            <a:r>
              <a:rPr lang="en-US" sz="1800" dirty="0"/>
              <a:t>. </a:t>
            </a:r>
            <a:r>
              <a:rPr lang="en-US" sz="1800" dirty="0">
                <a:hlinkClick r:id="rId3"/>
              </a:rPr>
              <a:t>https://earthdata.nasa.gov/discipline/land</a:t>
            </a:r>
            <a:endParaRPr lang="en-US" sz="1800" dirty="0"/>
          </a:p>
          <a:p>
            <a:pPr marL="0" indent="0">
              <a:buNone/>
            </a:pPr>
            <a:endParaRPr lang="en-US" sz="1800" dirty="0" smtClean="0"/>
          </a:p>
          <a:p>
            <a:pPr marL="0" indent="0">
              <a:buNone/>
            </a:pPr>
            <a:endParaRPr lang="en-US" sz="1800" dirty="0"/>
          </a:p>
          <a:p>
            <a:pPr marL="0" indent="0">
              <a:buNone/>
            </a:pPr>
            <a:r>
              <a:rPr lang="en-US" sz="1800" b="1" dirty="0" smtClean="0"/>
              <a:t>Resources</a:t>
            </a:r>
          </a:p>
          <a:p>
            <a:pPr marL="0" indent="0">
              <a:buNone/>
            </a:pPr>
            <a:r>
              <a:rPr lang="en-US" sz="1800" dirty="0" smtClean="0">
                <a:hlinkClick r:id="rId3"/>
              </a:rPr>
              <a:t>Land Discipline Data Set </a:t>
            </a:r>
            <a:r>
              <a:rPr lang="en-US" sz="1800" dirty="0">
                <a:hlinkClick r:id="rId3"/>
              </a:rPr>
              <a:t>Reference </a:t>
            </a:r>
            <a:r>
              <a:rPr lang="en-US" sz="1800" dirty="0" smtClean="0">
                <a:hlinkClick r:id="rId3"/>
              </a:rPr>
              <a:t>Sheet</a:t>
            </a:r>
            <a:endParaRPr lang="en-US" sz="1800" dirty="0" smtClean="0"/>
          </a:p>
          <a:p>
            <a:pPr marL="0" indent="0">
              <a:buNone/>
            </a:pPr>
            <a:r>
              <a:rPr lang="en-US" sz="1800" dirty="0" smtClean="0">
                <a:hlinkClick r:id="rId4"/>
              </a:rPr>
              <a:t>CDDIS</a:t>
            </a:r>
            <a:endParaRPr lang="en-US" sz="1800" dirty="0" smtClean="0"/>
          </a:p>
          <a:p>
            <a:pPr marL="0" indent="0">
              <a:buNone/>
            </a:pPr>
            <a:r>
              <a:rPr lang="en-US" sz="1800" dirty="0" smtClean="0">
                <a:hlinkClick r:id="rId5"/>
              </a:rPr>
              <a:t>LP DAAC </a:t>
            </a:r>
            <a:endParaRPr lang="en-US" sz="1800" dirty="0" smtClean="0"/>
          </a:p>
          <a:p>
            <a:pPr marL="0" indent="0">
              <a:buNone/>
            </a:pPr>
            <a:r>
              <a:rPr lang="en-US" sz="1800" dirty="0" smtClean="0">
                <a:hlinkClick r:id="rId6"/>
              </a:rPr>
              <a:t>ORNL DAAC</a:t>
            </a:r>
            <a:endParaRPr lang="en-US" sz="1800" dirty="0"/>
          </a:p>
        </p:txBody>
      </p:sp>
    </p:spTree>
    <p:extLst>
      <p:ext uri="{BB962C8B-B14F-4D97-AF65-F5344CB8AC3E}">
        <p14:creationId xmlns:p14="http://schemas.microsoft.com/office/powerpoint/2010/main" xmlns="" val="40625847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3 - &amp;quot; About NASA EOSDIS&amp;quot;&quot;/&gt;&lt;property id=&quot;20307&quot; value=&quot;258&quot;/&gt;&lt;/object&gt;&lt;object type=&quot;3&quot; unique_id=&quot;10018&quot;&gt;&lt;property id=&quot;20148&quot; value=&quot;5&quot;/&gt;&lt;property id=&quot;20300&quot; value=&quot;Slide 12 - &amp;quot;Data Discovery and Data Access&amp;quot;&quot;/&gt;&lt;property id=&quot;20307&quot; value=&quot;272&quot;/&gt;&lt;/object&gt;&lt;object type=&quot;3&quot; unique_id=&quot;10214&quot;&gt;&lt;property id=&quot;20148&quot; value=&quot;5&quot;/&gt;&lt;property id=&quot;20300&quot; value=&quot;Slide 5&quot;/&gt;&lt;property id=&quot;20307&quot; value=&quot;295&quot;/&gt;&lt;/object&gt;&lt;object type=&quot;3&quot; unique_id=&quot;10268&quot;&gt;&lt;property id=&quot;20148&quot; value=&quot;5&quot;/&gt;&lt;property id=&quot;20300&quot; value=&quot;Slide 13&quot;/&gt;&lt;property id=&quot;20307&quot; value=&quot;297&quot;/&gt;&lt;/object&gt;&lt;object type=&quot;3&quot; unique_id=&quot;10452&quot;&gt;&lt;property id=&quot;20148&quot; value=&quot;5&quot;/&gt;&lt;property id=&quot;20300&quot; value=&quot;Slide 2 - &amp;quot;Presentation Outline&amp;quot;&quot;/&gt;&lt;property id=&quot;20307&quot; value=&quot;298&quot;/&gt;&lt;/object&gt;&lt;object type=&quot;3&quot; unique_id=&quot;10947&quot;&gt;&lt;property id=&quot;20148&quot; value=&quot;5&quot;/&gt;&lt;property id=&quot;20300&quot; value=&quot;Slide 4 - &amp;quot;  What kind of Earth Observation Data does NASA Provide?    &amp;quot;&quot;/&gt;&lt;property id=&quot;20307&quot; value=&quot;299&quot;/&gt;&lt;/object&gt;&lt;object type=&quot;3&quot; unique_id=&quot;10948&quot;&gt;&lt;property id=&quot;20148&quot; value=&quot;5&quot;/&gt;&lt;property id=&quot;20300&quot; value=&quot;Slide 11 - &amp;quot;Near Real-Time Data&amp;quot;&quot;/&gt;&lt;property id=&quot;20307&quot; value=&quot;300&quot;/&gt;&lt;/object&gt;&lt;object type=&quot;3&quot; unique_id=&quot;10949&quot;&gt;&lt;property id=&quot;20148&quot; value=&quot;5&quot;/&gt;&lt;property id=&quot;20300&quot; value=&quot;Slide 6 - &amp;quot;Atmospheric Data &amp;quot;&quot;/&gt;&lt;property id=&quot;20307&quot; value=&quot;301&quot;/&gt;&lt;/object&gt;&lt;object type=&quot;3&quot; unique_id=&quot;10950&quot;&gt;&lt;property id=&quot;20148&quot; value=&quot;5&quot;/&gt;&lt;property id=&quot;20300&quot; value=&quot;Slide 7 - &amp;quot;Cryospheric Data&amp;quot;&quot;/&gt;&lt;property id=&quot;20307&quot; value=&quot;302&quot;/&gt;&lt;/object&gt;&lt;object type=&quot;3&quot; unique_id=&quot;10951&quot;&gt;&lt;property id=&quot;20148&quot; value=&quot;5&quot;/&gt;&lt;property id=&quot;20300&quot; value=&quot;Slide 8 - &amp;quot;Human Dimensions Data&amp;quot;&quot;/&gt;&lt;property id=&quot;20307&quot; value=&quot;303&quot;/&gt;&lt;/object&gt;&lt;object type=&quot;3&quot; unique_id=&quot;10952&quot;&gt;&lt;property id=&quot;20148&quot; value=&quot;5&quot;/&gt;&lt;property id=&quot;20300&quot; value=&quot;Slide 9 - &amp;quot;Land Processes Data&amp;quot;&quot;/&gt;&lt;property id=&quot;20307&quot; value=&quot;304&quot;/&gt;&lt;/object&gt;&lt;object type=&quot;3&quot; unique_id=&quot;10953&quot;&gt;&lt;property id=&quot;20148&quot; value=&quot;5&quot;/&gt;&lt;property id=&quot;20300&quot; value=&quot;Slide 10 - &amp;quot;Ocean Data&amp;quot;&quot;/&gt;&lt;property id=&quot;20307&quot; value=&quot;305&quot;/&gt;&lt;/object&gt;&lt;object type=&quot;3&quot; unique_id=&quot;11629&quot;&gt;&lt;property id=&quot;20148&quot; value=&quot;5&quot;/&gt;&lt;property id=&quot;20300&quot; value=&quot;Slide 14 - &amp;quot;Tour of the Earthdata Website&amp;quot;&quot;/&gt;&lt;property id=&quot;20307&quot; value=&quot;306&quot;/&gt;&lt;/object&gt;&lt;object type=&quot;3&quot; unique_id=&quot;11630&quot;&gt;&lt;property id=&quot;20148&quot; value=&quot;5&quot;/&gt;&lt;property id=&quot;20300&quot; value=&quot;Slide 15 - &amp;quot;Earthdata Discipline Pages&amp;quot;&quot;/&gt;&lt;property id=&quot;20307&quot; value=&quot;307&quot;/&gt;&lt;/object&gt;&lt;object type=&quot;3&quot; unique_id=&quot;11631&quot;&gt;&lt;property id=&quot;20148&quot; value=&quot;5&quot;/&gt;&lt;property id=&quot;20300&quot; value=&quot;Slide 16 - &amp;quot;Next- If you select a measurement, you will be directed to the NASA Earthdata Search Application. Here you can vie&quot;/&gt;&lt;property id=&quot;20307&quot; value=&quot;308&quot;/&gt;&lt;/object&gt;&lt;object type=&quot;3&quot; unique_id=&quot;11632&quot;&gt;&lt;property id=&quot;20148&quot; value=&quot;5&quot;/&gt;&lt;property id=&quot;20300&quot; value=&quot;Slide 17 - &amp;quot;Search for and Access Data&amp;quot;&quot;/&gt;&lt;property id=&quot;20307&quot; value=&quot;309&quot;/&gt;&lt;/object&gt;&lt;object type=&quot;3&quot; unique_id=&quot;11633&quot;&gt;&lt;property id=&quot;20148&quot; value=&quot;5&quot;/&gt;&lt;property id=&quot;20300&quot; value=&quot;Slide 18 - &amp;quot;General User Resources&amp;quot;&quot;/&gt;&lt;property id=&quot;20307&quot; value=&quot;311&quot;/&gt;&lt;/object&gt;&lt;object type=&quot;3&quot; unique_id=&quot;11634&quot;&gt;&lt;property id=&quot;20148&quot; value=&quot;5&quot;/&gt;&lt;property id=&quot;20300&quot; value=&quot;Slide 19 - &amp;quot;Learn How to Search, Access, and Visualize the Data With Our Tutorials &amp;quot;&quot;/&gt;&lt;property id=&quot;20307&quot; value=&quot;310&quot;/&gt;&lt;/object&gt;&lt;object type=&quot;3&quot; unique_id=&quot;11635&quot;&gt;&lt;property id=&quot;20148&quot; value=&quot;5&quot;/&gt;&lt;property id=&quot;20300&quot; value=&quot;Slide 20 - &amp;quot;NASA Worldview (Tour/Demo)&amp;quot;&quot;/&gt;&lt;property id=&quot;20307&quot; value=&quot;312&quot;/&gt;&lt;/object&gt;&lt;/object&gt;&lt;object type=&quot;8&quot; unique_id=&quot;1008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1290</Words>
  <Application>Microsoft Office PowerPoint</Application>
  <PresentationFormat>On-screen Show (4:3)</PresentationFormat>
  <Paragraphs>178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Presentation Outline</vt:lpstr>
      <vt:lpstr> About NASA EOSDIS</vt:lpstr>
      <vt:lpstr>  What kind of Earth Observation Data does NASA Provide?    </vt:lpstr>
      <vt:lpstr>Slide 5</vt:lpstr>
      <vt:lpstr>Atmospheric Data </vt:lpstr>
      <vt:lpstr>Cryospheric Data</vt:lpstr>
      <vt:lpstr>Human Dimensions Data</vt:lpstr>
      <vt:lpstr>Land Processes Data</vt:lpstr>
      <vt:lpstr>Ocean Data</vt:lpstr>
      <vt:lpstr>Near Real-Time Data</vt:lpstr>
      <vt:lpstr>Data Discovery and Data Access</vt:lpstr>
      <vt:lpstr>Slide 13</vt:lpstr>
      <vt:lpstr>Tour of the Earthdata Website</vt:lpstr>
      <vt:lpstr>Earthdata Discipline Pages</vt:lpstr>
      <vt:lpstr>Next- If you select a measurement, you will be directed to the NASA Earthdata Search Application. Here you can view the available data sets for that measurement. </vt:lpstr>
      <vt:lpstr>Search for and Access Data</vt:lpstr>
      <vt:lpstr>General User Resources</vt:lpstr>
      <vt:lpstr>Learn How to Search, Access, and Visualize the Data With Our Tutorials </vt:lpstr>
      <vt:lpstr>Slide 20</vt:lpstr>
      <vt:lpstr>  NASA Worldview Animation Fires in British Columbia, Canada July 11-August 9, 2017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jbrennan</dc:creator>
  <cp:lastModifiedBy>jbrennan</cp:lastModifiedBy>
  <cp:revision>101</cp:revision>
  <dcterms:created xsi:type="dcterms:W3CDTF">2014-03-25T18:22:38Z</dcterms:created>
  <dcterms:modified xsi:type="dcterms:W3CDTF">2017-08-10T15:06:04Z</dcterms:modified>
</cp:coreProperties>
</file>