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1"/>
  </p:sldMasterIdLst>
  <p:notesMasterIdLst>
    <p:notesMasterId r:id="rId18"/>
  </p:notesMasterIdLst>
  <p:sldIdLst>
    <p:sldId id="298" r:id="rId2"/>
    <p:sldId id="302" r:id="rId3"/>
    <p:sldId id="287" r:id="rId4"/>
    <p:sldId id="299" r:id="rId5"/>
    <p:sldId id="301" r:id="rId6"/>
    <p:sldId id="332" r:id="rId7"/>
    <p:sldId id="308" r:id="rId8"/>
    <p:sldId id="309" r:id="rId9"/>
    <p:sldId id="331" r:id="rId10"/>
    <p:sldId id="310" r:id="rId11"/>
    <p:sldId id="311" r:id="rId12"/>
    <p:sldId id="312" r:id="rId13"/>
    <p:sldId id="334" r:id="rId14"/>
    <p:sldId id="318" r:id="rId15"/>
    <p:sldId id="329" r:id="rId16"/>
    <p:sldId id="32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–"/>
      <a:defRPr sz="2600"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–"/>
      <a:defRPr sz="2600"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–"/>
      <a:defRPr sz="2600"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–"/>
      <a:defRPr sz="2600"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–"/>
      <a:defRPr sz="26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457200" rtl="0" eaLnBrk="1" latinLnBrk="0" hangingPunct="1">
      <a:defRPr sz="2600"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457200" rtl="0" eaLnBrk="1" latinLnBrk="0" hangingPunct="1">
      <a:defRPr sz="2600"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457200" rtl="0" eaLnBrk="1" latinLnBrk="0" hangingPunct="1">
      <a:defRPr sz="2600"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457200" rtl="0" eaLnBrk="1" latinLnBrk="0" hangingPunct="1">
      <a:defRPr sz="2600" kern="1200">
        <a:solidFill>
          <a:schemeClr val="tx1"/>
        </a:solidFill>
        <a:latin typeface="Calibri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18595"/>
    <a:srgbClr val="9BAF9B"/>
    <a:srgbClr val="808080"/>
    <a:srgbClr val="003300"/>
    <a:srgbClr val="CCFF99"/>
    <a:srgbClr val="CCFF33"/>
    <a:srgbClr val="339933"/>
    <a:srgbClr val="009900"/>
    <a:srgbClr val="008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16" autoAdjust="0"/>
    <p:restoredTop sz="87443" autoAdjust="0"/>
  </p:normalViewPr>
  <p:slideViewPr>
    <p:cSldViewPr>
      <p:cViewPr varScale="1">
        <p:scale>
          <a:sx n="94" d="100"/>
          <a:sy n="94" d="100"/>
        </p:scale>
        <p:origin x="-2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39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2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2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2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2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DEEA9429-14A9-7E4A-BAD8-E9C3FAF929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09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l.noaa.gov/gmd/obop/mlo/pictures/sunsetmaunaloa1.jpg" TargetMode="External"/><Relationship Id="rId4" Type="http://schemas.openxmlformats.org/officeDocument/2006/relationships/hyperlink" Target="http://www.esrl.noaa.gov/gmd/obop/mlo/pictures/scripts.jp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20 minutes; look at beginning of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ESA workshop talk too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USGS.gov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datamanagement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 advice for DMPs.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803A008C-DF22-F74F-942D-6F3D051E8A4B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Over the past few years there has been an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increasing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recogniztion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of the importance of research data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US Government has been working toward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a policy on open data,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culiminating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in this February 2013 policy on open data</a:t>
            </a:r>
          </a:p>
          <a:p>
            <a:pPr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Agencies have data policies that encourage sharing:  NASA has long has a policy of unrestricted access to data and other agencies do as well.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Scientific journals have a requirement to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make the data available to readers, often via an data archive</a:t>
            </a:r>
          </a:p>
          <a:p>
            <a:r>
              <a:rPr lang="en-US" sz="12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Many funders are requiring that each proposal contain a short Data Management Plan (~2 pages)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Idea is that peer review will help select excellent science with excellent data management activities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What I will do is</a:t>
            </a:r>
            <a:r>
              <a:rPr lang="en-US" sz="1200" baseline="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 provide some information about the contents of a data management plan</a:t>
            </a:r>
            <a:endParaRPr lang="en-US" sz="1200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spcBef>
                <a:spcPct val="0"/>
              </a:spcBef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11CAA665-62DB-D94B-8511-CE5E68F131DF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A68F2F44-6101-BC42-9045-5D6C1597D2BE}" type="slidenum">
              <a:rPr lang="en-US"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DMP is a formal document that outlines what you will do with your data during and after your research.  This ensures that your data will be safe now and in the future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This talk describes how to prepare a Data Management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Plan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B8980591-5B90-CE4E-9908-D601BF97FF55}" type="slidenum">
              <a:rPr lang="en-US"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5</a:t>
            </a:fld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There are many different types of data that may be produced by a research study. Consider this list when describing data that will be produced by the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project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9DCCC5D4-1321-A34A-A9EB-C81724E038E2}" type="slidenum">
              <a:rPr lang="en-US"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6</a:t>
            </a:fld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http://www.esrl.noaa.gov/gmd/obop/mlo/pictures/sunsetmaunaloa1.jpg</a:t>
            </a:r>
          </a:p>
          <a:p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http://www.esrl.noaa.gov/gmd/obop/mlo/pictures/scripts.jpg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F7BAF3A9-8139-FA4C-9C3C-6BD0748874CC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Collecting gas samples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continutouslyRaw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data contains the gas concentrations plus calibration standards, reference standards, daily check standards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none" baseline="0" dirty="0" smtClean="0">
                <a:latin typeface="Calibri" charset="0"/>
                <a:ea typeface="ＭＳ Ｐゴシック" charset="0"/>
                <a:cs typeface="ＭＳ Ｐゴシック" charset="0"/>
              </a:rPr>
              <a:t>Raw data and then averaged at several different time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dirty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http://www.esrl.noaa.gov/gmd/obop/mlo/pictures/sunsetmaunaloa1.</a:t>
            </a:r>
            <a:r>
              <a:rPr lang="en-US" u="sng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jpg</a:t>
            </a:r>
          </a:p>
          <a:p>
            <a:endParaRPr lang="en-US" u="sng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endParaRPr lang="en-US" u="sng" dirty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http://www.esrl.noaa.gov/gmd/obop/mlo/pictures/scripts.jpg</a:t>
            </a:r>
            <a:endParaRPr lang="en-US" u="sng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www.esrl.noaa.gov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gmd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obop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mlo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/pictures/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sunsensor.jpg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C063E9D2-E379-184E-B468-547BCE61E283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including DOI, that indicates the version of the Mauna Loa Data Product and how to obtain a copy of that product. 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Data available at CDIAC so that interested users can discover the Mauna Loa CO2 record along with other related Earth science data. 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49E8E7D7-CCA2-0848-B4C1-BE1873DE207E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ABB0-2069-8B47-BFEE-DD8B5EB740A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65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95400"/>
            <a:ext cx="5334000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0"/>
            <a:ext cx="4648200" cy="1143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88462" name="Line 14"/>
          <p:cNvSpPr>
            <a:spLocks noChangeShapeType="1"/>
          </p:cNvSpPr>
          <p:nvPr userDrawn="1"/>
        </p:nvSpPr>
        <p:spPr bwMode="auto">
          <a:xfrm flipV="1">
            <a:off x="457200" y="2819400"/>
            <a:ext cx="5334000" cy="1588"/>
          </a:xfrm>
          <a:prstGeom prst="line">
            <a:avLst/>
          </a:prstGeom>
          <a:noFill/>
          <a:ln w="34925">
            <a:solidFill>
              <a:srgbClr val="9BAF9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096000" y="0"/>
            <a:ext cx="2324575" cy="6858000"/>
            <a:chOff x="6096000" y="0"/>
            <a:chExt cx="2324575" cy="6858000"/>
          </a:xfrm>
        </p:grpSpPr>
        <p:sp>
          <p:nvSpPr>
            <p:cNvPr id="488469" name="Line 21"/>
            <p:cNvSpPr>
              <a:spLocks noChangeShapeType="1"/>
            </p:cNvSpPr>
            <p:nvPr userDrawn="1"/>
          </p:nvSpPr>
          <p:spPr bwMode="auto">
            <a:xfrm>
              <a:off x="6781800" y="4343400"/>
              <a:ext cx="0" cy="2514600"/>
            </a:xfrm>
            <a:prstGeom prst="line">
              <a:avLst/>
            </a:prstGeom>
            <a:noFill/>
            <a:ln w="28575">
              <a:solidFill>
                <a:srgbClr val="9BAF9B"/>
              </a:solidFill>
              <a:round/>
              <a:headEnd/>
              <a:tailEnd/>
            </a:ln>
            <a:effectLst>
              <a:glow rad="63500">
                <a:srgbClr val="9BAF9B">
                  <a:alpha val="40000"/>
                </a:srgbClr>
              </a:glo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467" name="Line 19"/>
            <p:cNvSpPr>
              <a:spLocks noChangeShapeType="1"/>
            </p:cNvSpPr>
            <p:nvPr userDrawn="1"/>
          </p:nvSpPr>
          <p:spPr bwMode="auto">
            <a:xfrm>
              <a:off x="6781800" y="0"/>
              <a:ext cx="0" cy="2514600"/>
            </a:xfrm>
            <a:prstGeom prst="line">
              <a:avLst/>
            </a:prstGeom>
            <a:noFill/>
            <a:ln w="28575">
              <a:solidFill>
                <a:srgbClr val="9BAF9B"/>
              </a:solidFill>
              <a:round/>
              <a:headEnd/>
              <a:tailEnd/>
            </a:ln>
            <a:effectLst>
              <a:glow rad="63500">
                <a:srgbClr val="9BAF9B">
                  <a:alpha val="40000"/>
                </a:srgbClr>
              </a:glo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22"/>
            <p:cNvGrpSpPr/>
            <p:nvPr userDrawn="1"/>
          </p:nvGrpSpPr>
          <p:grpSpPr>
            <a:xfrm>
              <a:off x="6096000" y="1447800"/>
              <a:ext cx="2324575" cy="3542281"/>
              <a:chOff x="6096000" y="1447800"/>
              <a:chExt cx="2324575" cy="3542281"/>
            </a:xfrm>
          </p:grpSpPr>
          <p:pic>
            <p:nvPicPr>
              <p:cNvPr id="21" name="Picture 4" descr="C:\Users\v3n\AppData\Local\Microsoft\Windows\Temporary Internet Files\Content.IE5\0P9U0690\MP900447426[1].jpg"/>
              <p:cNvPicPr>
                <a:picLocks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096000" y="1447800"/>
                <a:ext cx="1480146" cy="1408681"/>
              </a:xfrm>
              <a:prstGeom prst="ellipse">
                <a:avLst/>
              </a:prstGeom>
              <a:ln w="190500" cap="rnd">
                <a:noFill/>
                <a:prstDash val="solid"/>
              </a:ln>
              <a:effectLst>
                <a:glow rad="63500">
                  <a:srgbClr val="003300">
                    <a:alpha val="40000"/>
                  </a:srgbClr>
                </a:glo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extrusionClr>
                  <a:srgbClr val="000000"/>
                </a:extrusionClr>
              </a:sp3d>
            </p:spPr>
          </p:pic>
          <p:pic>
            <p:nvPicPr>
              <p:cNvPr id="22" name="Picture 56" descr="C:\Users\v3n\AppData\Local\Microsoft\Windows\Temporary Internet Files\Content.IE5\3BAQMD6M\MC900438779[1].jpg"/>
              <p:cNvPicPr>
                <a:picLocks noChangeArrowheads="1"/>
              </p:cNvPicPr>
              <p:nvPr userDrawn="1"/>
            </p:nvPicPr>
            <p:blipFill>
              <a:blip r:embed="rId3">
                <a:duotone>
                  <a:prstClr val="black"/>
                  <a:srgbClr val="CCFF99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6096000" y="3581400"/>
                <a:ext cx="1480146" cy="1408681"/>
              </a:xfrm>
              <a:prstGeom prst="ellipse">
                <a:avLst/>
              </a:prstGeom>
              <a:ln w="190500" cap="rnd">
                <a:noFill/>
                <a:prstDash val="solid"/>
              </a:ln>
              <a:effectLst>
                <a:glow rad="63500">
                  <a:srgbClr val="003300">
                    <a:alpha val="40000"/>
                  </a:srgbClr>
                </a:glo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extrusionClr>
                  <a:srgbClr val="000000"/>
                </a:extrusionClr>
              </a:sp3d>
            </p:spPr>
          </p:pic>
          <p:pic>
            <p:nvPicPr>
              <p:cNvPr id="20" name="Picture 15" descr="Astrid mißt Bodenatmung"/>
              <p:cNvPicPr>
                <a:picLocks noChangeArrowheads="1"/>
              </p:cNvPicPr>
              <p:nvPr userDrawn="1"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934200" y="2514600"/>
                <a:ext cx="1486375" cy="1408176"/>
              </a:xfrm>
              <a:prstGeom prst="ellipse">
                <a:avLst/>
              </a:prstGeom>
              <a:ln w="190500" cap="rnd">
                <a:noFill/>
                <a:prstDash val="solid"/>
              </a:ln>
              <a:effectLst>
                <a:glow rad="63500">
                  <a:srgbClr val="003300">
                    <a:alpha val="40000"/>
                  </a:srgbClr>
                </a:glo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extrusionClr>
                  <a:srgbClr val="000000"/>
                </a:extrusionClr>
              </a:sp3d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4D2B42-1643-B641-A3D4-F067FF773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74638"/>
            <a:ext cx="1943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676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7FECC86-1160-F740-A6ED-C9D4807E9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9D0879-CBCB-FB4F-B570-47C0BF6D9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1AF63A-C11F-424A-AAB8-4028683AE5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810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3810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EA803D-246C-FC45-8BBF-08FA4BA28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BCD9C8C-7FBE-BE44-BA96-B41D6A14A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16BA04-C6C4-8444-A279-786FFD7682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002AC8-C9F0-3C44-A159-0E5A198FA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3FDCAF-4F69-1247-A6B7-FB5BD13F8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F0B151-12F9-354B-AC4F-FFF6C9C94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7724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77724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01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CF2F2D66-2591-D640-ADAF-BB92BDA946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01424" name="Line 16"/>
          <p:cNvSpPr>
            <a:spLocks noChangeShapeType="1"/>
          </p:cNvSpPr>
          <p:nvPr/>
        </p:nvSpPr>
        <p:spPr bwMode="auto">
          <a:xfrm>
            <a:off x="8239125" y="838200"/>
            <a:ext cx="0" cy="549275"/>
          </a:xfrm>
          <a:prstGeom prst="line">
            <a:avLst/>
          </a:prstGeom>
          <a:noFill/>
          <a:ln w="34925">
            <a:solidFill>
              <a:srgbClr val="9BAF9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430" name="Line 22"/>
          <p:cNvSpPr>
            <a:spLocks noChangeShapeType="1"/>
          </p:cNvSpPr>
          <p:nvPr/>
        </p:nvSpPr>
        <p:spPr bwMode="auto">
          <a:xfrm>
            <a:off x="457200" y="1219200"/>
            <a:ext cx="7772400" cy="0"/>
          </a:xfrm>
          <a:prstGeom prst="line">
            <a:avLst/>
          </a:prstGeom>
          <a:noFill/>
          <a:ln w="34925">
            <a:solidFill>
              <a:srgbClr val="9BAF9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4" descr="C:\Users\v3n\AppData\Local\Microsoft\Windows\Temporary Internet Files\Content.IE5\0P9U0690\MP900447426[1].jpg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48600" y="1424280"/>
            <a:ext cx="670188" cy="651955"/>
          </a:xfrm>
          <a:prstGeom prst="ellipse">
            <a:avLst/>
          </a:prstGeom>
          <a:ln w="190500" cap="rnd">
            <a:noFill/>
            <a:prstDash val="solid"/>
          </a:ln>
          <a:effectLst>
            <a:glow rad="63500">
              <a:srgbClr val="9BAF9B">
                <a:alpha val="40000"/>
              </a:srgbClr>
            </a:glo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20" name="Picture 56" descr="C:\Users\v3n\AppData\Local\Microsoft\Windows\Temporary Internet Files\Content.IE5\3BAQMD6M\MC900438779[1].jpg"/>
          <p:cNvPicPr>
            <a:picLocks noChangeArrowheads="1"/>
          </p:cNvPicPr>
          <p:nvPr/>
        </p:nvPicPr>
        <p:blipFill>
          <a:blip r:embed="rId14">
            <a:duotone>
              <a:prstClr val="black"/>
              <a:srgbClr val="CC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48600" y="2296325"/>
            <a:ext cx="670188" cy="651955"/>
          </a:xfrm>
          <a:prstGeom prst="ellipse">
            <a:avLst/>
          </a:prstGeom>
          <a:ln w="190500" cap="rnd">
            <a:noFill/>
            <a:prstDash val="solid"/>
          </a:ln>
          <a:effectLst>
            <a:glow rad="63500">
              <a:srgbClr val="9BAF9B">
                <a:alpha val="40000"/>
              </a:srgbClr>
            </a:glo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21" name="Picture 15" descr="Astrid mißt Bodenatmung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184653" y="1860328"/>
            <a:ext cx="673008" cy="651723"/>
          </a:xfrm>
          <a:prstGeom prst="ellipse">
            <a:avLst/>
          </a:prstGeom>
          <a:ln w="190500" cap="rnd">
            <a:noFill/>
            <a:prstDash val="solid"/>
          </a:ln>
          <a:effectLst>
            <a:glow rad="63500">
              <a:srgbClr val="9BAF9B">
                <a:alpha val="40000"/>
              </a:srgbClr>
            </a:glo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 userDrawn="1"/>
        </p:nvSpPr>
        <p:spPr>
          <a:xfrm>
            <a:off x="457200" y="6553200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NACP Data Management Workshop, 25 January 2015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rippsco2.ucsd.ed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hyperlink" Target="http://dmptool.org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bove.nasa.gov/2014_NRA/data_management_plan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7200" y="1066800"/>
            <a:ext cx="5562600" cy="1524000"/>
          </a:xfrm>
        </p:spPr>
        <p:txBody>
          <a:bodyPr/>
          <a:lstStyle/>
          <a:p>
            <a:r>
              <a:rPr lang="en-US" sz="2000" dirty="0">
                <a:latin typeface="Helvetica Neue Light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sz="2000" dirty="0">
                <a:latin typeface="Helvetica Neue Light" charset="0"/>
                <a:ea typeface="ヒラギノ角ゴ ProN W3" charset="0"/>
                <a:cs typeface="ヒラギノ角ゴ ProN W3" charset="0"/>
              </a:rPr>
            </a:br>
            <a:r>
              <a:rPr lang="en-US" dirty="0" smtClean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Elements of a Data Management Plan</a:t>
            </a:r>
            <a:endParaRPr lang="en-US" dirty="0">
              <a:solidFill>
                <a:srgbClr val="218595"/>
              </a:solidFill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en-US" sz="20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Alison Boyer</a:t>
            </a:r>
            <a:endParaRPr lang="en-US" sz="2000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marL="0" indent="0"/>
            <a:r>
              <a:rPr lang="en-US" sz="1700" dirty="0">
                <a:latin typeface="Helvetica Neue" charset="0"/>
                <a:ea typeface="ヒラギノ角ゴ ProN W3" charset="0"/>
                <a:cs typeface="ヒラギノ角ゴ ProN W3" charset="0"/>
              </a:rPr>
              <a:t>Environmental Sciences Division</a:t>
            </a:r>
          </a:p>
          <a:p>
            <a:pPr marL="0" indent="0"/>
            <a:r>
              <a:rPr lang="en-US" sz="1700" dirty="0">
                <a:latin typeface="Helvetica Neue" charset="0"/>
                <a:ea typeface="ヒラギノ角ゴ ProN W3" charset="0"/>
                <a:cs typeface="ヒラギノ角ゴ ProN W3" charset="0"/>
              </a:rPr>
              <a:t>Oak Ridge National Laboratory</a:t>
            </a:r>
          </a:p>
        </p:txBody>
      </p:sp>
      <p:pic>
        <p:nvPicPr>
          <p:cNvPr id="2355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0"/>
            <a:ext cx="1189881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aac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56" y="5410200"/>
            <a:ext cx="960344" cy="105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62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36" y="1634133"/>
            <a:ext cx="5770364" cy="461664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Metadata formats provide a full explanation of the data (text format) and ensure compatibility with international standards (xml format</a:t>
            </a:r>
            <a:r>
              <a:rPr lang="en-US" dirty="0" smtClean="0"/>
              <a:t>)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Metadata </a:t>
            </a:r>
          </a:p>
          <a:p>
            <a:pPr marL="638450" lvl="1" indent="-361639">
              <a:defRPr/>
            </a:pPr>
            <a:r>
              <a:rPr lang="en-US" sz="2200" dirty="0"/>
              <a:t>contextual information about the data in a text based document </a:t>
            </a:r>
          </a:p>
          <a:p>
            <a:pPr marL="638450" lvl="1" indent="-361639">
              <a:defRPr/>
            </a:pPr>
            <a:r>
              <a:rPr lang="en-US" sz="2200" dirty="0"/>
              <a:t>standard metadata (e.g.</a:t>
            </a:r>
            <a:r>
              <a:rPr lang="en-US" sz="2200" dirty="0" smtClean="0"/>
              <a:t>, FGDC,  </a:t>
            </a:r>
            <a:r>
              <a:rPr lang="en-US" sz="2200" dirty="0"/>
              <a:t>ISO 19115) in an xml </a:t>
            </a:r>
            <a:r>
              <a:rPr lang="en-US" sz="2200" dirty="0" smtClean="0"/>
              <a:t>file </a:t>
            </a:r>
            <a:endParaRPr lang="en-US" sz="2200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Mauna Loa Example Data Management Plan</a:t>
            </a:r>
            <a:b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</a:br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3. </a:t>
            </a:r>
            <a:r>
              <a:rPr lang="en-US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Metadata Content &amp; Format</a:t>
            </a:r>
          </a:p>
        </p:txBody>
      </p:sp>
      <p:pic>
        <p:nvPicPr>
          <p:cNvPr id="48131" name="Picture 4" descr="AA0027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1485676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 descr="j031677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14800"/>
            <a:ext cx="1848445" cy="12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09E48F84-719B-0446-974E-07046D53455B}" type="slidenum">
              <a:rPr lang="en-US" sz="1300"/>
              <a:pPr algn="r" eaLnBrk="1" hangingPunct="1">
                <a:buNone/>
              </a:pPr>
              <a:t>10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0718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2"/>
          <p:cNvSpPr>
            <a:spLocks noGrp="1"/>
          </p:cNvSpPr>
          <p:nvPr>
            <p:ph idx="1"/>
          </p:nvPr>
        </p:nvSpPr>
        <p:spPr>
          <a:xfrm>
            <a:off x="401836" y="1634133"/>
            <a:ext cx="7675364" cy="495597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Product released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when the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samples checked against standard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gasses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and corrections applied (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~six months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)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No period of exclusive use by the data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collectors  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Users can access documentation and final aggregated CO</a:t>
            </a:r>
            <a:r>
              <a:rPr lang="en-US" baseline="-25000" dirty="0">
                <a:latin typeface="Helvetica Neue" charset="0"/>
                <a:ea typeface="ヒラギノ角ゴ ProN W3" charset="0"/>
                <a:cs typeface="ヒラギノ角ゴ ProN W3" charset="0"/>
              </a:rPr>
              <a:t>2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data files via the Scripps CO</a:t>
            </a:r>
            <a:r>
              <a:rPr lang="en-US" baseline="-25000" dirty="0">
                <a:latin typeface="Helvetica Neue" charset="0"/>
                <a:ea typeface="ヒラギノ角ゴ ProN W3" charset="0"/>
                <a:cs typeface="ヒラギノ角ゴ ProN W3" charset="0"/>
              </a:rPr>
              <a:t>2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 Program website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( </a:t>
            </a:r>
            <a:r>
              <a:rPr lang="en-US" u="sng" dirty="0" smtClean="0">
                <a:latin typeface="Helvetica Neue" charset="0"/>
                <a:ea typeface="ヒラギノ角ゴ ProN W3" charset="0"/>
                <a:cs typeface="ヒラギノ角ゴ ProN W3" charset="0"/>
                <a:hlinkClick r:id="rId2"/>
              </a:rPr>
              <a:t>http</a:t>
            </a:r>
            <a:r>
              <a:rPr lang="en-US" u="sng" dirty="0">
                <a:latin typeface="Helvetica Neue" charset="0"/>
                <a:ea typeface="ヒラギノ角ゴ ProN W3" charset="0"/>
                <a:cs typeface="ヒラギノ角ゴ ProN W3" charset="0"/>
                <a:hlinkClick r:id="rId2"/>
              </a:rPr>
              <a:t>://scrippsco2.ucsd.edu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) 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Raw data will be maintained and made available on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request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Mauna Loa Example Data Management Plan</a:t>
            </a:r>
            <a:b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</a:br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4.  </a:t>
            </a:r>
            <a:r>
              <a:rPr lang="en-US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Policies for Access, Sharing, &amp; Reuse</a:t>
            </a:r>
          </a:p>
        </p:txBody>
      </p:sp>
      <p:sp>
        <p:nvSpPr>
          <p:cNvPr id="49155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A07A31E4-4823-F242-8A77-833292294080}" type="slidenum">
              <a:rPr lang="en-US" sz="1300"/>
              <a:pPr algn="r" eaLnBrk="1" hangingPunct="1">
                <a:buNone/>
              </a:pPr>
              <a:t>11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13228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2"/>
          <p:cNvSpPr>
            <a:spLocks noGrp="1"/>
          </p:cNvSpPr>
          <p:nvPr>
            <p:ph idx="1"/>
          </p:nvPr>
        </p:nvSpPr>
        <p:spPr>
          <a:xfrm>
            <a:off x="401836" y="1634133"/>
            <a:ext cx="7522964" cy="5223867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422"/>
              </a:spcAft>
            </a:pPr>
            <a:r>
              <a:rPr lang="en-US" sz="2000" dirty="0">
                <a:latin typeface="Helvetica Neue" charset="0"/>
                <a:ea typeface="ヒラギノ角ゴ ProN W3" charset="0"/>
                <a:cs typeface="ヒラギノ角ゴ ProN W3" charset="0"/>
              </a:rPr>
              <a:t>Final data product will be available for use by the research and policy communities in perpetuity. </a:t>
            </a:r>
          </a:p>
          <a:p>
            <a:pPr>
              <a:lnSpc>
                <a:spcPct val="110000"/>
              </a:lnSpc>
              <a:spcAft>
                <a:spcPts val="422"/>
              </a:spcAft>
            </a:pPr>
            <a:r>
              <a:rPr lang="en-US" sz="2000" dirty="0">
                <a:latin typeface="Helvetica Neue" charset="0"/>
                <a:ea typeface="ヒラギノ角ゴ ProN W3" charset="0"/>
                <a:cs typeface="ヒラギノ角ゴ ProN W3" charset="0"/>
              </a:rPr>
              <a:t>Raw supporting data </a:t>
            </a:r>
            <a:r>
              <a:rPr lang="en-US" sz="20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and metadata will </a:t>
            </a:r>
            <a:r>
              <a:rPr lang="en-US" sz="2000" dirty="0">
                <a:latin typeface="Helvetica Neue" charset="0"/>
                <a:ea typeface="ヒラギノ角ゴ ProN W3" charset="0"/>
                <a:cs typeface="ヒラギノ角ゴ ProN W3" charset="0"/>
              </a:rPr>
              <a:t>be available for use by researchers to confirm the quality of the Mauna Loa Record. </a:t>
            </a:r>
          </a:p>
          <a:p>
            <a:pPr>
              <a:lnSpc>
                <a:spcPct val="110000"/>
              </a:lnSpc>
              <a:spcAft>
                <a:spcPts val="422"/>
              </a:spcAft>
            </a:pPr>
            <a:r>
              <a:rPr lang="en-US" sz="2000" dirty="0">
                <a:latin typeface="Helvetica Neue" charset="0"/>
                <a:ea typeface="ヒラギノ角ゴ ProN W3" charset="0"/>
                <a:cs typeface="ヒラギノ角ゴ ProN W3" charset="0"/>
              </a:rPr>
              <a:t>Long-term stewardship and curation at the Carbon Dioxide Information and Analysis Center (CDIAC), Oak Ridge National Laboratory. </a:t>
            </a:r>
          </a:p>
          <a:p>
            <a:pPr>
              <a:lnSpc>
                <a:spcPct val="110000"/>
              </a:lnSpc>
              <a:spcAft>
                <a:spcPts val="422"/>
              </a:spcAft>
            </a:pPr>
            <a:r>
              <a:rPr lang="en-US" sz="20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Data </a:t>
            </a:r>
            <a:r>
              <a:rPr lang="en-US" sz="2000" dirty="0">
                <a:latin typeface="Helvetica Neue" charset="0"/>
                <a:ea typeface="ヒラギノ角ゴ ProN W3" charset="0"/>
                <a:cs typeface="ヒラギノ角ゴ ProN W3" charset="0"/>
              </a:rPr>
              <a:t>product citation, including DOI:</a:t>
            </a:r>
            <a:endParaRPr lang="en-US" sz="1700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marL="594920" lvl="1" indent="-314760">
              <a:lnSpc>
                <a:spcPct val="110000"/>
              </a:lnSpc>
              <a:buNone/>
            </a:pPr>
            <a:r>
              <a:rPr lang="en-US" sz="1400" dirty="0">
                <a:latin typeface="Helvetica Neue" charset="0"/>
                <a:ea typeface="ヒラギノ角ゴ ProN W3" charset="0"/>
                <a:cs typeface="ヒラギノ角ゴ ProN W3" charset="0"/>
              </a:rPr>
              <a:t>Keeling, CD, </a:t>
            </a:r>
            <a:r>
              <a:rPr lang="en-US" sz="14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at al., 2004</a:t>
            </a:r>
            <a:r>
              <a:rPr lang="en-US" sz="1400" dirty="0">
                <a:latin typeface="Helvetica Neue" charset="0"/>
                <a:ea typeface="ヒラギノ角ゴ ProN W3" charset="0"/>
                <a:cs typeface="ヒラギノ角ゴ ProN W3" charset="0"/>
              </a:rPr>
              <a:t>.  Atmospheric CO2 Concentrations - Mauna Loa Observatory, Hawaii, 1958-2003.  Numeric Data Package.  Available on-line [http://</a:t>
            </a:r>
            <a:r>
              <a:rPr lang="en-US" sz="1400" dirty="0" err="1">
                <a:latin typeface="Helvetica Neue" charset="0"/>
                <a:ea typeface="ヒラギノ角ゴ ProN W3" charset="0"/>
                <a:cs typeface="ヒラギノ角ゴ ProN W3" charset="0"/>
              </a:rPr>
              <a:t>cdiac.ornl.gov</a:t>
            </a:r>
            <a:r>
              <a:rPr lang="en-US" sz="1400" dirty="0">
                <a:latin typeface="Helvetica Neue" charset="0"/>
                <a:ea typeface="ヒラギノ角ゴ ProN W3" charset="0"/>
                <a:cs typeface="ヒラギノ角ゴ ProN W3" charset="0"/>
              </a:rPr>
              <a:t>] Carbon Dioxide Information Analysis Center (CDIAC), Oak Ridge National Laboratory, Oak Ridge, TN, USA.  </a:t>
            </a:r>
            <a:r>
              <a:rPr lang="en-US" sz="1400" dirty="0" err="1">
                <a:latin typeface="Helvetica Neue" charset="0"/>
                <a:ea typeface="ヒラギノ角ゴ ProN W3" charset="0"/>
                <a:cs typeface="ヒラギノ角ゴ ProN W3" charset="0"/>
              </a:rPr>
              <a:t>doi</a:t>
            </a:r>
            <a:r>
              <a:rPr lang="en-US" sz="1400" dirty="0">
                <a:latin typeface="Helvetica Neue" charset="0"/>
                <a:ea typeface="ヒラギノ角ゴ ProN W3" charset="0"/>
                <a:cs typeface="ヒラギノ角ゴ ProN W3" charset="0"/>
              </a:rPr>
              <a:t>:  10.3334/CDIAC/atg.ndp001</a:t>
            </a:r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944562"/>
          </a:xfrm>
        </p:spPr>
        <p:txBody>
          <a:bodyPr/>
          <a:lstStyle/>
          <a:p>
            <a:pPr eaLnBrk="1" hangingPunct="1"/>
            <a: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Mauna Loa Example Data Management Plan</a:t>
            </a:r>
            <a:b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</a:br>
            <a:r>
              <a:rPr lang="en-US" sz="3200" b="0" dirty="0" smtClean="0">
                <a:solidFill>
                  <a:srgbClr val="218595"/>
                </a:solidFill>
                <a:latin typeface="Helvetica Neue Light"/>
                <a:ea typeface="ＭＳ Ｐゴシック" charset="0"/>
                <a:cs typeface="Helvetica Neue Light"/>
              </a:rPr>
              <a:t>5. </a:t>
            </a:r>
            <a:r>
              <a:rPr lang="en-US" sz="3200" b="0" dirty="0">
                <a:solidFill>
                  <a:srgbClr val="218595"/>
                </a:solidFill>
                <a:latin typeface="Helvetica Neue Light"/>
                <a:ea typeface="ＭＳ Ｐゴシック" charset="0"/>
                <a:cs typeface="Helvetica Neue Light"/>
              </a:rPr>
              <a:t>Long-term Storage &amp; Data Management</a:t>
            </a:r>
          </a:p>
        </p:txBody>
      </p:sp>
      <p:sp>
        <p:nvSpPr>
          <p:cNvPr id="50179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E1632B17-1B16-7748-9A14-B1A1A34FD971}" type="slidenum">
              <a:rPr lang="en-US" sz="1300"/>
              <a:pPr algn="r" eaLnBrk="1" hangingPunct="1">
                <a:buNone/>
              </a:pPr>
              <a:t>12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1798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218595"/>
                </a:solidFill>
                <a:latin typeface="Helvetica Neue Light"/>
                <a:cs typeface="Helvetica Neue Light"/>
              </a:rPr>
              <a:t>Budget for Data Management</a:t>
            </a:r>
            <a:endParaRPr lang="en-US" b="0" dirty="0">
              <a:solidFill>
                <a:srgbClr val="218595"/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funds specifically for data management</a:t>
            </a:r>
          </a:p>
          <a:p>
            <a:r>
              <a:rPr lang="en-US" dirty="0" smtClean="0"/>
              <a:t>Costs of preparation and documentation</a:t>
            </a:r>
          </a:p>
          <a:p>
            <a:pPr lvl="1"/>
            <a:r>
              <a:rPr lang="en-US" dirty="0"/>
              <a:t>Personnel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oftware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D0879-CBCB-FB4F-B570-47C0BF6D98A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3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96038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87EF2230-5450-D547-A1D3-5726BEA55F5C}" type="slidenum">
              <a:rPr lang="en-US" smtClean="0">
                <a:latin typeface="Calibri"/>
              </a:rPr>
              <a:pPr/>
              <a:t>14</a:t>
            </a:fld>
            <a:endParaRPr lang="en-US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Resources: </a:t>
            </a:r>
            <a:r>
              <a:rPr lang="en-US" dirty="0" err="1" smtClean="0">
                <a:solidFill>
                  <a:srgbClr val="218595"/>
                </a:solidFill>
              </a:rPr>
              <a:t>DMPTool</a:t>
            </a:r>
            <a:endParaRPr lang="en-US" sz="2400" dirty="0">
              <a:solidFill>
                <a:srgbClr val="218595"/>
              </a:solidFill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304800" y="1346908"/>
            <a:ext cx="4648200" cy="5511092"/>
          </a:xfrm>
          <a:prstGeom prst="rect">
            <a:avLst/>
          </a:prstGeom>
        </p:spPr>
        <p:txBody>
          <a:bodyPr>
            <a:norm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1pPr>
            <a:lvl2pPr marL="577850" indent="-2317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2pPr>
            <a:lvl3pPr marL="795338" indent="-2174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3pPr>
            <a:lvl4pPr marL="1257300" indent="-231775" algn="l" defTabSz="457200" rtl="0" eaLnBrk="1" latinLnBrk="0" hangingPunct="1">
              <a:spcBef>
                <a:spcPct val="20000"/>
              </a:spcBef>
              <a:buFontTx/>
              <a:buNone/>
              <a:defRPr sz="2000" i="1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Tx/>
              <a:buNone/>
              <a:defRPr sz="2000" i="1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333375"/>
            <a:r>
              <a:rPr lang="en-US" dirty="0" smtClean="0">
                <a:latin typeface="Calibri"/>
              </a:rPr>
              <a:t>On-line editor for creating </a:t>
            </a:r>
            <a:br>
              <a:rPr lang="en-US" dirty="0" smtClean="0">
                <a:latin typeface="Calibri"/>
              </a:rPr>
            </a:br>
            <a:r>
              <a:rPr lang="en-US" dirty="0" smtClean="0">
                <a:latin typeface="Calibri"/>
              </a:rPr>
              <a:t>DMPs</a:t>
            </a:r>
          </a:p>
          <a:p>
            <a:pPr marL="450850" indent="-333375"/>
            <a:r>
              <a:rPr lang="en-US" dirty="0" smtClean="0">
                <a:latin typeface="Calibri"/>
              </a:rPr>
              <a:t>22 funder templates</a:t>
            </a:r>
          </a:p>
          <a:p>
            <a:pPr marL="450850" indent="-333375"/>
            <a:r>
              <a:rPr lang="en-US" dirty="0" smtClean="0">
                <a:latin typeface="Calibri"/>
              </a:rPr>
              <a:t>Institutional resources and advice </a:t>
            </a:r>
          </a:p>
          <a:p>
            <a:pPr marL="450850" indent="-333375"/>
            <a:r>
              <a:rPr lang="en-US" dirty="0" smtClean="0">
                <a:latin typeface="Calibri"/>
              </a:rPr>
              <a:t>7,200 registered users from 1,000 institutions</a:t>
            </a:r>
          </a:p>
          <a:p>
            <a:endParaRPr lang="en-US" dirty="0" smtClean="0">
              <a:latin typeface="Calibri"/>
            </a:endParaRPr>
          </a:p>
        </p:txBody>
      </p:sp>
      <p:pic>
        <p:nvPicPr>
          <p:cNvPr id="6" name="Picture 5" descr="Screen Shot 2014-01-13 at 10.06.35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1371600"/>
            <a:ext cx="4051522" cy="3298769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7" name="Picture 5" descr="UVa-librar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92" y="6329340"/>
            <a:ext cx="479971" cy="25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mithsonian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66" y="6324600"/>
            <a:ext cx="1735708" cy="21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uiu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75" y="6370640"/>
            <a:ext cx="1195462" cy="19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6329341"/>
            <a:ext cx="848320" cy="1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6324600"/>
            <a:ext cx="774650" cy="1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ucsd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68" y="6329340"/>
            <a:ext cx="686469" cy="2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ucla_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09" y="6355013"/>
            <a:ext cx="713258" cy="1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297038" y="6400800"/>
            <a:ext cx="1404193" cy="214313"/>
            <a:chOff x="5038345" y="3233026"/>
            <a:chExt cx="2936025" cy="61887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360" y="3233026"/>
              <a:ext cx="153001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345" y="3233026"/>
              <a:ext cx="1295399" cy="61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715000" y="5334000"/>
            <a:ext cx="4191000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Step-by-Step</a:t>
            </a:r>
          </a:p>
          <a:p>
            <a:pPr>
              <a:buNone/>
            </a:pPr>
            <a:r>
              <a:rPr lang="en-US" dirty="0" smtClean="0"/>
              <a:t>Create, edit, share,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4800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u="sng" dirty="0">
                <a:hlinkClick r:id="rId13"/>
              </a:rPr>
              <a:t>http://dmptool.org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6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18595"/>
                </a:solidFill>
                <a:latin typeface="Helvetica Neue Light"/>
                <a:cs typeface="Helvetica Neue Light"/>
              </a:rPr>
              <a:t>Resources</a:t>
            </a:r>
            <a:endParaRPr lang="en-US" dirty="0">
              <a:solidFill>
                <a:srgbClr val="218595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971800"/>
            <a:ext cx="7772400" cy="3154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http://above.nasa.gov/2014_NRA/</a:t>
            </a:r>
            <a:r>
              <a:rPr lang="en-US" sz="2000" dirty="0" smtClean="0">
                <a:hlinkClick r:id="rId2"/>
              </a:rPr>
              <a:t>data_management_plan.html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err="1"/>
              <a:t>www.usgs.gov</a:t>
            </a:r>
            <a:r>
              <a:rPr lang="en-US" sz="2000" dirty="0"/>
              <a:t>/</a:t>
            </a:r>
            <a:r>
              <a:rPr lang="en-US" sz="2000" dirty="0" err="1"/>
              <a:t>datamanagement</a:t>
            </a:r>
            <a:r>
              <a:rPr lang="en-US" sz="2000" dirty="0"/>
              <a:t>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BA04-C6C4-8444-A279-786FFD76828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5-01-22 at 8.29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6248400" cy="1752600"/>
          </a:xfrm>
          <a:prstGeom prst="rect">
            <a:avLst/>
          </a:prstGeom>
        </p:spPr>
      </p:pic>
      <p:pic>
        <p:nvPicPr>
          <p:cNvPr id="6" name="Picture 5" descr="Screen Shot 2015-01-22 at 8.32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5200"/>
            <a:ext cx="24892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0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References and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 err="1"/>
              <a:t>daac.ornl.gov</a:t>
            </a:r>
            <a:r>
              <a:rPr lang="en-US" sz="3200" i="1" dirty="0"/>
              <a:t>/PI/</a:t>
            </a:r>
            <a:r>
              <a:rPr lang="en-US" sz="3200" i="1" dirty="0" err="1"/>
              <a:t>plan.shtml</a:t>
            </a:r>
            <a:r>
              <a:rPr lang="en-US" sz="3200" i="1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Elements of a Data Management Plan</a:t>
            </a:r>
          </a:p>
          <a:p>
            <a:r>
              <a:rPr lang="en-US" dirty="0" smtClean="0"/>
              <a:t>Annotated Template </a:t>
            </a:r>
          </a:p>
          <a:p>
            <a:r>
              <a:rPr lang="en-US" dirty="0" smtClean="0"/>
              <a:t>Example </a:t>
            </a:r>
            <a:r>
              <a:rPr lang="en-US" dirty="0" smtClean="0"/>
              <a:t>Data Management Plans </a:t>
            </a:r>
            <a:r>
              <a:rPr lang="en-US" dirty="0" smtClean="0"/>
              <a:t>from successful NASA proposals</a:t>
            </a:r>
          </a:p>
          <a:p>
            <a:r>
              <a:rPr lang="en-US" dirty="0" smtClean="0"/>
              <a:t>Links to other Data Management Plan resources </a:t>
            </a:r>
          </a:p>
          <a:p>
            <a:r>
              <a:rPr lang="en-US" dirty="0" smtClean="0"/>
              <a:t>Best Practices for Managing </a:t>
            </a:r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BA04-C6C4-8444-A279-786FFD7682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4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C</a:t>
            </a:r>
            <a:r>
              <a:rPr lang="en-US" sz="3000" dirty="0" smtClean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hanges in data </a:t>
            </a:r>
            <a:r>
              <a:rPr lang="en-US" sz="3000" dirty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m</a:t>
            </a:r>
            <a:r>
              <a:rPr lang="en-US" sz="3000" dirty="0" smtClean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anagement requirements</a:t>
            </a:r>
            <a:endParaRPr lang="en-US" sz="3000" dirty="0">
              <a:solidFill>
                <a:srgbClr val="218595"/>
              </a:solidFill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1746" name="Content Placeholder 3"/>
          <p:cNvSpPr>
            <a:spLocks noGrp="1"/>
          </p:cNvSpPr>
          <p:nvPr>
            <p:ph sz="quarter" idx="4"/>
          </p:nvPr>
        </p:nvSpPr>
        <p:spPr>
          <a:xfrm>
            <a:off x="457200" y="1295400"/>
            <a:ext cx="7848600" cy="4714875"/>
          </a:xfrm>
        </p:spPr>
        <p:txBody>
          <a:bodyPr/>
          <a:lstStyle/>
          <a:p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US Government policy on open data</a:t>
            </a:r>
          </a:p>
          <a:p>
            <a:endParaRPr lang="en-US" sz="2000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endParaRPr lang="en-US" sz="2000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endParaRPr lang="en-US" sz="2000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endParaRPr lang="en-US" sz="2000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endParaRPr lang="en-US" sz="2000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NASA data policy</a:t>
            </a:r>
          </a:p>
          <a:p>
            <a:pPr lvl="1"/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open sharing and no period of exclusive use</a:t>
            </a:r>
          </a:p>
          <a:p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Scientific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journals  (Nature, Science, </a:t>
            </a:r>
            <a:r>
              <a:rPr lang="en-US" dirty="0" err="1" smtClean="0">
                <a:latin typeface="Helvetica Neue" charset="0"/>
                <a:ea typeface="ヒラギノ角ゴ ProN W3" charset="0"/>
                <a:cs typeface="ヒラギノ角ゴ ProN W3" charset="0"/>
              </a:rPr>
              <a:t>PLoS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, and Ecological Society journals )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have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data sharing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requirements. </a:t>
            </a:r>
            <a:endParaRPr lang="en-US" sz="1600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endParaRPr lang="en-US" sz="1600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Many funders are requiring that each proposal contain a short Data Management Plan (~2 pages) 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buFont typeface="Arial" charset="0"/>
              <a:buNone/>
            </a:pPr>
            <a:endParaRPr lang="en-US" sz="1600" b="1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buFont typeface="Arial" charset="0"/>
              <a:buNone/>
            </a:pPr>
            <a:endParaRPr lang="en-US" sz="1600" b="1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buFont typeface="Arial" charset="0"/>
              <a:buNone/>
            </a:pPr>
            <a:endParaRPr lang="en-US" sz="1600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buFont typeface="Arial" charset="0"/>
              <a:buNone/>
            </a:pPr>
            <a:endParaRPr lang="en-US" sz="1600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1747" name="AutoShape 2" descr="data:image/jpg;base64,/9j/4AAQSkZJRgABAQAAAQABAAD/2wCEAAkGBhQSERUUExQUFBQVGBgXFxYYFRUXGBgXFxUXFBcYFxcYHCYeFxokGhcUHy8gJCcpLCwsFR4xNTAqNSYrLCkBCQoKDgwOGg8PGikkHB8pLCwsLCwsKSksLCwsKSwsLCwsLCksLCkpLCwpKSwsLCkpLCksLCwsLCwsLCwpLCksKf/AABEIANsA5gMBIgACEQEDEQH/xAAcAAABBQEBAQAAAAAAAAAAAAACAQMEBQYHAAj/xAA+EAABAwEFBAgEBAYCAgMAAAABAAIRAwQFEiExBkFRYRMicYGRobHRMlLB8AcUFeEWI0JiovEkgjOSU3Ky/8QAGQEAAgMBAAAAAAAAAAAAAAAAAQIAAwQF/8QAKBEAAgICAgEDAwUBAAAAAAAAAAECEQMSITEEE0FRM2FxFCIyQqGB/9oADAMBAAIRAxEAPwDkCcoN1SNpFSLPRWOTOrHG76GntQwpxs6AUVWpov8ARZELE42knwxG0KOYY4Pkbp0oToYia1OBsKpyNEYJKkN4U3hUjCm6jUEx3Eae1NwniEBCsTF1GXNQlqfIQYEyZW4CMRFqTAnKTCclGL9mR3000WyrH8qYmFGqUUykI4JiWSmAVaMpqupKys78oVGVvsuxRSFchLU/hQ4FQmaQAxI9ifDJ7UpapsIxmkc0dQhe6LglLZTIrn2A0SEeHyQtdCPEVACinK8ipOSpditlSKUI6TM0pRtCucuC9JHiE25qkBqaqBKmO0MAIg1E0IoTtipCMT2DPJNNTjKskAZoKLk6QJzUI2x4UsuJ+z7qHUtPJTqlUBpEax/pVQzJWpYYo5cvKm2J+Z5IxUnck/LZjmpFmsplOsURf1M/kYgrwJ13K4pWAYZ593DimnWPhH+0fTQn6ifyV9NpJ4D6J+jRM+qmMspBnhpzI9AnG089MvXf99iKikLLLJ+4AqgZGFGtlnB6wEffknWN/nBpgc3HIRpPqrO8rCA2Q7EOU5qqcUyyGVx5MuWKXRQvbBjVeZkVnmmuGdTDNTVomtdIRDNNtCcxrIzQeBRkSmy6UbHQgIwYSObPalfmkY7imjYroZLUTCnXIRThPyxbQjl5OYea8l5FtEHAvAeycDUbWp7L0jwamKqlnRRqyEXyOxhoR+qVjZzRE8VZYEht2QJTF3PMk6kqRa8qZ7E7ctFzaTqh+H4YjfxnctGGqbOb5smmkPGyy2eJzz8v3Uuy3UCJ3657lX0axDtYadxnPs4q7p2pobHGM546LQ7qzmruiOLEBHb4ZT4JxlDCSe/78TmnbNG/M8Z5T9/skdV1Aich+30RVgb+AWafe8KU2m2Jj/cKsdaRPj5+uaeNaYPPv7lG/gBZOpNjwA48TKpbXbcJIgDgFctONkDLL2/13qht1kc95gZcYAhJFNsd1RBtNr6wcBmDK0lC8BWAjhvE+uYKyNspvpTIy3H99yt9mqj3yGiT2+RCE01yxotewl80A2CNZGe/VR61OCn7/eSOBG5JaGgwRvAntWfM+EzZ4jqTQlJycCZCMPWRnWDITgTARB5CWisMtSRKIPBQuCCFaGntKFruKkASgfSVmwogCRExpXlORW0A0ao2tSU2p9I2akMvUes1SKhzTdVPFhYFNmXahT7BpyXnMCO3JEiPXbLSFuLquhrbGxhGZAJkb9VkbLRx1GN1xOA8106vTAb2CAmc2o0jB5KWyON37VIruaJDW5AckdC0mAN6Zv5+K0VD/cVKuazlxA14jXyOq6ULcU2cmXEnRf0KeFgxSMo0y/biobauJ2X07k7eloLYGcAc+Ee3sqyyWkCoN+h8M58URKDt1brz5A9h9SpljcYz8fGVSVq+KoTmP2EK0sFWBxmR5lRuiU2aSxSRAHGdB9/sotq6gJ1J56aZ69ql3ZigF2YOozzPPsVdfry0EZjlkPDlHqnQr+DMW+8XB2vdlEcFrtla7cmwNxnkdJ7DI7lg7S7Pcr27a5pVqJPw1GQe8ys+eLcaRfhaT5Lnbi6C0Co34TrGgPsqhjt28ZZLfXzZulsb2nPDn4Z5dy5+4QZ8VjeTeCR0fGhU2wyxDhTwXi1UWdAbDIRQjalczghYjGSITlOovQkc1MqYjY+GDciYVD6YhEHo6oSmTC4JVD6QheQ5F1HWMhG8ZJQgraKrtmwZflmhqNzncUZzXo0HBWoYEBK4JQF56BCRcJ/5VLtkeC6JayS377FzCzVsFam7g4eeS6d0k0p4/wCk7XRzvJ/kchvizE2ioB/8jlf3JdIyByM6EDlED2UR9ZjbbUxiQHEjOM1qrDa2OIJ0GfzcInDpmr5ZpRSSMnpJqyt2iu7CCQJ3zz91ijWh3f6rqN5OFUEQQeBy8PJc8vuwFjzwnPnOYKnj595OLBlw6xTRX0/iO9a64bqlo5+Y5n7iSs7dViLnDIwTlGp3epXS7qoNYAMvWO/ej5OZw4QMOPYSy3ZAEAxlkJ00H3mq3ae5iATG7QfXLNbOwYCY+I57sp7VHvugCCXRnIkxzRh5L1tiyw/uo4lSsJfVawakx3cfBXO1tPo30GNjq+OoA9PNX122BjaxeM8JjLLMnT6Klvmv09sbAGEExzwiD3J45t237JAlj1SXu2ba4rXioZ5yI8oWFrEY3t0LSRHetVs7Uwscw/0rG3/ItNRzcutPjmsuHHu2ka1meLkkU+Cea1OXNZ212k4ocMi3fPLiCpIut4eG5Z5g6T+/JVzg12bY54S6ZDhKFZ/o5LcTTJGrdCOOqZq3W8HJjiOMJHFoiyQfuV72nckYVeUblwsL3yTuYM8+ahUrnc90gYRvMeg3lPq+hPVj8lc9iBgWio3C1rZqSTwbnkol7XO5pLg0YeDd3crPTlQizQboq5XkJkaz3ryrotLR9jc0AkZFQLSetluWnrglwwieZ04Zc01Qu4AuJM4u/uHFFYmpcFMfL4tlHTu2oW4o5/YRC73ASWnNaWBA3HT6DtXhTaRqR2jxVjxCLzHZk3UyNRCGpTO5Wd60Q0k8ePM5KtJaBJcMs9VTTs0rPasi2ukcMjdvW/uy0F1Bp4gHyWGq1mFsFzcwYHD91fbOXsDQDZEty7xvTyvS/gz5ZKckZ7a+WWqdA4A8p0+iOtRtDmMfSc91N4BhnXLSCWlrgJLcwYBhP7V4HwCQHA5cxvHoqmxsqMaKlMnIwYcWkHTUEa5eC2YJxcFsZMsZXwai6L1eHupV2llVoggtjnmD8JUS9qgdM7jrv5Kqumk91bQzmXEye2e9WVpoOw6H7z8clmyY4wyXEeMnKNSFuWq0ZgCZyy1Okac/VaWhVMAnwWPsDsJ0P3l35yrytbD0BMGdBA36ZJMqc5obHUItj1v2lqUgTTa5zGFrXEEtaC4HCC4DKYdlvjkqt+2VWscLzhbh3STloAZyzjxU64NpaVmoua9tN/TTjDml0AThBaeq/Prcp1Q3dSFqrNdTotpUmQTDA0OcMxAjs8s8lu9PFix/czbznIvBY8FKQBwG7PDmeJ1WNr0Qyuw8SRnzBy8RC6dWsZ6LTWQFhLxutz8TYM6zvEZz4wkxQ2i0Cc6lZJu89Y81mL6M13qyoXkaZiq1zXDfGTuY4dip7bWxvLuJ8kvj4pQm9h801KPAxYra6jVa9u7UcRvC6aytTqsa8QZALT3euq5bVHBXGzthq2hpayqW4CMpOhnMZ9q1ZYJ8meMmuDdF7QZ0P3CjPpMx4y6TrBO8Kl/g6ofiqvPevUth+sMTyRvzzWfRe5apyXsX7bWDk2MtYg+SM2gEEN1HMZdqrauzYIDQ4sYP6Wkie3ieZQUtkWNMhx8T555pkvuC5fBOY5oHWcNNcUE96G0WpjASXgNGsukqK/Zlrvjc555pW7K0fllGkB7DbrZTcMeJuGY3aryefs7S+VIjUQ3IoKYtjo18ANM88kH5K1kgy/hvy5xELWUbY1oDXB4O4HrE94Jz7UT7c7dSeR3e6DddIXVP3Mz+k2okdeplyI3RkEQ2btLtajhPboeOavTfMGCAw8HGT4NkrzNo6IMOqhxOgaw+HapsxvTRm7TsZXIMuOXEj3VQ7ZeoDDj5rpVlvKnUbia4QeOXLRC99MnIYiODSe6YiUknP+o8VBdowNPYmoW4pA8fZestxvpnq1MPYFqLbTqMa9tLG0PzJcWHATmQGzI37t6x77FW6TCahH9xJzHLj3ISU2uZf4NCUb/iWNG48VRrnPLjO/8A2pD6RpPIjI6iPGQm7EejIL6jnQQYnhw3q+/L/mLS3BnijdujNZ+ZLuy+T1fVEG7B/ND26CBH3qtBfVgDmBwAkj77VT2OwkVXMicLiORz1WvNjmjmdM0uOLk6+AZGqsxVG6ASBEnx13rS2DZ3qycstO7I8t6h3dQJfpv8PuVq6j8LBH3CMuHYseeDF0blaXnE0CDkSNPLJaK7bH1msZvy03byq60VP5gHE55rW7OWWHsy6zzJ5NH7eqqxpznTHyPWNmupXOzAGkAgAffam7Ts3QcDLBnvGRViHrznZLvJJHIbOB7f3G2lVcGyBGu79u1YVwMfeq6v+KFINfLoEjUCD36yuXV2jcdeSWXY8eiA9yv9gbThtJb87SPDMfVZ951Ui5rcaNZtQAdUzHEaEeCWatDR4Z14oCm7utza9MPZod28HeDzUmFlNAykTxYhwIgsZiUmFOEJCFCDcLyPCvIkKa2Xc9tXpqYxzAc0nhvb7KbZoeJwlrh/Tm3PnuRWB7qnXMhh+ERmRGp4ZqXWtDGfE5rd+ZAyQ/Iq+xj/ANCtL6znuYG4viJcSMssgDJTFVtqd/K6KZ4MwnDuGLRoWtdf9nBg1meK9/E1my/nNz7SjyWO2U2z9jdQc7HSqYiMyAHNAniNTzWitWI0zgbLiIAJwx2nUdygfxfZ+Lz2MdHb2JHbVM/opV3djI57yo+QashWG56zSThaJklpd1S7PMuMuKq742e64eQ1hgjC0yCTv9fFaJ20biOrZqxO74R9VU3xetd7T/xsMby8H0VeTauB8cafJQWGg9r8J4ZEaHkRuWmuK0upOB1dBAwiNQYg5mVlzb6+QFMAnmr6y2gtA3S0SRqdPJVRclK3RblS14Op7P7OUn9c6kNnthJfVAUqbwOeXJV+yW0rGWeoCf8AxiZz+Aa655ayn7y2gpPpukziG7fwIK6KivY5zkzD3dXPS5aTzWz+OnzWdu6zsJGcCd8cVqrmunpDixgtJ6vMcSJWPLhk+jTjypdlBRuxz6oMZDM9m9bS7HQ+dIbG/eezkpFou5jGHSTln9FCoMiSYkmfYJsPj6O2JlzbqkaGnX4p3ppGSpKdQqa20GFuRkZy/wDE4l1TrExHD6/7XNarRJAyjSV0Lb+sXVXAx6rnlWmYJz9PokaHiyvcNV6ztzXnH2TzRAjfvTDF/sze9Si5zWN6TFnhmIjKVohfVqMxZ2ATvfmsns9aMNoYeMjyW+NZvzDxCzZHTNGPoq33lbd1OkO8pBaLYdTSb3EqdUtjBq9g/wCwTFW9qI1qM46pLZbRDfQtbj1q4aODGgIDddeB/wAmp5J2ptHQH9c9gJUeptXQGmI/9VP3AFbcbv6q9U/9iF5R6u2FLc158AvJtZgtfJtWtgQFzvby14q+Ef0gDvOZ8oXR4XKLyf0ls+bFV8sQHojBXISPCbNhd1x02U2NLGuMCSRJ4nzU1lhYNGN8FIAyRhqpbbY66AZRA0AHcnA1RrzrmnRe9urWkieKxdTam0O/rjsACkYuXQXSjs+jfhqarWcEQueuveudar//AGhM1LW86uce1xTvA32U/qIIt71p9G8jLTyT9Hr0g4Zx1THL7CyF4gkTK3P4R2ZtVtam7MSD4iPohHxtfcsn5SnFJIChayGPboHtcwgZaiJ8x5qou69H0P5dWSzdnl2jlouqV/w0kyxwjgVHtH4bta3rOBHDDPqr4bR7MspJnPbwvxsRRcSTpvPLvXTfw4ruo2QGsHOrPJMbw05NBnJuQ81z27b7s9lt9Si5jQwOwtcWjquECZjIa9i6hYrY0wREEZQrrK2XDmOqZu14DQIG2c6IKdtiEVS2z2oAsdbQKcrWgtaTlkFVvv3C4Bw1ykJi/bdNmJGR4o8InZznaS9ulquLssyPPfqsvbqo0BmO5T7XWJeQfHv3pKV14iAAEjZYlRmnOwzvPoga9XdbZcjiTyCSps45pBMAJVli+BtGuStpuRFx4rwpwTv5r0KyilzfswSkJRoQ1ETZ/IKGE5hQwoCwSV5LCRQh2O8a2Ck93ytcfAErluz9PHbKc7iXeAJ9V0LbCtgsj/7ob4lYzYmhitLnfK0jxIHus8OLZ0f6flm6DUYC9hRhZxivvx+Gz1J+Ujxy+q5uAulX+2bNU/8AqVziFdh7Bl+i/wAiNbKLCiaErQtJyiNbG9Q+K2/4KkYqvGW+EFY9zJnmr/8ACa1mlaqg3QJHY7Xz81EWwfB9DU29UKp2ir9HRe/5Wk+AlWdjtAcwFV9+Uw9hacwdUX0McTubYh9urdNWBbTJxEnIv4Bo3DnyyXQaOzQpACmSBuG7zVrR6jQAMoRstrfdVMdKkVX5Ws3eDzUFt4ve4tGome7I59qb2t2vFGKLM6tQho/txZYj7clIsFJtGiOtiAABJ1Jjcd/umdoMEn2V9424tfSzMl410hWt8V/5OHjn4qhr0KtqtNFjQG06cOdlLjnIBO7ctXtBYoDctwzVWSTUWyyEVtRzSpYMT45wtLctxZ6ZgEpRZQ04jCr702sfZSAwAl2We4Ds7VTjl6jofJHSNku1UBTcS6BBWR2jvoOMN0E/fJRL4v8AqV3y5xiZAVXVHer8eBQdmbJ5DkqQIKUhBCJqvM54BeJRQhJUIIShBRFeDVCAwvIg1eRIb78RLVFJjJ+J0kcmj91V/h7Q6tV8ZkgT5/VNfiHaSa+HcxgEczn7K32HoxZWk73OPnA7dFmXEGzpy41RoAEoYkwowFQEqNqzFmfzgf5Bc/at5to7/j9rhu7SsK1XYhfI+j/080JEbWpQFecoCYV1sDZibc8gZCnJ7yFUQumfhfsyehNdzSHVndUn5Bk3xzPeoy3H2b66wcIR24ZGVPs1lwgIbZSlp0RHMwyuGwDvErD3ntBUsz6slrsROBoMxOk8AoG218VBaH0mv6jDlGRkgHPsmFl3vLjJkk880EubElk9kOWi2vdUNQuOI6n2Wv2GuurUJr1Hu6MZMa5x6xEy4DhnE71iKgkLpuyVteaFN1SM2gYYAEDIEdvpCkuAYi12cbhtVaeI8I/dbK22VtWnCyty0C601TEHq/8A5C17bPlmgknGmXttOznN82cscQBOa57tST00HcB5kru142ZoaSQMs5XCNpbWK1oqPGmKB2DIKvHh0k5Az5dopMpYlK1qdDOSQhaDKAaa9hCINREZIEGYXsKcDF7AoGxmF5OOQhQNngvJEqlkJu1lr6S0VHbsUA8m9X6LoFx0g2hTA0DB6LmlVhq1g0DN7vUrq9mp4WgcAB4LPPiCR1Mn1K+BxqIBeARKghm9uKkUWji8eQKxLVsdupw0huk/RZFoV+IHkusKXyzwG9KErAiAVxygrHZ+kqMZn1ntaeMFwB7MpXfbFaejYABAAgDcAMguC2eqWPa8atII7QQuw3PfDKrNci2RqORQd1wX4mjVUrz703abeACqSpeIY+BBHbvyR1b7YGZkCdSYEeKWMm3Ra4nGb+r9JaKjs83HLhyUFoVjf9Vj7TVdT+AuJHqY5EyoACsRib5BIUm77xNJzSZLBq2TA3yI4Roo5P36ffNeLJy13Rxn7CLVoEZNO0d02QspLBVM4ngTPpyjTuWpaFnLgqCnRY3SGgeAhW/6m0Jbo19i3nZ8VNw5FfON5UC2q9hGYc4eeX1X0bWvAYZ3FcS/ECwhlscRo8B3YdEUV5FwZUBec1OYeCWOaJQNObxQuannJsqBGyhJ3JwwvQoQbcPuUKNeUCAF5KkUITNnaOK1098GdY0C6iFz7YSkXWlzpgBpnTOTkPKe5dAhUZvZHTu5N/cMIgEICILOEye3kRT4yfoso1ajbuoZYMog9s+yyzTlktGLoPlfRX5DCVvfxSBL9+nHsVpyAlYWC9qlIEMcROXZmDIB4wFADJ3jn7ffFO7vuVAqyzO0lYThdAIBOk4o6xB5lRK96PexzKhLgXB0ncQIy5RGSjSh+/JEjk2C884G8nOASJMbwBJ7lpto9k6Nnr0aDXWoGraKVNr3im6lWoVAya1Gq2mGtcC4jB1ss1mXiQR66a7xwWhtm17OiZSo2bomNtdK19H02JjTTwjoqAFMdGx0FxJmC45GUyDBx9xb42So0rRbaDLRVe+zWavXbkwAPpFrhTcSwYz0Tg44Yg5blCvi622S29E1z3BgoOJfhkPfTZVd8LRl1wn6N/06l41rTXDqdKsLQHNaDVMVaBoBmQG84piOpG9QtoL1/M2uvXaC1tR8tDokNa1tNsgGAcLAYnKVBpNVaOuWS1B1OQRkQB3BSqwBAz3j3XJ7i2qdQbgLcTMzrnJM/fYtXS26pdC0vPWIktGZBO49iRxLo5FRrn1wWkaRGe6JzK5j+IVZr7T1TMNEkb5zUi/dtjUDmU8h8OMHVvYslVrF2pmMp5DQdiKVFWTJfCG/VIHTuRQhciUguhA5Li1SFQIBGaRFC8VAgYc0pC84fsvEohAc1eRQvIEJuyF+CgHuNC0PxlsFjARBLmgTO9wI7QVpf46bn/xbXljn+W3Sn8f9Wjd65hZr7r02hrKr2tGEwDAlri9vg5xI5lH/ABBaI/8AK/PFOcE4y1zsR1dJa3X5QhKCk7ZrUmjp7duQTAslrmQ2OjbOIkgCMWsghJ/H7dfytrghjh/Lb8NT4COto7dxXMH3/aHZmq8mQ6SZMg4hmecGP7W/KIQX7XgAVHAAMaIgQKfwRG8cdUvpRDuzXbQX5+ZqA06Folp6MgsHx64cnHPiFVdO8YB0FYGocLOoRjJwkBvzHrs0+YcVTfrteZ6QyXF+74iMLt2hGRGhAAMwEJvmtiY7pHF1NwewkzhcA0Aid/UZ/wCqdRSDPJKcdX0Xn6gWxipVRLsIkADFJbEk6y0juT9aq9tc2d1Gp0wMFnVJ0xTIdERnM6LL1rY9/wATi7rOfn8z4xHtOFvgFKqbQ1zUZUdULn02dG0uDXdQAjCQRDhBMzMzmpTv7FOkaLr8+eh6fo39EX9HilnxxiiMU6Z5iEwNpafyv8vdU1nvWrTpPpMeRTqxjblDsJkdncoaiXyRwj7GkO0lPLqv4aN90n8RM+V/+Pus6iRoGiNB/ELPlf8A4+6Q3+z5X/4+6oAiUoHpxL4X+z5XeXuvfrzPld5e6oglClA9NF6L8Z8rvL3Si/GfK7y91RIwpRNEXf62zg7/AB9179aZwd5e6pQlUomiLk3w3g7y90n6u3g7y91UpQoDRFn+qN4O8vdKbzbwd5e6rAlChNUWP6k3gfL3S/qYzyPl7qtSlQmqLD9RbwPl7pDeA4Hy91AcvKAon/nxwK8oIXlCao//2Q=="/>
          <p:cNvSpPr>
            <a:spLocks noChangeAspect="1" noChangeArrowheads="1"/>
          </p:cNvSpPr>
          <p:nvPr/>
        </p:nvSpPr>
        <p:spPr bwMode="auto">
          <a:xfrm>
            <a:off x="78135" y="-999009"/>
            <a:ext cx="2190006" cy="20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/>
            <a:endParaRPr lang="en-US">
              <a:latin typeface="Calibri" charset="0"/>
            </a:endParaRPr>
          </a:p>
        </p:txBody>
      </p:sp>
      <p:sp>
        <p:nvSpPr>
          <p:cNvPr id="31748" name="AutoShape 4" descr="data:image/jpg;base64,/9j/4AAQSkZJRgABAQAAAQABAAD/2wCEAAkGBhQSERUUExQUFBQVGBgXFxYYFRUXGBgXFxUXFBcYFxcYHCYeFxokGhcUHy8gJCcpLCwsFR4xNTAqNSYrLCkBCQoKDgwOGg8PGikkHB8pLCwsLCwsKSksLCwsKSwsLCwsLCksLCkpLCwpKSwsLCkpLCksLCwsLCwsLCwpLCksKf/AABEIANsA5gMBIgACEQEDEQH/xAAcAAABBQEBAQAAAAAAAAAAAAACAQMEBQYHAAj/xAA+EAABAwEFBAgEBAYCAgMAAAABAAIRAwQFEiExBkFRYRMicYGRobHRMlLB8AcUFeEWI0JiovEkgjOSU3Ky/8QAGQEAAgMBAAAAAAAAAAAAAAAAAQIAAwQF/8QAKBEAAgICAgEDAwUBAAAAAAAAAAECEQMSITEEE0FRM2FxFCIyQqGB/9oADAMBAAIRAxEAPwDkCcoN1SNpFSLPRWOTOrHG76GntQwpxs6AUVWpov8ARZELE42knwxG0KOYY4Pkbp0oToYia1OBsKpyNEYJKkN4U3hUjCm6jUEx3Eae1NwniEBCsTF1GXNQlqfIQYEyZW4CMRFqTAnKTCclGL9mR3000WyrH8qYmFGqUUykI4JiWSmAVaMpqupKys78oVGVvsuxRSFchLU/hQ4FQmaQAxI9ifDJ7UpapsIxmkc0dQhe6LglLZTIrn2A0SEeHyQtdCPEVACinK8ipOSpditlSKUI6TM0pRtCucuC9JHiE25qkBqaqBKmO0MAIg1E0IoTtipCMT2DPJNNTjKskAZoKLk6QJzUI2x4UsuJ+z7qHUtPJTqlUBpEax/pVQzJWpYYo5cvKm2J+Z5IxUnck/LZjmpFmsplOsURf1M/kYgrwJ13K4pWAYZ593DimnWPhH+0fTQn6ifyV9NpJ4D6J+jRM+qmMspBnhpzI9AnG089MvXf99iKikLLLJ+4AqgZGFGtlnB6wEffknWN/nBpgc3HIRpPqrO8rCA2Q7EOU5qqcUyyGVx5MuWKXRQvbBjVeZkVnmmuGdTDNTVomtdIRDNNtCcxrIzQeBRkSmy6UbHQgIwYSObPalfmkY7imjYroZLUTCnXIRThPyxbQjl5OYea8l5FtEHAvAeycDUbWp7L0jwamKqlnRRqyEXyOxhoR+qVjZzRE8VZYEht2QJTF3PMk6kqRa8qZ7E7ctFzaTqh+H4YjfxnctGGqbOb5smmkPGyy2eJzz8v3Uuy3UCJ3657lX0axDtYadxnPs4q7p2pobHGM546LQ7qzmruiOLEBHb4ZT4JxlDCSe/78TmnbNG/M8Z5T9/skdV1Aich+30RVgb+AWafe8KU2m2Jj/cKsdaRPj5+uaeNaYPPv7lG/gBZOpNjwA48TKpbXbcJIgDgFctONkDLL2/13qht1kc95gZcYAhJFNsd1RBtNr6wcBmDK0lC8BWAjhvE+uYKyNspvpTIy3H99yt9mqj3yGiT2+RCE01yxotewl80A2CNZGe/VR61OCn7/eSOBG5JaGgwRvAntWfM+EzZ4jqTQlJycCZCMPWRnWDITgTARB5CWisMtSRKIPBQuCCFaGntKFruKkASgfSVmwogCRExpXlORW0A0ao2tSU2p9I2akMvUes1SKhzTdVPFhYFNmXahT7BpyXnMCO3JEiPXbLSFuLquhrbGxhGZAJkb9VkbLRx1GN1xOA8106vTAb2CAmc2o0jB5KWyON37VIruaJDW5AckdC0mAN6Zv5+K0VD/cVKuazlxA14jXyOq6ULcU2cmXEnRf0KeFgxSMo0y/biobauJ2X07k7eloLYGcAc+Ee3sqyyWkCoN+h8M58URKDt1brz5A9h9SpljcYz8fGVSVq+KoTmP2EK0sFWBxmR5lRuiU2aSxSRAHGdB9/sotq6gJ1J56aZ69ql3ZigF2YOozzPPsVdfry0EZjlkPDlHqnQr+DMW+8XB2vdlEcFrtla7cmwNxnkdJ7DI7lg7S7Pcr27a5pVqJPw1GQe8ys+eLcaRfhaT5Lnbi6C0Co34TrGgPsqhjt28ZZLfXzZulsb2nPDn4Z5dy5+4QZ8VjeTeCR0fGhU2wyxDhTwXi1UWdAbDIRQjalczghYjGSITlOovQkc1MqYjY+GDciYVD6YhEHo6oSmTC4JVD6QheQ5F1HWMhG8ZJQgraKrtmwZflmhqNzncUZzXo0HBWoYEBK4JQF56BCRcJ/5VLtkeC6JayS377FzCzVsFam7g4eeS6d0k0p4/wCk7XRzvJ/kchvizE2ioB/8jlf3JdIyByM6EDlED2UR9ZjbbUxiQHEjOM1qrDa2OIJ0GfzcInDpmr5ZpRSSMnpJqyt2iu7CCQJ3zz91ijWh3f6rqN5OFUEQQeBy8PJc8vuwFjzwnPnOYKnj595OLBlw6xTRX0/iO9a64bqlo5+Y5n7iSs7dViLnDIwTlGp3epXS7qoNYAMvWO/ej5OZw4QMOPYSy3ZAEAxlkJ00H3mq3ae5iATG7QfXLNbOwYCY+I57sp7VHvugCCXRnIkxzRh5L1tiyw/uo4lSsJfVawakx3cfBXO1tPo30GNjq+OoA9PNX122BjaxeM8JjLLMnT6Klvmv09sbAGEExzwiD3J45t237JAlj1SXu2ba4rXioZ5yI8oWFrEY3t0LSRHetVs7Uwscw/0rG3/ItNRzcutPjmsuHHu2ka1meLkkU+Cea1OXNZ212k4ocMi3fPLiCpIut4eG5Z5g6T+/JVzg12bY54S6ZDhKFZ/o5LcTTJGrdCOOqZq3W8HJjiOMJHFoiyQfuV72nckYVeUblwsL3yTuYM8+ahUrnc90gYRvMeg3lPq+hPVj8lc9iBgWio3C1rZqSTwbnkol7XO5pLg0YeDd3crPTlQizQboq5XkJkaz3ryrotLR9jc0AkZFQLSetluWnrglwwieZ04Zc01Qu4AuJM4u/uHFFYmpcFMfL4tlHTu2oW4o5/YRC73ASWnNaWBA3HT6DtXhTaRqR2jxVjxCLzHZk3UyNRCGpTO5Wd60Q0k8ePM5KtJaBJcMs9VTTs0rPasi2ukcMjdvW/uy0F1Bp4gHyWGq1mFsFzcwYHD91fbOXsDQDZEty7xvTyvS/gz5ZKckZ7a+WWqdA4A8p0+iOtRtDmMfSc91N4BhnXLSCWlrgJLcwYBhP7V4HwCQHA5cxvHoqmxsqMaKlMnIwYcWkHTUEa5eC2YJxcFsZMsZXwai6L1eHupV2llVoggtjnmD8JUS9qgdM7jrv5Kqumk91bQzmXEye2e9WVpoOw6H7z8clmyY4wyXEeMnKNSFuWq0ZgCZyy1Okac/VaWhVMAnwWPsDsJ0P3l35yrytbD0BMGdBA36ZJMqc5obHUItj1v2lqUgTTa5zGFrXEEtaC4HCC4DKYdlvjkqt+2VWscLzhbh3STloAZyzjxU64NpaVmoua9tN/TTjDml0AThBaeq/Prcp1Q3dSFqrNdTotpUmQTDA0OcMxAjs8s8lu9PFix/czbznIvBY8FKQBwG7PDmeJ1WNr0Qyuw8SRnzBy8RC6dWsZ6LTWQFhLxutz8TYM6zvEZz4wkxQ2i0Cc6lZJu89Y81mL6M13qyoXkaZiq1zXDfGTuY4dip7bWxvLuJ8kvj4pQm9h801KPAxYra6jVa9u7UcRvC6aytTqsa8QZALT3euq5bVHBXGzthq2hpayqW4CMpOhnMZ9q1ZYJ8meMmuDdF7QZ0P3CjPpMx4y6TrBO8Kl/g6ofiqvPevUth+sMTyRvzzWfRe5apyXsX7bWDk2MtYg+SM2gEEN1HMZdqrauzYIDQ4sYP6Wkie3ieZQUtkWNMhx8T555pkvuC5fBOY5oHWcNNcUE96G0WpjASXgNGsukqK/Zlrvjc555pW7K0fllGkB7DbrZTcMeJuGY3aryefs7S+VIjUQ3IoKYtjo18ANM88kH5K1kgy/hvy5xELWUbY1oDXB4O4HrE94Jz7UT7c7dSeR3e6DddIXVP3Mz+k2okdeplyI3RkEQ2btLtajhPboeOavTfMGCAw8HGT4NkrzNo6IMOqhxOgaw+HapsxvTRm7TsZXIMuOXEj3VQ7ZeoDDj5rpVlvKnUbia4QeOXLRC99MnIYiODSe6YiUknP+o8VBdowNPYmoW4pA8fZestxvpnq1MPYFqLbTqMa9tLG0PzJcWHATmQGzI37t6x77FW6TCahH9xJzHLj3ISU2uZf4NCUb/iWNG48VRrnPLjO/8A2pD6RpPIjI6iPGQm7EejIL6jnQQYnhw3q+/L/mLS3BnijdujNZ+ZLuy+T1fVEG7B/ND26CBH3qtBfVgDmBwAkj77VT2OwkVXMicLiORz1WvNjmjmdM0uOLk6+AZGqsxVG6ASBEnx13rS2DZ3qycstO7I8t6h3dQJfpv8PuVq6j8LBH3CMuHYseeDF0blaXnE0CDkSNPLJaK7bH1msZvy03byq60VP5gHE55rW7OWWHsy6zzJ5NH7eqqxpznTHyPWNmupXOzAGkAgAffam7Ts3QcDLBnvGRViHrznZLvJJHIbOB7f3G2lVcGyBGu79u1YVwMfeq6v+KFINfLoEjUCD36yuXV2jcdeSWXY8eiA9yv9gbThtJb87SPDMfVZ951Ui5rcaNZtQAdUzHEaEeCWatDR4Z14oCm7utza9MPZod28HeDzUmFlNAykTxYhwIgsZiUmFOEJCFCDcLyPCvIkKa2Xc9tXpqYxzAc0nhvb7KbZoeJwlrh/Tm3PnuRWB7qnXMhh+ERmRGp4ZqXWtDGfE5rd+ZAyQ/Iq+xj/ANCtL6znuYG4viJcSMssgDJTFVtqd/K6KZ4MwnDuGLRoWtdf9nBg1meK9/E1my/nNz7SjyWO2U2z9jdQc7HSqYiMyAHNAniNTzWitWI0zgbLiIAJwx2nUdygfxfZ+Lz2MdHb2JHbVM/opV3djI57yo+QashWG56zSThaJklpd1S7PMuMuKq742e64eQ1hgjC0yCTv9fFaJ20biOrZqxO74R9VU3xetd7T/xsMby8H0VeTauB8cafJQWGg9r8J4ZEaHkRuWmuK0upOB1dBAwiNQYg5mVlzb6+QFMAnmr6y2gtA3S0SRqdPJVRclK3RblS14Op7P7OUn9c6kNnthJfVAUqbwOeXJV+yW0rGWeoCf8AxiZz+Aa655ayn7y2gpPpukziG7fwIK6KivY5zkzD3dXPS5aTzWz+OnzWdu6zsJGcCd8cVqrmunpDixgtJ6vMcSJWPLhk+jTjypdlBRuxz6oMZDM9m9bS7HQ+dIbG/eezkpFou5jGHSTln9FCoMiSYkmfYJsPj6O2JlzbqkaGnX4p3ppGSpKdQqa20GFuRkZy/wDE4l1TrExHD6/7XNarRJAyjSV0Lb+sXVXAx6rnlWmYJz9PokaHiyvcNV6ztzXnH2TzRAjfvTDF/sze9Si5zWN6TFnhmIjKVohfVqMxZ2ATvfmsns9aMNoYeMjyW+NZvzDxCzZHTNGPoq33lbd1OkO8pBaLYdTSb3EqdUtjBq9g/wCwTFW9qI1qM46pLZbRDfQtbj1q4aODGgIDddeB/wAmp5J2ptHQH9c9gJUeptXQGmI/9VP3AFbcbv6q9U/9iF5R6u2FLc158AvJtZgtfJtWtgQFzvby14q+Ef0gDvOZ8oXR4XKLyf0ls+bFV8sQHojBXISPCbNhd1x02U2NLGuMCSRJ4nzU1lhYNGN8FIAyRhqpbbY66AZRA0AHcnA1RrzrmnRe9urWkieKxdTam0O/rjsACkYuXQXSjs+jfhqarWcEQueuveudar//AGhM1LW86uce1xTvA32U/qIIt71p9G8jLTyT9Hr0g4Zx1THL7CyF4gkTK3P4R2ZtVtam7MSD4iPohHxtfcsn5SnFJIChayGPboHtcwgZaiJ8x5qou69H0P5dWSzdnl2jlouqV/w0kyxwjgVHtH4bta3rOBHDDPqr4bR7MspJnPbwvxsRRcSTpvPLvXTfw4ruo2QGsHOrPJMbw05NBnJuQ81z27b7s9lt9Si5jQwOwtcWjquECZjIa9i6hYrY0wREEZQrrK2XDmOqZu14DQIG2c6IKdtiEVS2z2oAsdbQKcrWgtaTlkFVvv3C4Bw1ykJi/bdNmJGR4o8InZznaS9ulquLssyPPfqsvbqo0BmO5T7XWJeQfHv3pKV14iAAEjZYlRmnOwzvPoga9XdbZcjiTyCSps45pBMAJVli+BtGuStpuRFx4rwpwTv5r0KyilzfswSkJRoQ1ETZ/IKGE5hQwoCwSV5LCRQh2O8a2Ck93ytcfAErluz9PHbKc7iXeAJ9V0LbCtgsj/7ob4lYzYmhitLnfK0jxIHus8OLZ0f6flm6DUYC9hRhZxivvx+Gz1J+Ujxy+q5uAulX+2bNU/8AqVziFdh7Bl+i/wAiNbKLCiaErQtJyiNbG9Q+K2/4KkYqvGW+EFY9zJnmr/8ACa1mlaqg3QJHY7Xz81EWwfB9DU29UKp2ir9HRe/5Wk+AlWdjtAcwFV9+Uw9hacwdUX0McTubYh9urdNWBbTJxEnIv4Bo3DnyyXQaOzQpACmSBuG7zVrR6jQAMoRstrfdVMdKkVX5Ws3eDzUFt4ve4tGome7I59qb2t2vFGKLM6tQho/txZYj7clIsFJtGiOtiAABJ1Jjcd/umdoMEn2V9424tfSzMl410hWt8V/5OHjn4qhr0KtqtNFjQG06cOdlLjnIBO7ctXtBYoDctwzVWSTUWyyEVtRzSpYMT45wtLctxZ6ZgEpRZQ04jCr702sfZSAwAl2We4Ds7VTjl6jofJHSNku1UBTcS6BBWR2jvoOMN0E/fJRL4v8AqV3y5xiZAVXVHer8eBQdmbJ5DkqQIKUhBCJqvM54BeJRQhJUIIShBRFeDVCAwvIg1eRIb78RLVFJjJ+J0kcmj91V/h7Q6tV8ZkgT5/VNfiHaSa+HcxgEczn7K32HoxZWk73OPnA7dFmXEGzpy41RoAEoYkwowFQEqNqzFmfzgf5Bc/at5to7/j9rhu7SsK1XYhfI+j/080JEbWpQFecoCYV1sDZibc8gZCnJ7yFUQumfhfsyehNdzSHVndUn5Bk3xzPeoy3H2b66wcIR24ZGVPs1lwgIbZSlp0RHMwyuGwDvErD3ntBUsz6slrsROBoMxOk8AoG218VBaH0mv6jDlGRkgHPsmFl3vLjJkk880EubElk9kOWi2vdUNQuOI6n2Wv2GuurUJr1Hu6MZMa5x6xEy4DhnE71iKgkLpuyVteaFN1SM2gYYAEDIEdvpCkuAYi12cbhtVaeI8I/dbK22VtWnCyty0C601TEHq/8A5C17bPlmgknGmXttOznN82cscQBOa57tST00HcB5kru142ZoaSQMs5XCNpbWK1oqPGmKB2DIKvHh0k5Az5dopMpYlK1qdDOSQhaDKAaa9hCINREZIEGYXsKcDF7AoGxmF5OOQhQNngvJEqlkJu1lr6S0VHbsUA8m9X6LoFx0g2hTA0DB6LmlVhq1g0DN7vUrq9mp4WgcAB4LPPiCR1Mn1K+BxqIBeARKghm9uKkUWji8eQKxLVsdupw0huk/RZFoV+IHkusKXyzwG9KErAiAVxygrHZ+kqMZn1ntaeMFwB7MpXfbFaejYABAAgDcAMguC2eqWPa8atII7QQuw3PfDKrNci2RqORQd1wX4mjVUrz703abeACqSpeIY+BBHbvyR1b7YGZkCdSYEeKWMm3Ra4nGb+r9JaKjs83HLhyUFoVjf9Vj7TVdT+AuJHqY5EyoACsRib5BIUm77xNJzSZLBq2TA3yI4Roo5P36ffNeLJy13Rxn7CLVoEZNO0d02QspLBVM4ngTPpyjTuWpaFnLgqCnRY3SGgeAhW/6m0Jbo19i3nZ8VNw5FfON5UC2q9hGYc4eeX1X0bWvAYZ3FcS/ECwhlscRo8B3YdEUV5FwZUBec1OYeCWOaJQNObxQuannJsqBGyhJ3JwwvQoQbcPuUKNeUCAF5KkUITNnaOK1098GdY0C6iFz7YSkXWlzpgBpnTOTkPKe5dAhUZvZHTu5N/cMIgEICILOEye3kRT4yfoso1ajbuoZYMog9s+yyzTlktGLoPlfRX5DCVvfxSBL9+nHsVpyAlYWC9qlIEMcROXZmDIB4wFADJ3jn7ffFO7vuVAqyzO0lYThdAIBOk4o6xB5lRK96PexzKhLgXB0ncQIy5RGSjSh+/JEjk2C884G8nOASJMbwBJ7lpto9k6Nnr0aDXWoGraKVNr3im6lWoVAya1Gq2mGtcC4jB1ss1mXiQR66a7xwWhtm17OiZSo2bomNtdK19H02JjTTwjoqAFMdGx0FxJmC45GUyDBx9xb42So0rRbaDLRVe+zWavXbkwAPpFrhTcSwYz0Tg44Yg5blCvi622S29E1z3BgoOJfhkPfTZVd8LRl1wn6N/06l41rTXDqdKsLQHNaDVMVaBoBmQG84piOpG9QtoL1/M2uvXaC1tR8tDokNa1tNsgGAcLAYnKVBpNVaOuWS1B1OQRkQB3BSqwBAz3j3XJ7i2qdQbgLcTMzrnJM/fYtXS26pdC0vPWIktGZBO49iRxLo5FRrn1wWkaRGe6JzK5j+IVZr7T1TMNEkb5zUi/dtjUDmU8h8OMHVvYslVrF2pmMp5DQdiKVFWTJfCG/VIHTuRQhciUguhA5Li1SFQIBGaRFC8VAgYc0pC84fsvEohAc1eRQvIEJuyF+CgHuNC0PxlsFjARBLmgTO9wI7QVpf46bn/xbXljn+W3Sn8f9Wjd65hZr7r02hrKr2tGEwDAlri9vg5xI5lH/ABBaI/8AK/PFOcE4y1zsR1dJa3X5QhKCk7ZrUmjp7duQTAslrmQ2OjbOIkgCMWsghJ/H7dfytrghjh/Lb8NT4COto7dxXMH3/aHZmq8mQ6SZMg4hmecGP7W/KIQX7XgAVHAAMaIgQKfwRG8cdUvpRDuzXbQX5+ZqA06Folp6MgsHx64cnHPiFVdO8YB0FYGocLOoRjJwkBvzHrs0+YcVTfrteZ6QyXF+74iMLt2hGRGhAAMwEJvmtiY7pHF1NwewkzhcA0Aid/UZ/wCqdRSDPJKcdX0Xn6gWxipVRLsIkADFJbEk6y0juT9aq9tc2d1Gp0wMFnVJ0xTIdERnM6LL1rY9/wATi7rOfn8z4xHtOFvgFKqbQ1zUZUdULn02dG0uDXdQAjCQRDhBMzMzmpTv7FOkaLr8+eh6fo39EX9HilnxxiiMU6Z5iEwNpafyv8vdU1nvWrTpPpMeRTqxjblDsJkdncoaiXyRwj7GkO0lPLqv4aN90n8RM+V/+Pus6iRoGiNB/ELPlf8A4+6Q3+z5X/4+6oAiUoHpxL4X+z5XeXuvfrzPld5e6oglClA9NF6L8Z8rvL3Si/GfK7y91RIwpRNEXf62zg7/AB9179aZwd5e6pQlUomiLk3w3g7y90n6u3g7y91UpQoDRFn+qN4O8vdKbzbwd5e6rAlChNUWP6k3gfL3S/qYzyPl7qtSlQmqLD9RbwPl7pDeA4Hy91AcvKAon/nxwK8oIXlCao//2Q=="/>
          <p:cNvSpPr>
            <a:spLocks noChangeAspect="1" noChangeArrowheads="1"/>
          </p:cNvSpPr>
          <p:nvPr/>
        </p:nvSpPr>
        <p:spPr bwMode="auto">
          <a:xfrm>
            <a:off x="78135" y="-999009"/>
            <a:ext cx="2190006" cy="20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/>
            <a:endParaRPr lang="en-US">
              <a:latin typeface="Calibri" charset="0"/>
            </a:endParaRPr>
          </a:p>
        </p:txBody>
      </p:sp>
      <p:sp>
        <p:nvSpPr>
          <p:cNvPr id="31750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8381D979-C728-EF42-80A3-0399A213F1E2}" type="slidenum">
              <a:rPr lang="en-US" sz="1300"/>
              <a:pPr algn="r" eaLnBrk="1" hangingPunct="1">
                <a:buNone/>
              </a:pPr>
              <a:t>2</a:t>
            </a:fld>
            <a:endParaRPr lang="en-US" sz="1300" dirty="0"/>
          </a:p>
        </p:txBody>
      </p:sp>
      <p:pic>
        <p:nvPicPr>
          <p:cNvPr id="8" name="Picture 7" descr="Screen Shot 2014-02-16 at 7.38.21 PM (2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999" y="1828800"/>
            <a:ext cx="4703824" cy="1676400"/>
          </a:xfrm>
          <a:prstGeom prst="rect">
            <a:avLst/>
          </a:prstGeom>
          <a:ln>
            <a:solidFill>
              <a:srgbClr val="1A435D"/>
            </a:solidFill>
          </a:ln>
        </p:spPr>
      </p:pic>
    </p:spTree>
    <p:extLst>
      <p:ext uri="{BB962C8B-B14F-4D97-AF65-F5344CB8AC3E}">
        <p14:creationId xmlns:p14="http://schemas.microsoft.com/office/powerpoint/2010/main" val="275838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rgbClr val="218595"/>
                </a:solidFill>
                <a:latin typeface="Helvetica Neue Light"/>
                <a:cs typeface="Helvetica Neue Light"/>
              </a:rPr>
              <a:t>Benefits of Good Data Management</a:t>
            </a:r>
            <a:endParaRPr lang="en-US" sz="2800" b="0" dirty="0">
              <a:solidFill>
                <a:srgbClr val="218595"/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315200" cy="4678363"/>
          </a:xfrm>
        </p:spPr>
        <p:txBody>
          <a:bodyPr/>
          <a:lstStyle/>
          <a:p>
            <a:pPr>
              <a:buNone/>
            </a:pPr>
            <a:r>
              <a:rPr lang="en-US" sz="2200" dirty="0" smtClean="0"/>
              <a:t>Short-term (during your project)</a:t>
            </a:r>
          </a:p>
          <a:p>
            <a:r>
              <a:rPr lang="en-US" sz="2200" dirty="0" smtClean="0"/>
              <a:t>Spend less time doing data management and more time doing research</a:t>
            </a:r>
          </a:p>
          <a:p>
            <a:r>
              <a:rPr lang="en-US" sz="2200" dirty="0" smtClean="0"/>
              <a:t>Collaborators can readily understand and use data files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Long-term (after your project)</a:t>
            </a:r>
          </a:p>
          <a:p>
            <a:r>
              <a:rPr lang="en-US" sz="2200" dirty="0" smtClean="0"/>
              <a:t>Scientists outside your project can find, understand, and use your data</a:t>
            </a:r>
          </a:p>
          <a:p>
            <a:r>
              <a:rPr lang="en-US" sz="2200" dirty="0" smtClean="0"/>
              <a:t>You get credit for archived data products and their use in other papers</a:t>
            </a:r>
          </a:p>
          <a:p>
            <a:r>
              <a:rPr lang="en-US" sz="2200" dirty="0" smtClean="0"/>
              <a:t>Sponsors protect their investment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D0879-CBCB-FB4F-B570-47C0BF6D98A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457647" y="1590601"/>
            <a:ext cx="8228707" cy="4526235"/>
          </a:xfrm>
        </p:spPr>
        <p:txBody>
          <a:bodyPr/>
          <a:lstStyle/>
          <a:p>
            <a:pPr marL="513439" indent="-513439">
              <a:buFont typeface="Georgia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is a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anagement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lan?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3439" indent="-513439">
              <a:buFont typeface="Georgia" charset="0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Components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of a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Data Management Plan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3439" indent="-513439">
              <a:buFont typeface="Georgia" charset="0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Example Data Management Plan </a:t>
            </a:r>
          </a:p>
          <a:p>
            <a:pPr marL="513439" indent="-513439">
              <a:buFont typeface="Georgia" charset="0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Resources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3439" indent="-513439"/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Topics</a:t>
            </a:r>
            <a:endParaRPr lang="en-US" b="0" dirty="0">
              <a:solidFill>
                <a:srgbClr val="218595"/>
              </a:solidFill>
              <a:latin typeface="Helvetica Neue Light"/>
              <a:ea typeface="ヒラギノ角ゴ ProN W3" charset="0"/>
              <a:cs typeface="Helvetica Neue Light"/>
            </a:endParaRPr>
          </a:p>
        </p:txBody>
      </p:sp>
      <p:sp>
        <p:nvSpPr>
          <p:cNvPr id="25603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622B39B0-6F0F-9D4E-A0B3-35ECBBFA0C3B}" type="slidenum">
              <a:rPr lang="en-US" sz="1300"/>
              <a:pPr algn="r" eaLnBrk="1" hangingPunct="1">
                <a:buNone/>
              </a:pPr>
              <a:t>4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4054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647" y="1417588"/>
            <a:ext cx="7009953" cy="42940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100" dirty="0" smtClean="0">
                <a:latin typeface="Calibri" charset="0"/>
              </a:rPr>
              <a:t>What </a:t>
            </a:r>
            <a:r>
              <a:rPr lang="en-US" sz="3100" dirty="0">
                <a:latin typeface="Calibri" charset="0"/>
              </a:rPr>
              <a:t>is a </a:t>
            </a:r>
            <a:r>
              <a:rPr lang="en-US" sz="3100" dirty="0" smtClean="0">
                <a:latin typeface="Calibri" charset="0"/>
              </a:rPr>
              <a:t>Data Management Plan?</a:t>
            </a:r>
            <a:endParaRPr lang="en-US" sz="3100" dirty="0">
              <a:latin typeface="Calibri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Calibri" charset="0"/>
                <a:cs typeface="ＭＳ Ｐゴシック" charset="0"/>
              </a:rPr>
              <a:t>A </a:t>
            </a:r>
            <a:r>
              <a:rPr lang="en-US" dirty="0">
                <a:latin typeface="Calibri" charset="0"/>
                <a:cs typeface="ＭＳ Ｐゴシック" charset="0"/>
              </a:rPr>
              <a:t>document that describes </a:t>
            </a:r>
            <a:r>
              <a:rPr lang="en-US" dirty="0" smtClean="0">
                <a:latin typeface="Calibri" charset="0"/>
                <a:cs typeface="ＭＳ Ｐゴシック" charset="0"/>
              </a:rPr>
              <a:t>what data you will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  <a:cs typeface="ＭＳ Ｐゴシック" charset="0"/>
              </a:rPr>
              <a:t>collect</a:t>
            </a:r>
            <a:r>
              <a:rPr lang="en-US" dirty="0" smtClean="0">
                <a:latin typeface="Calibri" charset="0"/>
                <a:cs typeface="ＭＳ Ｐゴシック" charset="0"/>
              </a:rPr>
              <a:t> and what you </a:t>
            </a:r>
            <a:r>
              <a:rPr lang="en-US" dirty="0">
                <a:latin typeface="Calibri" charset="0"/>
                <a:cs typeface="ＭＳ Ｐゴシック" charset="0"/>
              </a:rPr>
              <a:t>will do with your data </a:t>
            </a:r>
            <a:r>
              <a:rPr lang="en-US" b="1" dirty="0">
                <a:solidFill>
                  <a:srgbClr val="FF0000"/>
                </a:solidFill>
                <a:latin typeface="Calibri" charset="0"/>
                <a:cs typeface="ＭＳ Ｐゴシック" charset="0"/>
              </a:rPr>
              <a:t>during</a:t>
            </a:r>
            <a:r>
              <a:rPr lang="en-US" b="1" dirty="0">
                <a:solidFill>
                  <a:schemeClr val="accent2"/>
                </a:solidFill>
                <a:latin typeface="Calibri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cs typeface="ＭＳ Ｐゴシック" charset="0"/>
              </a:rPr>
              <a:t>and</a:t>
            </a:r>
            <a:r>
              <a:rPr lang="en-US" dirty="0">
                <a:solidFill>
                  <a:srgbClr val="FF0000"/>
                </a:solidFill>
                <a:latin typeface="Calibri" charset="0"/>
                <a:cs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charset="0"/>
                <a:cs typeface="ＭＳ Ｐゴシック" charset="0"/>
              </a:rPr>
              <a:t>after </a:t>
            </a:r>
            <a:r>
              <a:rPr lang="en-US" dirty="0" smtClean="0">
                <a:latin typeface="Calibri" charset="0"/>
                <a:cs typeface="ＭＳ Ｐゴシック" charset="0"/>
              </a:rPr>
              <a:t>your research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latin typeface="Calibri" charset="0"/>
              <a:cs typeface="ＭＳ Ｐゴシック" charset="0"/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“A goal without a plan is just a wish.”</a:t>
            </a:r>
            <a:r>
              <a:rPr lang="en-US" altLang="ja-JP" dirty="0">
                <a:latin typeface="Helvetica Neue Light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altLang="ja-JP" dirty="0">
                <a:latin typeface="Helvetica Neue Light" charset="0"/>
                <a:ea typeface="ヒラギノ角ゴ ProN W3" charset="0"/>
                <a:cs typeface="ヒラギノ角ゴ ProN W3" charset="0"/>
              </a:rPr>
            </a:br>
            <a:r>
              <a:rPr lang="en-US" altLang="ja-JP" sz="1400" dirty="0">
                <a:latin typeface="Helvetica Neue Light" charset="0"/>
                <a:ea typeface="ヒラギノ角ゴ ProN W3" charset="0"/>
                <a:cs typeface="ヒラギノ角ゴ ProN W3" charset="0"/>
              </a:rPr>
              <a:t>					</a:t>
            </a:r>
            <a:r>
              <a:rPr lang="en-US" altLang="ja-JP" sz="1400" dirty="0" smtClean="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Larry Elder </a:t>
            </a:r>
            <a:endParaRPr lang="en-US" sz="1400" dirty="0">
              <a:solidFill>
                <a:srgbClr val="000000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29699" name="Picture 6" descr="DataONE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2907060" cy="189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lide Number Placeholder 3"/>
          <p:cNvSpPr txBox="1">
            <a:spLocks/>
          </p:cNvSpPr>
          <p:nvPr/>
        </p:nvSpPr>
        <p:spPr bwMode="auto">
          <a:xfrm>
            <a:off x="7010921" y="6536531"/>
            <a:ext cx="2133079" cy="30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E206CAB0-2B7C-4A49-8294-0DCF6C4FF609}" type="slidenum">
              <a:rPr lang="en-US" sz="1300"/>
              <a:pPr algn="r" eaLnBrk="1" hangingPunct="1">
                <a:buNone/>
              </a:pPr>
              <a:t>5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3407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647" y="1581671"/>
            <a:ext cx="7619553" cy="527632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Calibri" charset="0"/>
                <a:cs typeface="ＭＳ Ｐゴシック" charset="0"/>
              </a:rPr>
              <a:t>Information about the data</a:t>
            </a:r>
          </a:p>
          <a:p>
            <a:pPr marL="857250" lvl="2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300" dirty="0" smtClean="0">
                <a:latin typeface="Calibri" charset="0"/>
                <a:cs typeface="ＭＳ Ｐゴシック" charset="0"/>
              </a:rPr>
              <a:t>Description </a:t>
            </a:r>
            <a:r>
              <a:rPr lang="en-US" sz="2300" dirty="0">
                <a:latin typeface="Calibri" charset="0"/>
                <a:cs typeface="ＭＳ Ｐゴシック" charset="0"/>
              </a:rPr>
              <a:t>of data to be </a:t>
            </a:r>
            <a:r>
              <a:rPr lang="en-US" sz="2300" dirty="0" smtClean="0">
                <a:latin typeface="Calibri" charset="0"/>
                <a:cs typeface="ＭＳ Ｐゴシック" charset="0"/>
              </a:rPr>
              <a:t>produced</a:t>
            </a:r>
          </a:p>
          <a:p>
            <a:pPr marL="857250" lvl="2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300" dirty="0" smtClean="0">
                <a:latin typeface="Calibri" charset="0"/>
                <a:cs typeface="ＭＳ Ｐゴシック" charset="0"/>
              </a:rPr>
              <a:t>How will it be managed in short-term?</a:t>
            </a:r>
            <a:endParaRPr lang="en-US" sz="2300" dirty="0">
              <a:latin typeface="Calibri" charset="0"/>
              <a:cs typeface="ＭＳ Ｐゴシック" charset="0"/>
            </a:endParaRP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Calibri" charset="0"/>
                <a:cs typeface="ＭＳ Ｐゴシック" charset="0"/>
              </a:rPr>
              <a:t>Description of </a:t>
            </a:r>
            <a:r>
              <a:rPr lang="en-US" sz="2800" dirty="0" smtClean="0">
                <a:latin typeface="Calibri" charset="0"/>
                <a:cs typeface="ＭＳ Ｐゴシック" charset="0"/>
              </a:rPr>
              <a:t>Data</a:t>
            </a:r>
          </a:p>
          <a:p>
            <a:pPr marL="857250" lvl="2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300" dirty="0" smtClean="0">
                <a:latin typeface="Calibri" charset="0"/>
                <a:cs typeface="ＭＳ Ｐゴシック" charset="0"/>
              </a:rPr>
              <a:t>Format, number of files, approx. volume</a:t>
            </a:r>
          </a:p>
          <a:p>
            <a:pPr marL="857250" lvl="2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300" dirty="0" smtClean="0">
                <a:latin typeface="Calibri" charset="0"/>
                <a:cs typeface="ＭＳ Ｐゴシック" charset="0"/>
              </a:rPr>
              <a:t>Processing and quality</a:t>
            </a:r>
            <a:endParaRPr lang="en-US" sz="2300" dirty="0">
              <a:latin typeface="Calibri" charset="0"/>
              <a:cs typeface="ＭＳ Ｐゴシック" charset="0"/>
            </a:endParaRP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Calibri" charset="0"/>
                <a:cs typeface="ＭＳ Ｐゴシック" charset="0"/>
              </a:rPr>
              <a:t>Metadata Content &amp; </a:t>
            </a:r>
            <a:r>
              <a:rPr lang="en-US" sz="2800" dirty="0" smtClean="0">
                <a:latin typeface="Calibri" charset="0"/>
                <a:cs typeface="ＭＳ Ｐゴシック" charset="0"/>
              </a:rPr>
              <a:t>Format</a:t>
            </a:r>
          </a:p>
          <a:p>
            <a:pPr marL="860425" lvl="3" indent="-457200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2300" dirty="0" smtClean="0">
                <a:latin typeface="Calibri" charset="0"/>
                <a:cs typeface="ＭＳ Ｐゴシック" charset="0"/>
              </a:rPr>
              <a:t>Documentation about the data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Calibri" charset="0"/>
                <a:cs typeface="ＭＳ Ｐゴシック" charset="0"/>
              </a:rPr>
              <a:t>Policies for Access, Sharing, &amp; </a:t>
            </a:r>
            <a:r>
              <a:rPr lang="en-US" sz="2800" dirty="0" smtClean="0">
                <a:latin typeface="Calibri" charset="0"/>
                <a:cs typeface="ＭＳ Ｐゴシック" charset="0"/>
              </a:rPr>
              <a:t>Reuse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Calibri" charset="0"/>
                <a:cs typeface="ＭＳ Ｐゴシック" charset="0"/>
              </a:rPr>
              <a:t>Long-term Storage &amp; Data </a:t>
            </a:r>
            <a:r>
              <a:rPr lang="en-US" sz="2800" dirty="0" smtClean="0">
                <a:latin typeface="Calibri" charset="0"/>
                <a:cs typeface="ＭＳ Ｐゴシック" charset="0"/>
              </a:rPr>
              <a:t>Management</a:t>
            </a:r>
          </a:p>
          <a:p>
            <a:pPr marL="857250" lvl="1" indent="-457200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cs typeface="ＭＳ Ｐゴシック" charset="0"/>
              </a:rPr>
              <a:t>Where will data be archived?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n-US" sz="2800" dirty="0" smtClean="0">
              <a:latin typeface="Calibri" charset="0"/>
              <a:cs typeface="ＭＳ Ｐゴシック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charset="2"/>
              <a:buChar char="²"/>
              <a:defRPr/>
            </a:pPr>
            <a:r>
              <a:rPr lang="en-US" sz="2800" dirty="0" smtClean="0">
                <a:latin typeface="Calibri" charset="0"/>
                <a:cs typeface="ＭＳ Ｐゴシック" charset="0"/>
              </a:rPr>
              <a:t>Remember to include data mgmt. costs in Proposal Budget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800" dirty="0">
              <a:latin typeface="Calibri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800" dirty="0" smtClean="0"/>
              <a:t>Detailed </a:t>
            </a:r>
            <a:r>
              <a:rPr lang="en-US" sz="2800" dirty="0" smtClean="0"/>
              <a:t>Template:</a:t>
            </a:r>
            <a:endParaRPr lang="en-US" sz="2800" dirty="0"/>
          </a:p>
          <a:p>
            <a:pPr marL="0" indent="0">
              <a:buNone/>
            </a:pPr>
            <a:r>
              <a:rPr lang="en-US" sz="2800" i="1" dirty="0" err="1"/>
              <a:t>daac.ornl.gov</a:t>
            </a:r>
            <a:r>
              <a:rPr lang="en-US" sz="2800" i="1" dirty="0"/>
              <a:t>/PI/</a:t>
            </a:r>
            <a:r>
              <a:rPr lang="en-US" sz="2800" i="1" dirty="0" err="1"/>
              <a:t>plan.shtml</a:t>
            </a:r>
            <a:r>
              <a:rPr lang="en-US" sz="2800" i="1" dirty="0"/>
              <a:t> 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800" dirty="0" smtClean="0">
              <a:latin typeface="Calibri" charset="0"/>
              <a:cs typeface="ＭＳ Ｐゴシック" charset="0"/>
            </a:endParaRPr>
          </a:p>
          <a:p>
            <a:pPr marL="285750">
              <a:spcBef>
                <a:spcPts val="0"/>
              </a:spcBef>
              <a:buFont typeface="+mj-lt"/>
              <a:buAutoNum type="arabicPeriod" startAt="4"/>
              <a:defRPr/>
            </a:pPr>
            <a:endParaRPr lang="en-US" sz="1800" dirty="0" smtClean="0">
              <a:latin typeface="Calibri" charset="0"/>
              <a:cs typeface="ＭＳ Ｐゴシック" charset="0"/>
            </a:endParaRPr>
          </a:p>
          <a:p>
            <a:pPr marL="514350" indent="-514350">
              <a:buFont typeface="+mj-lt"/>
              <a:buAutoNum type="arabicPeriod" startAt="4"/>
              <a:defRPr/>
            </a:pPr>
            <a:endParaRPr lang="en-US" dirty="0">
              <a:latin typeface="Calibri" charset="0"/>
              <a:cs typeface="ＭＳ Ｐゴシック" charset="0"/>
            </a:endParaRPr>
          </a:p>
          <a:p>
            <a:pPr marL="514324" indent="-514324">
              <a:defRPr/>
            </a:pPr>
            <a:endParaRPr lang="en-US" dirty="0">
              <a:latin typeface="Calibri" charset="0"/>
              <a:cs typeface="ＭＳ Ｐゴシック" charset="0"/>
            </a:endParaRPr>
          </a:p>
          <a:p>
            <a:pPr marL="514324" indent="-514324">
              <a:defRPr/>
            </a:pPr>
            <a:endParaRPr lang="en-US" dirty="0">
              <a:latin typeface="Calibri" charset="0"/>
              <a:cs typeface="ＭＳ Ｐゴシック" charset="0"/>
            </a:endParaRP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92906" y="457200"/>
            <a:ext cx="8229824" cy="711026"/>
          </a:xfrm>
        </p:spPr>
        <p:txBody>
          <a:bodyPr/>
          <a:lstStyle/>
          <a:p>
            <a:pPr eaLnBrk="1" hangingPunct="1"/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Data Management Plan should contain:</a:t>
            </a:r>
            <a:endParaRPr lang="en-US" b="0" dirty="0">
              <a:solidFill>
                <a:srgbClr val="218595"/>
              </a:solidFill>
              <a:latin typeface="Helvetica Neue Light"/>
              <a:ea typeface="ヒラギノ角ゴ ProN W3" charset="0"/>
              <a:cs typeface="Helvetica Neue Light"/>
            </a:endParaRPr>
          </a:p>
        </p:txBody>
      </p:sp>
      <p:pic>
        <p:nvPicPr>
          <p:cNvPr id="35843" name="Picture 4" descr="AA0027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52800"/>
            <a:ext cx="2112987" cy="132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j031677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1943324" cy="1279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82567D7E-EEBD-B04C-9085-1CE3F4003D3D}" type="slidenum">
              <a:rPr lang="en-US" sz="1300"/>
              <a:pPr algn="r" eaLnBrk="1" hangingPunct="1">
                <a:buNone/>
              </a:pPr>
              <a:t>6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79379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01836" y="375047"/>
            <a:ext cx="8340328" cy="982266"/>
          </a:xfrm>
        </p:spPr>
        <p:txBody>
          <a:bodyPr/>
          <a:lstStyle/>
          <a:p>
            <a:r>
              <a:rPr lang="en-US" sz="170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Example Data Management Plan</a:t>
            </a:r>
            <a:br>
              <a:rPr lang="en-US" sz="170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</a:br>
            <a:r>
              <a:rPr lang="en-US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Mauna Loa CO</a:t>
            </a:r>
            <a:r>
              <a:rPr lang="en-US" baseline="-2500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2</a:t>
            </a:r>
            <a:r>
              <a:rPr lang="en-US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 Record</a:t>
            </a:r>
            <a:endParaRPr lang="en-US" sz="1700">
              <a:solidFill>
                <a:srgbClr val="218595"/>
              </a:solidFill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485" y="1714501"/>
            <a:ext cx="4811315" cy="2773354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marL="280159" indent="-280159"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Example, based on the work of CD Keeling &amp;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colleagues</a:t>
            </a:r>
          </a:p>
          <a:p>
            <a:pPr marL="280159" indent="-280159"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Hypothetical DMP for 2015 - 2018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0159" indent="-280159"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Study the controls on the concentration of atmospheric CO</a:t>
            </a:r>
            <a:r>
              <a:rPr lang="en-US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</a:t>
            </a:r>
          </a:p>
          <a:p>
            <a:pPr marL="647379" lvl="1" indent="-325922"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high precision and accuracy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measurements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403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295400"/>
            <a:ext cx="3562350" cy="243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" y="4125516"/>
            <a:ext cx="4929188" cy="1714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11"/>
          <p:cNvSpPr>
            <a:spLocks noChangeArrowheads="1"/>
          </p:cNvSpPr>
          <p:nvPr/>
        </p:nvSpPr>
        <p:spPr bwMode="auto">
          <a:xfrm>
            <a:off x="0" y="6096000"/>
            <a:ext cx="8876109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algn="ctr">
              <a:buNone/>
            </a:pP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err="1"/>
              <a:t>daac.ornl.gov</a:t>
            </a:r>
            <a:r>
              <a:rPr lang="en-US" sz="2000" dirty="0"/>
              <a:t>/PI/DMP_MaunaLoa_20110523.pdf</a:t>
            </a:r>
          </a:p>
        </p:txBody>
      </p:sp>
      <p:pic>
        <p:nvPicPr>
          <p:cNvPr id="4403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06" y="4446985"/>
            <a:ext cx="3183434" cy="11072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TextBox 14"/>
          <p:cNvSpPr txBox="1">
            <a:spLocks noChangeArrowheads="1"/>
          </p:cNvSpPr>
          <p:nvPr/>
        </p:nvSpPr>
        <p:spPr bwMode="auto">
          <a:xfrm>
            <a:off x="5643562" y="5572125"/>
            <a:ext cx="2893219" cy="3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buNone/>
            </a:pPr>
            <a:r>
              <a:rPr lang="en-US" sz="800" dirty="0"/>
              <a:t>Courtesy of NOAA/ESRL,</a:t>
            </a:r>
          </a:p>
          <a:p>
            <a:pPr eaLnBrk="1" hangingPunct="1">
              <a:buNone/>
            </a:pPr>
            <a:r>
              <a:rPr lang="en-US" sz="800" dirty="0"/>
              <a:t>Photographs by Forrest Mims III</a:t>
            </a:r>
          </a:p>
        </p:txBody>
      </p:sp>
      <p:sp>
        <p:nvSpPr>
          <p:cNvPr id="44041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B0B2003C-2C7F-E841-BE94-412021254036}" type="slidenum">
              <a:rPr lang="en-US" sz="1300"/>
              <a:pPr algn="r" eaLnBrk="1" hangingPunct="1">
                <a:buNone/>
              </a:pPr>
              <a:t>7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88344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36" y="1634133"/>
            <a:ext cx="7446764" cy="3402211"/>
          </a:xfrm>
        </p:spPr>
        <p:txBody>
          <a:bodyPr>
            <a:normAutofit fontScale="62500" lnSpcReduction="20000"/>
          </a:bodyPr>
          <a:lstStyle/>
          <a:p>
            <a:pPr marL="367221" indent="-367221">
              <a:lnSpc>
                <a:spcPct val="110000"/>
              </a:lnSpc>
              <a:defRPr/>
            </a:pPr>
            <a:r>
              <a:rPr lang="en-US" dirty="0" smtClean="0"/>
              <a:t>Collected </a:t>
            </a:r>
            <a:r>
              <a:rPr lang="en-US" dirty="0"/>
              <a:t>continuously </a:t>
            </a:r>
            <a:r>
              <a:rPr lang="en-US" dirty="0" smtClean="0"/>
              <a:t>at </a:t>
            </a:r>
            <a:r>
              <a:rPr lang="en-US" dirty="0"/>
              <a:t>five </a:t>
            </a:r>
            <a:r>
              <a:rPr lang="en-US" dirty="0" smtClean="0"/>
              <a:t>towers</a:t>
            </a:r>
          </a:p>
          <a:p>
            <a:pPr marL="644031" lvl="1" indent="-276810">
              <a:lnSpc>
                <a:spcPct val="110000"/>
              </a:lnSpc>
              <a:defRPr/>
            </a:pPr>
            <a:r>
              <a:rPr lang="en-US" dirty="0" smtClean="0"/>
              <a:t>a </a:t>
            </a:r>
            <a:r>
              <a:rPr lang="en-US" dirty="0"/>
              <a:t>central tower and four towers located at compass quadrants.  </a:t>
            </a:r>
            <a:endParaRPr lang="en-US" dirty="0" smtClean="0"/>
          </a:p>
          <a:p>
            <a:pPr marL="367221" indent="-367221">
              <a:lnSpc>
                <a:spcPct val="110000"/>
              </a:lnSpc>
              <a:defRPr/>
            </a:pPr>
            <a:r>
              <a:rPr lang="en-US" b="1" dirty="0" smtClean="0"/>
              <a:t>Raw </a:t>
            </a:r>
            <a:r>
              <a:rPr lang="en-US" b="1" dirty="0"/>
              <a:t>data files </a:t>
            </a:r>
            <a:r>
              <a:rPr lang="en-US" dirty="0" smtClean="0"/>
              <a:t>contain </a:t>
            </a:r>
            <a:r>
              <a:rPr lang="en-US" dirty="0"/>
              <a:t>continuously measured CO</a:t>
            </a:r>
            <a:r>
              <a:rPr lang="en-US" baseline="-25000" dirty="0"/>
              <a:t>2</a:t>
            </a:r>
            <a:r>
              <a:rPr lang="en-US" dirty="0"/>
              <a:t> concentrations, calibration standards, references standards, daily check standards, and blanks. </a:t>
            </a:r>
            <a:endParaRPr lang="en-US" dirty="0" smtClean="0"/>
          </a:p>
          <a:p>
            <a:pPr marL="647379" lvl="1" indent="-280159">
              <a:lnSpc>
                <a:spcPct val="110000"/>
              </a:lnSpc>
              <a:defRPr/>
            </a:pPr>
            <a:r>
              <a:rPr lang="en-US" dirty="0"/>
              <a:t>Site conditions </a:t>
            </a:r>
            <a:r>
              <a:rPr lang="en-US" dirty="0" smtClean="0"/>
              <a:t>will </a:t>
            </a:r>
            <a:r>
              <a:rPr lang="en-US" dirty="0"/>
              <a:t>also be noted and retained</a:t>
            </a:r>
            <a:r>
              <a:rPr lang="en-US" dirty="0" smtClean="0"/>
              <a:t>.</a:t>
            </a:r>
          </a:p>
          <a:p>
            <a:pPr marL="367221" indent="-367221">
              <a:lnSpc>
                <a:spcPct val="110000"/>
              </a:lnSpc>
              <a:defRPr/>
            </a:pPr>
            <a:r>
              <a:rPr lang="en-US" b="1" dirty="0"/>
              <a:t>F</a:t>
            </a:r>
            <a:r>
              <a:rPr lang="en-US" b="1" dirty="0" smtClean="0"/>
              <a:t>inal </a:t>
            </a:r>
            <a:r>
              <a:rPr lang="en-US" b="1" dirty="0"/>
              <a:t>data product </a:t>
            </a:r>
            <a:r>
              <a:rPr lang="en-US" dirty="0"/>
              <a:t>will consist of 5-minute, 15-minute, hourly, daily, and monthly average atmospheric concentration of </a:t>
            </a:r>
            <a:r>
              <a:rPr lang="en-US" dirty="0" smtClean="0"/>
              <a:t>CO</a:t>
            </a:r>
            <a:r>
              <a:rPr lang="en-US" baseline="-25000" dirty="0"/>
              <a:t>2</a:t>
            </a:r>
            <a:r>
              <a:rPr lang="en-US" dirty="0" smtClean="0"/>
              <a:t>, </a:t>
            </a:r>
            <a:r>
              <a:rPr lang="en-US" dirty="0"/>
              <a:t>in mole fraction in water-vapor-free </a:t>
            </a:r>
            <a:r>
              <a:rPr lang="en-US" dirty="0" smtClean="0"/>
              <a:t>air</a:t>
            </a:r>
          </a:p>
          <a:p>
            <a:pPr>
              <a:defRPr/>
            </a:pPr>
            <a:r>
              <a:rPr lang="en-US" dirty="0" smtClean="0"/>
              <a:t>Data managed at Scripps Institute of Oceanography</a:t>
            </a:r>
          </a:p>
          <a:p>
            <a:pPr lvl="1">
              <a:defRPr/>
            </a:pPr>
            <a:r>
              <a:rPr lang="en-US" dirty="0" smtClean="0"/>
              <a:t>Back-up daily </a:t>
            </a:r>
            <a:endParaRPr lang="en-US" dirty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Mauna Loa Example Data Management Plan</a:t>
            </a:r>
            <a:b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</a:br>
            <a:r>
              <a:rPr lang="en-US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1. Information About </a:t>
            </a:r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Data</a:t>
            </a:r>
            <a:endParaRPr lang="en-US" b="0" dirty="0">
              <a:solidFill>
                <a:srgbClr val="218595"/>
              </a:solidFill>
              <a:latin typeface="Helvetica Neue Light"/>
              <a:ea typeface="ヒラギノ角ゴ ProN W3" charset="0"/>
              <a:cs typeface="Helvetica Neue Light"/>
            </a:endParaRPr>
          </a:p>
        </p:txBody>
      </p:sp>
      <p:pic>
        <p:nvPicPr>
          <p:cNvPr id="460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15" y="5334000"/>
            <a:ext cx="3183434" cy="1107281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5336381" y="6477000"/>
            <a:ext cx="2893219" cy="3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buNone/>
            </a:pPr>
            <a:r>
              <a:rPr lang="en-US" sz="800" dirty="0"/>
              <a:t>Courtesy of NOAA/ESRL,</a:t>
            </a:r>
          </a:p>
          <a:p>
            <a:pPr eaLnBrk="1" hangingPunct="1">
              <a:buNone/>
            </a:pPr>
            <a:r>
              <a:rPr lang="en-US" sz="800" dirty="0"/>
              <a:t>Photographs by Forrest Mims III</a:t>
            </a:r>
          </a:p>
        </p:txBody>
      </p:sp>
      <p:pic>
        <p:nvPicPr>
          <p:cNvPr id="4608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" y="5257800"/>
            <a:ext cx="3406676" cy="118430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D1CA2F14-689F-E24E-8952-2363A02D07EB}" type="slidenum">
              <a:rPr lang="en-US" sz="1300"/>
              <a:pPr algn="r" eaLnBrk="1" hangingPunct="1">
                <a:buNone/>
              </a:pPr>
              <a:t>8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88139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2. Description of Data</a:t>
            </a:r>
            <a:endParaRPr lang="en-US" b="0" dirty="0"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4678363"/>
          </a:xfrm>
        </p:spPr>
        <p:txBody>
          <a:bodyPr/>
          <a:lstStyle/>
          <a:p>
            <a:r>
              <a:rPr lang="en-US" dirty="0" smtClean="0"/>
              <a:t>Observations in </a:t>
            </a:r>
            <a:r>
              <a:rPr lang="en-US" dirty="0"/>
              <a:t>comma-separated-values in </a:t>
            </a:r>
            <a:r>
              <a:rPr lang="en-US" dirty="0" smtClean="0"/>
              <a:t>ASCII format</a:t>
            </a:r>
          </a:p>
          <a:p>
            <a:r>
              <a:rPr lang="en-US" dirty="0" smtClean="0"/>
              <a:t>Standard gas information </a:t>
            </a:r>
          </a:p>
          <a:p>
            <a:r>
              <a:rPr lang="en-US" dirty="0" smtClean="0"/>
              <a:t>Processing:  Samples located at compass quadrants that will be used to correct for non-maritime sources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D0879-CBCB-FB4F-B570-47C0BF6D98A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648201"/>
            <a:ext cx="39098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66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_BP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ESA_BP_template.potx</Template>
  <TotalTime>31924</TotalTime>
  <Words>1252</Words>
  <Application>Microsoft Macintosh PowerPoint</Application>
  <PresentationFormat>On-screen Show (4:3)</PresentationFormat>
  <Paragraphs>182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ESA_BP_template</vt:lpstr>
      <vt:lpstr> Elements of a Data Management Plan</vt:lpstr>
      <vt:lpstr>Changes in data management requirements</vt:lpstr>
      <vt:lpstr>Benefits of Good Data Management</vt:lpstr>
      <vt:lpstr>Topics</vt:lpstr>
      <vt:lpstr>“A goal without a plan is just a wish.”      Larry Elder </vt:lpstr>
      <vt:lpstr>Data Management Plan should contain:</vt:lpstr>
      <vt:lpstr>Example Data Management Plan Mauna Loa CO2 Record</vt:lpstr>
      <vt:lpstr>Mauna Loa Example Data Management Plan 1. Information About Data</vt:lpstr>
      <vt:lpstr>2. Description of Data</vt:lpstr>
      <vt:lpstr>Mauna Loa Example Data Management Plan 3. Metadata Content &amp; Format</vt:lpstr>
      <vt:lpstr>Mauna Loa Example Data Management Plan 4.  Policies for Access, Sharing, &amp; Reuse</vt:lpstr>
      <vt:lpstr>Mauna Loa Example Data Management Plan 5. Long-term Storage &amp; Data Management</vt:lpstr>
      <vt:lpstr>Budget for Data Management</vt:lpstr>
      <vt:lpstr>Resources: DMPTool</vt:lpstr>
      <vt:lpstr>Resources</vt:lpstr>
      <vt:lpstr>References and Resources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WK 13 - How to Prepare Ecological Data Sets for Effective Analysis and Sharing</dc:title>
  <dc:creator>Robert Cook</dc:creator>
  <cp:lastModifiedBy>Robert Cook</cp:lastModifiedBy>
  <cp:revision>73</cp:revision>
  <cp:lastPrinted>2010-07-13T13:21:45Z</cp:lastPrinted>
  <dcterms:created xsi:type="dcterms:W3CDTF">2010-08-01T11:02:09Z</dcterms:created>
  <dcterms:modified xsi:type="dcterms:W3CDTF">2015-02-04T16:18:19Z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