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0"/>
  </p:notesMasterIdLst>
  <p:sldIdLst>
    <p:sldId id="256" r:id="rId2"/>
    <p:sldId id="370" r:id="rId3"/>
    <p:sldId id="369" r:id="rId4"/>
    <p:sldId id="365" r:id="rId5"/>
    <p:sldId id="368" r:id="rId6"/>
    <p:sldId id="320" r:id="rId7"/>
    <p:sldId id="372" r:id="rId8"/>
    <p:sldId id="318" r:id="rId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 userDrawn="1">
          <p15:clr>
            <a:srgbClr val="A4A3A4"/>
          </p15:clr>
        </p15:guide>
        <p15:guide id="3" pos="5520" userDrawn="1">
          <p15:clr>
            <a:srgbClr val="A4A3A4"/>
          </p15:clr>
        </p15:guide>
        <p15:guide id="4" pos="2880" userDrawn="1">
          <p15:clr>
            <a:srgbClr val="A4A3A4"/>
          </p15:clr>
        </p15:guide>
        <p15:guide id="5" orient="horz" pos="4032" userDrawn="1">
          <p15:clr>
            <a:srgbClr val="A4A3A4"/>
          </p15:clr>
        </p15:guide>
        <p15:guide id="6" orient="horz" pos="2160" userDrawn="1">
          <p15:clr>
            <a:srgbClr val="A4A3A4"/>
          </p15:clr>
        </p15:guide>
        <p15:guide id="8" orient="horz" pos="792" userDrawn="1">
          <p15:clr>
            <a:srgbClr val="A4A3A4"/>
          </p15:clr>
        </p15:guide>
        <p15:guide id="9" orient="horz" pos="72" userDrawn="1">
          <p15:clr>
            <a:srgbClr val="A4A3A4"/>
          </p15:clr>
        </p15:guide>
        <p15:guide id="10" pos="28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fault" initials="DG" lastIdx="1" clrIdx="0">
    <p:extLst>
      <p:ext uri="{19B8F6BF-5375-455C-9EA6-DF929625EA0E}">
        <p15:presenceInfo xmlns:p15="http://schemas.microsoft.com/office/powerpoint/2012/main" userId="Default" providerId="None"/>
      </p:ext>
    </p:extLst>
  </p:cmAuthor>
  <p:cmAuthor id="2" name="Harriman (CTR), Lindsey M" initials="H(LM" lastIdx="16" clrIdx="1">
    <p:extLst>
      <p:ext uri="{19B8F6BF-5375-455C-9EA6-DF929625EA0E}">
        <p15:presenceInfo xmlns:p15="http://schemas.microsoft.com/office/powerpoint/2012/main" userId="S-1-5-21-3697291689-1161744426-439199626-267451" providerId="AD"/>
      </p:ext>
    </p:extLst>
  </p:cmAuthor>
  <p:cmAuthor id="3" name="Krehbiel (CTR), Cole P" initials="K(CP" lastIdx="17" clrIdx="2">
    <p:extLst>
      <p:ext uri="{19B8F6BF-5375-455C-9EA6-DF929625EA0E}">
        <p15:presenceInfo xmlns:p15="http://schemas.microsoft.com/office/powerpoint/2012/main" userId="S-1-5-21-3697291689-1161744426-439199626-404814" providerId="AD"/>
      </p:ext>
    </p:extLst>
  </p:cmAuthor>
  <p:cmAuthor id="4" name="Renee Pieschke" initials="RP" lastIdx="8" clrIdx="3">
    <p:extLst>
      <p:ext uri="{19B8F6BF-5375-455C-9EA6-DF929625EA0E}">
        <p15:presenceInfo xmlns:p15="http://schemas.microsoft.com/office/powerpoint/2012/main" userId="Renee Pieschk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A67A"/>
    <a:srgbClr val="765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54F56B2-EC80-4311-90B8-6E45A340467A}">
  <a:tblStyle styleId="{454F56B2-EC80-4311-90B8-6E45A340467A}" styleName="Table_0"/>
  <a:tblStyle styleId="{F584406C-BC87-4E07-A168-BA0AB067A9ED}" styleName="Table_1">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459" autoAdjust="0"/>
  </p:normalViewPr>
  <p:slideViewPr>
    <p:cSldViewPr snapToGrid="0" showGuides="1">
      <p:cViewPr varScale="1">
        <p:scale>
          <a:sx n="91" d="100"/>
          <a:sy n="91" d="100"/>
        </p:scale>
        <p:origin x="2184" y="90"/>
      </p:cViewPr>
      <p:guideLst>
        <p:guide orient="horz" pos="288"/>
        <p:guide pos="5520"/>
        <p:guide pos="2880"/>
        <p:guide orient="horz" pos="4032"/>
        <p:guide orient="horz" pos="2160"/>
        <p:guide orient="horz" pos="792"/>
        <p:guide orient="horz" pos="72"/>
        <p:guide pos="2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91464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dirty="0" smtClean="0"/>
              <a:t>Good Morning, my name is Cole Krehbiel and I am a Remote Sensing Scientist working as a contractor</a:t>
            </a:r>
            <a:r>
              <a:rPr lang="en-US" baseline="0" dirty="0" smtClean="0"/>
              <a:t> to NASA’s Land Processes Distributed Active Archive Center, or LP DAAC. </a:t>
            </a:r>
            <a:endParaRPr dirty="0"/>
          </a:p>
        </p:txBody>
      </p:sp>
      <p:sp>
        <p:nvSpPr>
          <p:cNvPr id="86" name="Shape 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7318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xfrm>
            <a:off x="1371600" y="1143000"/>
            <a:ext cx="4114800" cy="3086100"/>
          </a:xfrm>
          <a:ln/>
        </p:spPr>
      </p:sp>
      <p:sp>
        <p:nvSpPr>
          <p:cNvPr id="9219" name="Notes Placeholder 2"/>
          <p:cNvSpPr>
            <a:spLocks noGrp="1"/>
          </p:cNvSpPr>
          <p:nvPr>
            <p:ph type="body" idx="1"/>
          </p:nvPr>
        </p:nvSpPr>
        <p:spPr>
          <a:noFill/>
        </p:spPr>
        <p:txBody>
          <a:bodyPr/>
          <a:lstStyle/>
          <a:p>
            <a:r>
              <a:rPr lang="en-US" altLang="en-US" dirty="0" smtClean="0"/>
              <a:t>So,</a:t>
            </a:r>
            <a:r>
              <a:rPr lang="en-US" altLang="en-US" baseline="0" dirty="0" smtClean="0"/>
              <a:t> NASAs Land Processes Distributed Active Archive Center or LP DAAC is located in Sioux  Falls, SD at the USGS Earth  Resources Observation Science Center or EROS. It is one of 12 NASA DAACs, part of NASA’s Earth Science Data Systems Program. Our four main objectives are to process, archive, distribute and apply NASA land data products.</a:t>
            </a:r>
            <a:endParaRPr lang="en-US" altLang="en-US" dirty="0" smtClean="0"/>
          </a:p>
        </p:txBody>
      </p:sp>
    </p:spTree>
    <p:extLst>
      <p:ext uri="{BB962C8B-B14F-4D97-AF65-F5344CB8AC3E}">
        <p14:creationId xmlns:p14="http://schemas.microsoft.com/office/powerpoint/2010/main" val="1640797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Today I</a:t>
            </a:r>
            <a:r>
              <a:rPr lang="en-US" baseline="0" dirty="0" smtClean="0"/>
              <a:t> want to provide an overview of three LP DAAC resources. First I will go over a newly available data product that I think will be of interest to ecologists. Next, I will demonstrate where to find E-learning materials such as R and Python tutorials for working with LP DAAC data on our website. Lastly, I will walk everyone through the Application for Extracting and Exploring Analysis Ready Samples, or </a:t>
            </a:r>
            <a:r>
              <a:rPr lang="en-US" baseline="0" dirty="0" err="1" smtClean="0"/>
              <a:t>AppEEARS</a:t>
            </a:r>
            <a:r>
              <a:rPr lang="en-US" baseline="0" dirty="0" smtClean="0"/>
              <a:t>. I encourage everyone to follow along on their own computers for the LP DAAC website and the </a:t>
            </a:r>
            <a:r>
              <a:rPr lang="en-US" baseline="0" dirty="0" err="1" smtClean="0"/>
              <a:t>AppEEARS</a:t>
            </a:r>
            <a:r>
              <a:rPr lang="en-US" baseline="0" dirty="0" smtClean="0"/>
              <a:t> web application demos.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8393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will cover many LP DAAC datasets when</a:t>
            </a:r>
            <a:r>
              <a:rPr lang="en-US" sz="1200" kern="1200" baseline="0" dirty="0" smtClean="0">
                <a:solidFill>
                  <a:schemeClr val="tx1"/>
                </a:solidFill>
                <a:effectLst/>
                <a:latin typeface="+mn-lt"/>
                <a:ea typeface="+mn-ea"/>
                <a:cs typeface="+mn-cs"/>
              </a:rPr>
              <a:t> we look at </a:t>
            </a:r>
            <a:r>
              <a:rPr lang="en-US" sz="1200" kern="1200" baseline="0" dirty="0" err="1" smtClean="0">
                <a:solidFill>
                  <a:schemeClr val="tx1"/>
                </a:solidFill>
                <a:effectLst/>
                <a:latin typeface="+mn-lt"/>
                <a:ea typeface="+mn-ea"/>
                <a:cs typeface="+mn-cs"/>
              </a:rPr>
              <a:t>AppEEARS</a:t>
            </a:r>
            <a:r>
              <a:rPr lang="en-US" sz="1200" kern="1200" baseline="0" dirty="0" smtClean="0">
                <a:solidFill>
                  <a:schemeClr val="tx1"/>
                </a:solidFill>
                <a:effectLst/>
                <a:latin typeface="+mn-lt"/>
                <a:ea typeface="+mn-ea"/>
                <a:cs typeface="+mn-cs"/>
              </a:rPr>
              <a:t> in a little bit, but first I wanted to introduce you to a product that is not currently available in </a:t>
            </a:r>
            <a:r>
              <a:rPr lang="en-US" sz="1200" kern="1200" baseline="0" dirty="0" err="1" smtClean="0">
                <a:solidFill>
                  <a:schemeClr val="tx1"/>
                </a:solidFill>
                <a:effectLst/>
                <a:latin typeface="+mn-lt"/>
                <a:ea typeface="+mn-ea"/>
                <a:cs typeface="+mn-cs"/>
              </a:rPr>
              <a:t>AppEEARS</a:t>
            </a:r>
            <a:r>
              <a:rPr lang="en-US" sz="1200" kern="1200" baseline="0" dirty="0" smtClean="0">
                <a:solidFill>
                  <a:schemeClr val="tx1"/>
                </a:solidFill>
                <a:effectLst/>
                <a:latin typeface="+mn-lt"/>
                <a:ea typeface="+mn-ea"/>
                <a:cs typeface="+mn-cs"/>
              </a:rPr>
              <a:t>, but may be of interest to the ecology community.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 September 20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2016 the LP DAAC released the NASA Making Earth System Data Records for Use in Research Environments or </a:t>
            </a:r>
            <a:r>
              <a:rPr lang="en-US" sz="1200" kern="1200" dirty="0" err="1" smtClean="0">
                <a:solidFill>
                  <a:schemeClr val="tx1"/>
                </a:solidFill>
                <a:effectLst/>
                <a:latin typeface="+mn-lt"/>
                <a:ea typeface="+mn-ea"/>
                <a:cs typeface="+mn-cs"/>
              </a:rPr>
              <a:t>MEaSUREs</a:t>
            </a:r>
            <a:r>
              <a:rPr lang="en-US" sz="1200" kern="1200" dirty="0" smtClean="0">
                <a:solidFill>
                  <a:schemeClr val="tx1"/>
                </a:solidFill>
                <a:effectLst/>
                <a:latin typeface="+mn-lt"/>
                <a:ea typeface="+mn-ea"/>
                <a:cs typeface="+mn-cs"/>
              </a:rPr>
              <a:t>) Vegetation Index and Phenology Collection. </a:t>
            </a:r>
            <a:r>
              <a:rPr lang="en-US" sz="1200" b="1" kern="1200" dirty="0" smtClean="0">
                <a:solidFill>
                  <a:schemeClr val="tx1"/>
                </a:solidFill>
                <a:effectLst/>
                <a:latin typeface="+mn-lt"/>
                <a:ea typeface="+mn-ea"/>
                <a:cs typeface="+mn-cs"/>
              </a:rPr>
              <a:t>[TAB] </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VIP collections comprise 34 years of a consistent global record with sensor-independent Earth System Data Records (ESDR) for vegetation indices and landscape phenology.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 we are looking at a global Animation of the weekly Enhanced Vegetation Index 2 product for 2014, showing global seasonality.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VIP collections are based on MODIS, Advanced Very High Resolution Radiometer or AVHRR, and SPOT data inputs.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Collection includes CMGs at daily, weekly, bi-weekly, monthly, and yearly temporal resolutions. </a:t>
            </a:r>
          </a:p>
          <a:p>
            <a:r>
              <a:rPr lang="en-US" sz="1200" kern="1200" dirty="0" smtClean="0">
                <a:solidFill>
                  <a:schemeClr val="tx1"/>
                </a:solidFill>
                <a:effectLst/>
                <a:latin typeface="+mn-lt"/>
                <a:ea typeface="+mn-ea"/>
                <a:cs typeface="+mn-cs"/>
              </a:rPr>
              <a:t>The data are available through Data Pool, Reverb, and </a:t>
            </a:r>
            <a:r>
              <a:rPr lang="en-US" sz="1200" kern="1200" dirty="0" err="1" smtClean="0">
                <a:solidFill>
                  <a:schemeClr val="tx1"/>
                </a:solidFill>
                <a:effectLst/>
                <a:latin typeface="+mn-lt"/>
                <a:ea typeface="+mn-ea"/>
                <a:cs typeface="+mn-cs"/>
              </a:rPr>
              <a:t>Earthdata</a:t>
            </a:r>
            <a:r>
              <a:rPr lang="en-US" sz="1200" kern="1200" dirty="0" smtClean="0">
                <a:solidFill>
                  <a:schemeClr val="tx1"/>
                </a:solidFill>
                <a:effectLst/>
                <a:latin typeface="+mn-lt"/>
                <a:ea typeface="+mn-ea"/>
                <a:cs typeface="+mn-cs"/>
              </a:rPr>
              <a:t> Search client</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VIP Data are available</a:t>
            </a:r>
            <a:r>
              <a:rPr lang="en-US" sz="1200" kern="1200" baseline="0" dirty="0" smtClean="0">
                <a:solidFill>
                  <a:schemeClr val="tx1"/>
                </a:solidFill>
                <a:effectLst/>
                <a:latin typeface="+mn-lt"/>
                <a:ea typeface="+mn-ea"/>
                <a:cs typeface="+mn-cs"/>
              </a:rPr>
              <a:t> from 1981 to 2014.</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D5CB47A-5BAF-5847-8462-8E087781F250}" type="slidenum">
              <a:rPr lang="en-US" smtClean="0"/>
              <a:pPr/>
              <a:t>4</a:t>
            </a:fld>
            <a:endParaRPr lang="en-US"/>
          </a:p>
        </p:txBody>
      </p:sp>
    </p:spTree>
    <p:extLst>
      <p:ext uri="{BB962C8B-B14F-4D97-AF65-F5344CB8AC3E}">
        <p14:creationId xmlns:p14="http://schemas.microsoft.com/office/powerpoint/2010/main" val="718479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xfrm>
            <a:off x="1371600" y="1143000"/>
            <a:ext cx="4114800" cy="3086100"/>
          </a:xfrm>
          <a:ln/>
        </p:spPr>
      </p:sp>
      <p:sp>
        <p:nvSpPr>
          <p:cNvPr id="3072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dirty="0" smtClean="0">
                <a:latin typeface="Times New Roman" panose="02020603050405020304" pitchFamily="18" charset="0"/>
                <a:ea typeface="ＭＳ Ｐゴシック" panose="020B0600070205080204" pitchFamily="34" charset="-128"/>
              </a:rPr>
              <a:t>NOTE:</a:t>
            </a:r>
            <a:r>
              <a:rPr lang="en-US" altLang="en-US" baseline="0" dirty="0" smtClean="0">
                <a:latin typeface="Times New Roman" panose="02020603050405020304" pitchFamily="18" charset="0"/>
                <a:ea typeface="ＭＳ Ｐゴシック" panose="020B0600070205080204" pitchFamily="34" charset="-128"/>
              </a:rPr>
              <a:t> I Plan to just talk on the E-Learning pages on the actual website, but as a draft I wanted to give a little context of what I will say using some screenshots.</a:t>
            </a:r>
            <a:endParaRPr lang="en-US" altLang="en-US" dirty="0" smtClean="0">
              <a:latin typeface="Times New Roman" panose="02020603050405020304" pitchFamily="18" charset="0"/>
              <a:ea typeface="ＭＳ Ｐゴシック" panose="020B0600070205080204" pitchFamily="34" charset="-128"/>
            </a:endParaRPr>
          </a:p>
          <a:p>
            <a:endParaRPr lang="en-US" altLang="en-US" dirty="0" smtClean="0">
              <a:latin typeface="Times New Roman" panose="02020603050405020304" pitchFamily="18" charset="0"/>
              <a:ea typeface="ＭＳ Ｐゴシック" panose="020B0600070205080204" pitchFamily="34" charset="-128"/>
            </a:endParaRPr>
          </a:p>
          <a:p>
            <a:r>
              <a:rPr lang="en-US" altLang="en-US" dirty="0" smtClean="0">
                <a:latin typeface="Times New Roman" panose="02020603050405020304" pitchFamily="18" charset="0"/>
                <a:ea typeface="ＭＳ Ｐゴシック" panose="020B0600070205080204" pitchFamily="34" charset="-128"/>
              </a:rPr>
              <a:t>Next</a:t>
            </a:r>
            <a:r>
              <a:rPr lang="en-US" altLang="en-US" baseline="0" dirty="0" smtClean="0">
                <a:latin typeface="Times New Roman" panose="02020603050405020304" pitchFamily="18" charset="0"/>
                <a:ea typeface="ＭＳ Ｐゴシック" panose="020B0600070205080204" pitchFamily="34" charset="-128"/>
              </a:rPr>
              <a:t> I wanted to show </a:t>
            </a:r>
            <a:r>
              <a:rPr lang="en-US" altLang="en-US" dirty="0" smtClean="0">
                <a:latin typeface="Times New Roman" panose="02020603050405020304" pitchFamily="18" charset="0"/>
                <a:ea typeface="ＭＳ Ｐゴシック" panose="020B0600070205080204" pitchFamily="34" charset="-128"/>
              </a:rPr>
              <a:t>you the E-learning section of the LP DAAC website, where you can find available</a:t>
            </a:r>
            <a:r>
              <a:rPr lang="en-US" altLang="en-US" baseline="0" dirty="0" smtClean="0">
                <a:latin typeface="Times New Roman" panose="02020603050405020304" pitchFamily="18" charset="0"/>
                <a:ea typeface="ＭＳ Ｐゴシック" panose="020B0600070205080204" pitchFamily="34" charset="-128"/>
              </a:rPr>
              <a:t> resources for accessing and processing LP DAAC data. So if we go to the LP DAAC website and hover over user resources, we can see our E-learning section. Our E-learning materials include Data Visualizations, past presentations, tutorials, Video Tips, and Webinars. [TAB] So if I click on the Tutorials tab, you can see here we have tutorials available for working with LP DAAC data. Most of these are written in both R and Python. R and Python tutorials are available for working with ASTER GED and ASTER L1T data, as well as the newly released VIIRS Surface Reflectance products. I also want to point out our MODIS Quality decoder tool, which is an ArcGIS toolbox that decodes MODIS quality information. For a more thorough explanation of these tutorials, we can click over to the webinars tab [TAB], and use the search functionality to search for a NASA </a:t>
            </a:r>
            <a:r>
              <a:rPr lang="en-US" altLang="en-US" baseline="0" dirty="0" err="1" smtClean="0">
                <a:latin typeface="Times New Roman" panose="02020603050405020304" pitchFamily="18" charset="0"/>
                <a:ea typeface="ＭＳ Ｐゴシック" panose="020B0600070205080204" pitchFamily="34" charset="-128"/>
              </a:rPr>
              <a:t>Earthdata</a:t>
            </a:r>
            <a:r>
              <a:rPr lang="en-US" altLang="en-US" baseline="0" dirty="0" smtClean="0">
                <a:latin typeface="Times New Roman" panose="02020603050405020304" pitchFamily="18" charset="0"/>
                <a:ea typeface="ＭＳ Ｐゴシック" panose="020B0600070205080204" pitchFamily="34" charset="-128"/>
              </a:rPr>
              <a:t> Webinar that my colleague Aaron </a:t>
            </a:r>
            <a:r>
              <a:rPr lang="en-US" altLang="en-US" baseline="0" dirty="0" err="1" smtClean="0">
                <a:latin typeface="Times New Roman" panose="02020603050405020304" pitchFamily="18" charset="0"/>
                <a:ea typeface="ＭＳ Ｐゴシック" panose="020B0600070205080204" pitchFamily="34" charset="-128"/>
              </a:rPr>
              <a:t>Friesz</a:t>
            </a:r>
            <a:r>
              <a:rPr lang="en-US" altLang="en-US" baseline="0" dirty="0" smtClean="0">
                <a:latin typeface="Times New Roman" panose="02020603050405020304" pitchFamily="18" charset="0"/>
                <a:ea typeface="ＭＳ Ｐゴシック" panose="020B0600070205080204" pitchFamily="34" charset="-128"/>
              </a:rPr>
              <a:t> and I recently gave that provides more in-depth demonstrations of our available R and Python tutorials for working with land remote sensing data products. </a:t>
            </a:r>
          </a:p>
          <a:p>
            <a:endParaRPr lang="en-US" altLang="en-US" baseline="0" dirty="0" smtClean="0">
              <a:latin typeface="Times New Roman" panose="02020603050405020304" pitchFamily="18" charset="0"/>
              <a:ea typeface="ＭＳ Ｐゴシック" panose="020B0600070205080204" pitchFamily="34" charset="-128"/>
            </a:endParaRPr>
          </a:p>
          <a:p>
            <a:r>
              <a:rPr lang="en-US" altLang="en-US" baseline="0" dirty="0" smtClean="0">
                <a:latin typeface="Times New Roman" panose="02020603050405020304" pitchFamily="18" charset="0"/>
                <a:ea typeface="ＭＳ Ｐゴシック" panose="020B0600070205080204" pitchFamily="34" charset="-128"/>
              </a:rPr>
              <a:t>(Click on new ASTER tutorial) Here is an example of our newest tutorial that demonstrates how to work with ASTER L1T data in R. </a:t>
            </a:r>
          </a:p>
          <a:p>
            <a:endParaRPr lang="en-US" altLang="en-US" baseline="0" dirty="0" smtClean="0">
              <a:latin typeface="Times New Roman" panose="02020603050405020304" pitchFamily="18" charset="0"/>
              <a:ea typeface="ＭＳ Ｐゴシック" panose="020B0600070205080204" pitchFamily="34" charset="-128"/>
            </a:endParaRPr>
          </a:p>
          <a:p>
            <a:r>
              <a:rPr lang="en-US" altLang="en-US" baseline="0" dirty="0" smtClean="0">
                <a:latin typeface="Times New Roman" panose="02020603050405020304" pitchFamily="18" charset="0"/>
                <a:ea typeface="ＭＳ Ｐゴシック" panose="020B0600070205080204" pitchFamily="34" charset="-128"/>
              </a:rPr>
              <a:t> (Go to ASTER L1T Page). If you are interested in E-learning materials for a specific product, you can find which of our materials relates to your product of interest by finding the E-learning table at the bottom of the product page for your given product of interest. </a:t>
            </a:r>
          </a:p>
          <a:p>
            <a:endParaRPr lang="en-US" altLang="en-US" baseline="0" dirty="0" smtClean="0">
              <a:latin typeface="Times New Roman" panose="02020603050405020304" pitchFamily="18" charset="0"/>
              <a:ea typeface="ＭＳ Ｐゴシック" panose="020B0600070205080204" pitchFamily="34" charset="-128"/>
            </a:endParaRPr>
          </a:p>
          <a:p>
            <a:endParaRPr lang="en-US" altLang="en-US"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39067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a:xfrm>
            <a:off x="1371600" y="1143000"/>
            <a:ext cx="4114800" cy="3086100"/>
          </a:xfrm>
          <a:ln/>
        </p:spPr>
      </p:sp>
      <p:sp>
        <p:nvSpPr>
          <p:cNvPr id="8806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Times New Roman" panose="02020603050405020304" pitchFamily="18" charset="0"/>
                <a:ea typeface="ＭＳ Ｐゴシック" panose="020B0600070205080204" pitchFamily="34" charset="-128"/>
              </a:rPr>
              <a:t>NOTE:</a:t>
            </a:r>
            <a:r>
              <a:rPr lang="en-US" altLang="en-US" baseline="0" dirty="0" smtClean="0">
                <a:latin typeface="Times New Roman" panose="02020603050405020304" pitchFamily="18" charset="0"/>
                <a:ea typeface="ＭＳ Ｐゴシック" panose="020B0600070205080204" pitchFamily="34" charset="-128"/>
              </a:rPr>
              <a:t> I Plan to just talk on the </a:t>
            </a:r>
            <a:r>
              <a:rPr lang="en-US" altLang="en-US" baseline="0" dirty="0" err="1" smtClean="0">
                <a:latin typeface="Times New Roman" panose="02020603050405020304" pitchFamily="18" charset="0"/>
                <a:ea typeface="ＭＳ Ｐゴシック" panose="020B0600070205080204" pitchFamily="34" charset="-128"/>
              </a:rPr>
              <a:t>AppEEARS</a:t>
            </a:r>
            <a:r>
              <a:rPr lang="en-US" altLang="en-US" baseline="0" dirty="0" smtClean="0">
                <a:latin typeface="Times New Roman" panose="02020603050405020304" pitchFamily="18" charset="0"/>
                <a:ea typeface="ＭＳ Ｐゴシック" panose="020B0600070205080204" pitchFamily="34" charset="-128"/>
              </a:rPr>
              <a:t> landing page on the actual website.</a:t>
            </a:r>
            <a:endParaRPr lang="en-US" altLang="en-US" dirty="0" smtClean="0">
              <a:latin typeface="Times New Roman" panose="02020603050405020304" pitchFamily="18" charset="0"/>
              <a:ea typeface="ＭＳ Ｐゴシック" panose="020B0600070205080204" pitchFamily="34" charset="-128"/>
            </a:endParaRPr>
          </a:p>
          <a:p>
            <a:endParaRPr lang="en-US" altLang="en-US" dirty="0" smtClean="0">
              <a:latin typeface="Times New Roman" panose="02020603050405020304" pitchFamily="18" charset="0"/>
              <a:ea typeface="ＭＳ Ｐゴシック" panose="020B0600070205080204" pitchFamily="34" charset="-128"/>
            </a:endParaRPr>
          </a:p>
          <a:p>
            <a:r>
              <a:rPr lang="en-US" altLang="en-US" dirty="0" smtClean="0">
                <a:latin typeface="Times New Roman" panose="02020603050405020304" pitchFamily="18" charset="0"/>
                <a:ea typeface="ＭＳ Ｐゴシック" panose="020B0600070205080204" pitchFamily="34" charset="-128"/>
              </a:rPr>
              <a:t>So</a:t>
            </a:r>
            <a:r>
              <a:rPr lang="en-US" altLang="en-US" baseline="0" dirty="0" smtClean="0">
                <a:latin typeface="Times New Roman" panose="02020603050405020304" pitchFamily="18" charset="0"/>
                <a:ea typeface="ＭＳ Ｐゴシック" panose="020B0600070205080204" pitchFamily="34" charset="-128"/>
              </a:rPr>
              <a:t> lastly I will be discussing the Application for Extracting and Exploring Analysis Ready Samples, or </a:t>
            </a:r>
            <a:r>
              <a:rPr lang="en-US" altLang="en-US" baseline="0" dirty="0" err="1" smtClean="0">
                <a:latin typeface="Times New Roman" panose="02020603050405020304" pitchFamily="18" charset="0"/>
                <a:ea typeface="ＭＳ Ｐゴシック" panose="020B0600070205080204" pitchFamily="34" charset="-128"/>
              </a:rPr>
              <a:t>AppEEARS</a:t>
            </a:r>
            <a:r>
              <a:rPr lang="en-US" altLang="en-US" baseline="0" dirty="0" smtClean="0">
                <a:latin typeface="Times New Roman" panose="02020603050405020304" pitchFamily="18" charset="0"/>
                <a:ea typeface="ＭＳ Ｐゴシック" panose="020B0600070205080204" pitchFamily="34" charset="-128"/>
              </a:rPr>
              <a:t>. </a:t>
            </a:r>
            <a:r>
              <a:rPr lang="en-US" altLang="en-US" baseline="0" dirty="0" err="1" smtClean="0">
                <a:latin typeface="Times New Roman" panose="02020603050405020304" pitchFamily="18" charset="0"/>
                <a:ea typeface="ＭＳ Ｐゴシック" panose="020B0600070205080204" pitchFamily="34" charset="-128"/>
              </a:rPr>
              <a:t>AppEEARS</a:t>
            </a:r>
            <a:r>
              <a:rPr lang="en-US" altLang="en-US" baseline="0" dirty="0" smtClean="0">
                <a:latin typeface="Times New Roman" panose="02020603050405020304" pitchFamily="18" charset="0"/>
                <a:ea typeface="ＭＳ Ｐゴシック" panose="020B0600070205080204" pitchFamily="34" charset="-128"/>
              </a:rPr>
              <a:t> is a web application interface for accessing, extracting, and exploring NASA datasets. One of the goals of </a:t>
            </a:r>
            <a:r>
              <a:rPr lang="en-US" altLang="en-US" baseline="0" dirty="0" err="1" smtClean="0">
                <a:latin typeface="Times New Roman" panose="02020603050405020304" pitchFamily="18" charset="0"/>
                <a:ea typeface="ＭＳ Ｐゴシック" panose="020B0600070205080204" pitchFamily="34" charset="-128"/>
              </a:rPr>
              <a:t>AppEEARS</a:t>
            </a:r>
            <a:r>
              <a:rPr lang="en-US" altLang="en-US" baseline="0" dirty="0" smtClean="0">
                <a:latin typeface="Times New Roman" panose="02020603050405020304" pitchFamily="18" charset="0"/>
                <a:ea typeface="ＭＳ Ｐゴシック" panose="020B0600070205080204" pitchFamily="34" charset="-128"/>
              </a:rPr>
              <a:t> is to improve interoperability and usability of Big Earth Data. </a:t>
            </a:r>
            <a:r>
              <a:rPr lang="en-US" altLang="en-US" baseline="0" dirty="0" err="1" smtClean="0">
                <a:latin typeface="Times New Roman" panose="02020603050405020304" pitchFamily="18" charset="0"/>
                <a:ea typeface="ＭＳ Ｐゴシック" panose="020B0600070205080204" pitchFamily="34" charset="-128"/>
              </a:rPr>
              <a:t>AppEEARS</a:t>
            </a:r>
            <a:r>
              <a:rPr lang="en-US" altLang="en-US" baseline="0" dirty="0" smtClean="0">
                <a:latin typeface="Times New Roman" panose="02020603050405020304" pitchFamily="18" charset="0"/>
                <a:ea typeface="ＭＳ Ｐゴシック" panose="020B0600070205080204" pitchFamily="34" charset="-128"/>
              </a:rPr>
              <a:t> makes it easier for ecologists, or anyone for that matter, to access and synthesize remote sensing data into their research. </a:t>
            </a:r>
          </a:p>
          <a:p>
            <a:endParaRPr lang="en-US" altLang="en-US" baseline="0" dirty="0" smtClean="0">
              <a:latin typeface="Times New Roman" panose="02020603050405020304" pitchFamily="18" charset="0"/>
              <a:ea typeface="ＭＳ Ｐゴシック" panose="020B0600070205080204" pitchFamily="34" charset="-128"/>
            </a:endParaRPr>
          </a:p>
          <a:p>
            <a:r>
              <a:rPr lang="en-US" altLang="en-US" baseline="0" dirty="0" err="1" smtClean="0">
                <a:latin typeface="Times New Roman" panose="02020603050405020304" pitchFamily="18" charset="0"/>
                <a:ea typeface="ＭＳ Ｐゴシック" panose="020B0600070205080204" pitchFamily="34" charset="-128"/>
              </a:rPr>
              <a:t>AppEEARS</a:t>
            </a:r>
            <a:r>
              <a:rPr lang="en-US" altLang="en-US" baseline="0" dirty="0" smtClean="0">
                <a:latin typeface="Times New Roman" panose="02020603050405020304" pitchFamily="18" charset="0"/>
                <a:ea typeface="ＭＳ Ｐゴシック" panose="020B0600070205080204" pitchFamily="34" charset="-128"/>
              </a:rPr>
              <a:t> allows users to subset data by selecting their time period of interest, either point locations or a spatial region or interest, and products and layers of interest. So, by now I am sure you are all wondering what data are in </a:t>
            </a:r>
            <a:r>
              <a:rPr lang="en-US" altLang="en-US" baseline="0" dirty="0" err="1" smtClean="0">
                <a:latin typeface="Times New Roman" panose="02020603050405020304" pitchFamily="18" charset="0"/>
                <a:ea typeface="ＭＳ Ｐゴシック" panose="020B0600070205080204" pitchFamily="34" charset="-128"/>
              </a:rPr>
              <a:t>AppEEARS</a:t>
            </a:r>
            <a:r>
              <a:rPr lang="en-US" altLang="en-US" baseline="0" dirty="0" smtClean="0">
                <a:latin typeface="Times New Roman" panose="02020603050405020304" pitchFamily="18" charset="0"/>
                <a:ea typeface="ＭＳ Ｐゴシック" panose="020B0600070205080204" pitchFamily="34" charset="-128"/>
              </a:rPr>
              <a:t>? We can click on this link here to view our available products. Currently we provide MODIS Terra, Aqua, and Combined land products for version 5 and version 6. These include datasets such as MODIS surface reflectance, land surface temperature, vegetation indices, land cover type, leaf area index, </a:t>
            </a:r>
            <a:r>
              <a:rPr lang="en-US" altLang="en-US" baseline="0" dirty="0" err="1" smtClean="0">
                <a:latin typeface="Times New Roman" panose="02020603050405020304" pitchFamily="18" charset="0"/>
                <a:ea typeface="ＭＳ Ｐゴシック" panose="020B0600070205080204" pitchFamily="34" charset="-128"/>
              </a:rPr>
              <a:t>fpar</a:t>
            </a:r>
            <a:r>
              <a:rPr lang="en-US" altLang="en-US" baseline="0" dirty="0" smtClean="0">
                <a:latin typeface="Times New Roman" panose="02020603050405020304" pitchFamily="18" charset="0"/>
                <a:ea typeface="ＭＳ Ｐゴシック" panose="020B0600070205080204" pitchFamily="34" charset="-128"/>
              </a:rPr>
              <a:t>, and gross and net primary productivity, among others. We also have snow cover products from the National Snow and Ice Data Center. In addition to MODIS land products, we have the Shuttle Radar Topography Mission or SRTM version 3 Digital elevation models, available at 30 and 90 m resolution. We also have Web-Enabled </a:t>
            </a:r>
            <a:r>
              <a:rPr lang="en-US" altLang="en-US" baseline="0" dirty="0" err="1" smtClean="0">
                <a:latin typeface="Times New Roman" panose="02020603050405020304" pitchFamily="18" charset="0"/>
                <a:ea typeface="ＭＳ Ｐゴシック" panose="020B0600070205080204" pitchFamily="34" charset="-128"/>
              </a:rPr>
              <a:t>landsat</a:t>
            </a:r>
            <a:r>
              <a:rPr lang="en-US" altLang="en-US" baseline="0" dirty="0" smtClean="0">
                <a:latin typeface="Times New Roman" panose="02020603050405020304" pitchFamily="18" charset="0"/>
                <a:ea typeface="ＭＳ Ｐゴシック" panose="020B0600070205080204" pitchFamily="34" charset="-128"/>
              </a:rPr>
              <a:t> Data and recently added Gridded Population of the World or GPW version 4 data from the Socioeconomic Data Archive Center. If you want to learn more about a specific product, you can click on the link attached to the product name and it will take you to the product page which will provide a more in-depth explanation of what that product is. </a:t>
            </a:r>
          </a:p>
          <a:p>
            <a:endParaRPr lang="en-US" altLang="en-US" baseline="0" dirty="0" smtClean="0">
              <a:latin typeface="Times New Roman" panose="02020603050405020304" pitchFamily="18" charset="0"/>
              <a:ea typeface="ＭＳ Ｐゴシック" panose="020B0600070205080204" pitchFamily="34" charset="-128"/>
            </a:endParaRPr>
          </a:p>
          <a:p>
            <a:r>
              <a:rPr lang="en-US" altLang="en-US" baseline="0" dirty="0" smtClean="0">
                <a:latin typeface="Times New Roman" panose="02020603050405020304" pitchFamily="18" charset="0"/>
                <a:ea typeface="ＭＳ Ｐゴシック" panose="020B0600070205080204" pitchFamily="34" charset="-128"/>
              </a:rPr>
              <a:t>From here: dive into demo of Area and then when I wrap things up in conclusion I will point out “also be sure to check out our documentation under the help page, which provides step-by-step guidance of working with </a:t>
            </a:r>
            <a:r>
              <a:rPr lang="en-US" altLang="en-US" baseline="0" dirty="0" err="1" smtClean="0">
                <a:latin typeface="Times New Roman" panose="02020603050405020304" pitchFamily="18" charset="0"/>
                <a:ea typeface="ＭＳ Ｐゴシック" panose="020B0600070205080204" pitchFamily="34" charset="-128"/>
              </a:rPr>
              <a:t>AppEEARS</a:t>
            </a:r>
            <a:r>
              <a:rPr lang="en-US" altLang="en-US" baseline="0" dirty="0" smtClean="0">
                <a:latin typeface="Times New Roman" panose="02020603050405020304" pitchFamily="18" charset="0"/>
                <a:ea typeface="ＭＳ Ｐゴシック" panose="020B0600070205080204" pitchFamily="34" charset="-128"/>
              </a:rPr>
              <a:t> as well”. </a:t>
            </a:r>
          </a:p>
          <a:p>
            <a:endParaRPr lang="en-US" altLang="en-US" baseline="0" dirty="0" smtClean="0">
              <a:latin typeface="Times New Roman" panose="02020603050405020304" pitchFamily="18" charset="0"/>
              <a:ea typeface="ＭＳ Ｐゴシック" panose="020B0600070205080204" pitchFamily="34" charset="-128"/>
            </a:endParaRPr>
          </a:p>
          <a:p>
            <a:r>
              <a:rPr lang="en-US" altLang="en-US" baseline="0" dirty="0" smtClean="0">
                <a:latin typeface="Times New Roman" panose="02020603050405020304" pitchFamily="18" charset="0"/>
                <a:ea typeface="ＭＳ Ｐゴシック" panose="020B0600070205080204" pitchFamily="34" charset="-128"/>
              </a:rPr>
              <a:t>I found an interesting study on bird ecology for NPS units in Oregon/</a:t>
            </a:r>
            <a:r>
              <a:rPr lang="en-US" altLang="en-US" baseline="0" dirty="0" err="1" smtClean="0">
                <a:latin typeface="Times New Roman" panose="02020603050405020304" pitchFamily="18" charset="0"/>
                <a:ea typeface="ＭＳ Ｐゴシック" panose="020B0600070205080204" pitchFamily="34" charset="-128"/>
              </a:rPr>
              <a:t>NoCal</a:t>
            </a:r>
            <a:r>
              <a:rPr lang="en-US" altLang="en-US" baseline="0" dirty="0" smtClean="0">
                <a:latin typeface="Times New Roman" panose="02020603050405020304" pitchFamily="18" charset="0"/>
                <a:ea typeface="ＭＳ Ｐゴシック" panose="020B0600070205080204" pitchFamily="34" charset="-128"/>
              </a:rPr>
              <a:t> that should fit in perfectly with the crowd/location, and the study used LAI/FPAR from LP. </a:t>
            </a:r>
            <a:endParaRPr lang="en-US" altLang="en-US"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101768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So,</a:t>
            </a:r>
            <a:r>
              <a:rPr lang="en-US" baseline="0" dirty="0" smtClean="0"/>
              <a:t> for our demo, I thought it would be cool to use a relevant ‘real world’ use case. This is a recently published study that I found that was looking at avian community ecology and how it relates to climate, geography, and vegetation metrics for 6 national park service units in southern Oregon and northern California. So I went online and downloaded a </a:t>
            </a:r>
            <a:r>
              <a:rPr lang="en-US" baseline="0" dirty="0" err="1" smtClean="0"/>
              <a:t>shapefile</a:t>
            </a:r>
            <a:r>
              <a:rPr lang="en-US" baseline="0" dirty="0" smtClean="0"/>
              <a:t> of NPS Units boundaries, clipped out the 6 units used in the study, and drag and dropped them into </a:t>
            </a:r>
            <a:r>
              <a:rPr lang="en-US" baseline="0" dirty="0" err="1" smtClean="0"/>
              <a:t>AppEEARS</a:t>
            </a:r>
            <a:r>
              <a:rPr lang="en-US" baseline="0" dirty="0" smtClean="0"/>
              <a:t>. The study covered a wider range but here I decided to look at three years of data and set that as my temporal range. The study looked at the correlations  between bird populations and metrics such as land cover type, elevation, temperature, Leaf area index and FPAR, and disturbances, so I chose datasets related to those climate, geography, and vegetation metrics as we can see here. I set my output </a:t>
            </a:r>
            <a:r>
              <a:rPr lang="en-US" baseline="0" dirty="0" err="1" smtClean="0"/>
              <a:t>reprojection</a:t>
            </a:r>
            <a:r>
              <a:rPr lang="en-US" baseline="0" dirty="0" smtClean="0"/>
              <a:t> to Geographic and then since there will be many files generated for this request I chose the </a:t>
            </a:r>
            <a:r>
              <a:rPr lang="en-US" baseline="0" dirty="0" err="1" smtClean="0"/>
              <a:t>NetCDF</a:t>
            </a:r>
            <a:r>
              <a:rPr lang="en-US" baseline="0" dirty="0" smtClean="0"/>
              <a:t> output format.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4034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Thank you all for your time. I am</a:t>
            </a:r>
            <a:r>
              <a:rPr lang="en-US" baseline="0" dirty="0" smtClean="0"/>
              <a:t> sorry  that we had to rush through everything but I encourage everyone to check out our e-learning materials and start using </a:t>
            </a:r>
            <a:r>
              <a:rPr lang="en-US" baseline="0" dirty="0" err="1" smtClean="0"/>
              <a:t>AppEEARS</a:t>
            </a:r>
            <a:r>
              <a:rPr lang="en-US" baseline="0" dirty="0" smtClean="0"/>
              <a:t>. Thanks!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88370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1465747"/>
            <a:ext cx="7772400" cy="1037738"/>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mj-lt"/>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7" name="Shape 17"/>
          <p:cNvSpPr txBox="1">
            <a:spLocks noGrp="1"/>
          </p:cNvSpPr>
          <p:nvPr>
            <p:ph type="subTitle" idx="1"/>
          </p:nvPr>
        </p:nvSpPr>
        <p:spPr>
          <a:xfrm>
            <a:off x="1143000" y="3602037"/>
            <a:ext cx="6858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mj-lt"/>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dirty="0"/>
          </a:p>
        </p:txBody>
      </p:sp>
      <p:sp>
        <p:nvSpPr>
          <p:cNvPr id="18" name="Shape 18"/>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19" name="Shape 19"/>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20" name="Shape 20"/>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a:defRPr>
                <a:latin typeface="+mj-lt"/>
              </a:defRPr>
            </a:lvl1pPr>
          </a:lstStyle>
          <a:p>
            <a:pPr algn="r">
              <a:buSzPct val="25000"/>
            </a:pPr>
            <a:fld id="{00000000-1234-1234-1234-123412341234}" type="slidenum">
              <a:rPr lang="en-US" sz="1200" smtClean="0">
                <a:solidFill>
                  <a:srgbClr val="888888"/>
                </a:solidFill>
                <a:ea typeface="Calibri"/>
                <a:cs typeface="Calibri"/>
                <a:sym typeface="Calibri"/>
              </a:rPr>
              <a:pPr algn="r">
                <a:buSzPct val="25000"/>
              </a:pPr>
              <a:t>‹#›</a:t>
            </a:fld>
            <a:endParaRPr lang="en-US" sz="1200">
              <a:solidFill>
                <a:srgbClr val="888888"/>
              </a:solidFill>
              <a:ea typeface="Calibri"/>
              <a:cs typeface="Calibri"/>
              <a:sym typeface="Calibri"/>
            </a:endParaRPr>
          </a:p>
        </p:txBody>
      </p:sp>
      <p:pic>
        <p:nvPicPr>
          <p:cNvPr id="8" name="Picture 5" descr="ident_4_onscreen_png"/>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black">
          <a:xfrm>
            <a:off x="457200" y="461963"/>
            <a:ext cx="20574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59063" y="430696"/>
            <a:ext cx="922337"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8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114300"/>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000" b="0" i="0" u="none" strike="noStrike" cap="none">
                <a:solidFill>
                  <a:schemeClr val="dk1"/>
                </a:solidFill>
                <a:latin typeface="+mj-lt"/>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3" name="Shape 23"/>
          <p:cNvSpPr txBox="1">
            <a:spLocks noGrp="1"/>
          </p:cNvSpPr>
          <p:nvPr>
            <p:ph type="body" idx="1"/>
          </p:nvPr>
        </p:nvSpPr>
        <p:spPr>
          <a:xfrm>
            <a:off x="457200" y="1439862"/>
            <a:ext cx="7886700" cy="4351338"/>
          </a:xfrm>
          <a:prstGeom prst="rect">
            <a:avLst/>
          </a:prstGeom>
          <a:noFill/>
          <a:ln>
            <a:noFill/>
          </a:ln>
        </p:spPr>
        <p:txBody>
          <a:bodyPr lIns="91425" tIns="91425" rIns="91425" bIns="91425" anchor="t" anchorCtr="0"/>
          <a:lstStyle>
            <a:lvl1pPr marL="228600" marR="0" lvl="0" indent="-228600" algn="l" rtl="0">
              <a:lnSpc>
                <a:spcPct val="90000"/>
              </a:lnSpc>
              <a:spcBef>
                <a:spcPts val="1000"/>
              </a:spcBef>
              <a:buClr>
                <a:schemeClr val="dk1"/>
              </a:buClr>
              <a:buSzPct val="100000"/>
              <a:buFont typeface="Arial"/>
              <a:buChar char="•"/>
              <a:defRPr sz="2800" b="0" i="0" u="none" strike="noStrike" cap="none">
                <a:solidFill>
                  <a:schemeClr val="dk1"/>
                </a:solidFill>
                <a:latin typeface="+mj-lt"/>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25" name="Shape 25"/>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26" name="Shape 26"/>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a:defRPr>
                <a:latin typeface="+mj-lt"/>
              </a:defRPr>
            </a:lvl1pPr>
          </a:lstStyle>
          <a:p>
            <a:pPr algn="r">
              <a:buSzPct val="25000"/>
            </a:pPr>
            <a:fld id="{00000000-1234-1234-1234-123412341234}" type="slidenum">
              <a:rPr lang="en-US" sz="1200" smtClean="0">
                <a:solidFill>
                  <a:srgbClr val="888888"/>
                </a:solidFill>
                <a:ea typeface="Calibri"/>
                <a:cs typeface="Calibri"/>
                <a:sym typeface="Calibri"/>
              </a:rPr>
              <a:pPr algn="r">
                <a:buSzPct val="25000"/>
              </a:pPr>
              <a:t>‹#›</a:t>
            </a:fld>
            <a:endParaRPr lang="en-US" sz="1200">
              <a:solidFill>
                <a:srgbClr val="888888"/>
              </a:solidFill>
              <a:ea typeface="Calibri"/>
              <a:cs typeface="Calibri"/>
              <a:sym typeface="Calibri"/>
            </a:endParaRPr>
          </a:p>
        </p:txBody>
      </p:sp>
      <p:pic>
        <p:nvPicPr>
          <p:cNvPr id="7" name="Picture 10" descr="ident-small_4_onscreen_png"/>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88" userDrawn="1">
          <p15:clr>
            <a:srgbClr val="FBAE40"/>
          </p15:clr>
        </p15:guide>
        <p15:guide id="2" orient="horz" pos="288" userDrawn="1">
          <p15:clr>
            <a:srgbClr val="FBAE40"/>
          </p15:clr>
        </p15:guide>
        <p15:guide id="3" orient="horz" pos="7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623887" y="1709739"/>
            <a:ext cx="7886700" cy="285273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mj-lt"/>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9" name="Shape 29"/>
          <p:cNvSpPr txBox="1">
            <a:spLocks noGrp="1"/>
          </p:cNvSpPr>
          <p:nvPr>
            <p:ph type="body" idx="1"/>
          </p:nvPr>
        </p:nvSpPr>
        <p:spPr>
          <a:xfrm>
            <a:off x="623887" y="4589464"/>
            <a:ext cx="7886700" cy="1500187"/>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400" b="0" i="0" u="none" strike="noStrike" cap="none">
                <a:solidFill>
                  <a:schemeClr val="dk1"/>
                </a:solidFill>
                <a:latin typeface="+mj-lt"/>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31" name="Shape 31"/>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32" name="Shape 32"/>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a:defRPr>
                <a:latin typeface="+mj-lt"/>
              </a:defRPr>
            </a:lvl1pPr>
          </a:lstStyle>
          <a:p>
            <a:pPr algn="r">
              <a:buSzPct val="25000"/>
            </a:pPr>
            <a:fld id="{00000000-1234-1234-1234-123412341234}" type="slidenum">
              <a:rPr lang="en-US" sz="1200" smtClean="0">
                <a:solidFill>
                  <a:srgbClr val="888888"/>
                </a:solidFill>
                <a:ea typeface="Calibri"/>
                <a:cs typeface="Calibri"/>
                <a:sym typeface="Calibri"/>
              </a:rPr>
              <a:pPr algn="r">
                <a:buSzPct val="25000"/>
              </a:pPr>
              <a:t>‹#›</a:t>
            </a:fld>
            <a:endParaRPr lang="en-US" sz="1200">
              <a:solidFill>
                <a:srgbClr val="888888"/>
              </a:solidFill>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000" b="0" i="0" u="none" strike="noStrike" cap="none">
                <a:solidFill>
                  <a:schemeClr val="dk1"/>
                </a:solidFill>
                <a:latin typeface="+mj-lt"/>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body" idx="1"/>
          </p:nvPr>
        </p:nvSpPr>
        <p:spPr>
          <a:xfrm>
            <a:off x="628650" y="1825625"/>
            <a:ext cx="3886200" cy="4351338"/>
          </a:xfrm>
          <a:prstGeom prst="rect">
            <a:avLst/>
          </a:prstGeom>
          <a:noFill/>
          <a:ln>
            <a:noFill/>
          </a:ln>
        </p:spPr>
        <p:txBody>
          <a:bodyPr lIns="91425" tIns="91425" rIns="91425" bIns="91425" anchor="t" anchorCtr="0"/>
          <a:lstStyle>
            <a:lvl1pPr marL="228600" marR="0" lvl="0" indent="-228600" algn="l" rtl="0">
              <a:lnSpc>
                <a:spcPct val="90000"/>
              </a:lnSpc>
              <a:spcBef>
                <a:spcPts val="1000"/>
              </a:spcBef>
              <a:buClr>
                <a:schemeClr val="dk1"/>
              </a:buClr>
              <a:buSzPct val="100000"/>
              <a:buFont typeface="Arial"/>
              <a:buChar char="•"/>
              <a:defRPr sz="2800" b="0" i="0" u="none" strike="noStrike" cap="none">
                <a:solidFill>
                  <a:schemeClr val="dk1"/>
                </a:solidFill>
                <a:latin typeface="+mj-lt"/>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36" name="Shape 36"/>
          <p:cNvSpPr txBox="1">
            <a:spLocks noGrp="1"/>
          </p:cNvSpPr>
          <p:nvPr>
            <p:ph type="body" idx="2"/>
          </p:nvPr>
        </p:nvSpPr>
        <p:spPr>
          <a:xfrm>
            <a:off x="4629150" y="1825625"/>
            <a:ext cx="3886200" cy="4351338"/>
          </a:xfrm>
          <a:prstGeom prst="rect">
            <a:avLst/>
          </a:prstGeom>
          <a:noFill/>
          <a:ln>
            <a:noFill/>
          </a:ln>
        </p:spPr>
        <p:txBody>
          <a:bodyPr lIns="91425" tIns="91425" rIns="91425" bIns="91425" anchor="t" anchorCtr="0"/>
          <a:lstStyle>
            <a:lvl1pPr marL="228600" marR="0" lvl="0" indent="-228600" algn="l" rtl="0">
              <a:lnSpc>
                <a:spcPct val="90000"/>
              </a:lnSpc>
              <a:spcBef>
                <a:spcPts val="1000"/>
              </a:spcBef>
              <a:buClr>
                <a:schemeClr val="dk1"/>
              </a:buClr>
              <a:buSzPct val="100000"/>
              <a:buFont typeface="Arial"/>
              <a:buChar char="•"/>
              <a:defRPr sz="2800" b="0" i="0" u="none" strike="noStrike" cap="none">
                <a:solidFill>
                  <a:schemeClr val="dk1"/>
                </a:solidFill>
                <a:latin typeface="+mj-lt"/>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37" name="Shape 37"/>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38" name="Shape 38"/>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39" name="Shape 39"/>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a:defRPr>
                <a:latin typeface="+mj-lt"/>
              </a:defRPr>
            </a:lvl1pPr>
          </a:lstStyle>
          <a:p>
            <a:pPr algn="r">
              <a:buSzPct val="25000"/>
            </a:pPr>
            <a:fld id="{00000000-1234-1234-1234-123412341234}" type="slidenum">
              <a:rPr lang="en-US" sz="1200" smtClean="0">
                <a:solidFill>
                  <a:srgbClr val="888888"/>
                </a:solidFill>
                <a:ea typeface="Calibri"/>
                <a:cs typeface="Calibri"/>
                <a:sym typeface="Calibri"/>
              </a:rPr>
              <a:pPr algn="r">
                <a:buSzPct val="25000"/>
              </a:pPr>
              <a:t>‹#›</a:t>
            </a:fld>
            <a:endParaRPr lang="en-US" sz="1200">
              <a:solidFill>
                <a:srgbClr val="888888"/>
              </a:solidFill>
              <a:ea typeface="Calibri"/>
              <a:cs typeface="Calibri"/>
              <a:sym typeface="Calibri"/>
            </a:endParaRPr>
          </a:p>
        </p:txBody>
      </p:sp>
      <p:pic>
        <p:nvPicPr>
          <p:cNvPr id="8" name="Picture 10" descr="ident-small_4_onscreen_png"/>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629841"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000" b="0" i="0" u="none" strike="noStrike" cap="none">
                <a:solidFill>
                  <a:schemeClr val="dk1"/>
                </a:solidFill>
                <a:latin typeface="+mj-lt"/>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2" name="Shape 42"/>
          <p:cNvSpPr txBox="1">
            <a:spLocks noGrp="1"/>
          </p:cNvSpPr>
          <p:nvPr>
            <p:ph type="body" idx="1"/>
          </p:nvPr>
        </p:nvSpPr>
        <p:spPr>
          <a:xfrm>
            <a:off x="629841" y="1681163"/>
            <a:ext cx="3868340"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mj-lt"/>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629841" y="2505075"/>
            <a:ext cx="3868340" cy="3684588"/>
          </a:xfrm>
          <a:prstGeom prst="rect">
            <a:avLst/>
          </a:prstGeom>
          <a:noFill/>
          <a:ln>
            <a:noFill/>
          </a:ln>
        </p:spPr>
        <p:txBody>
          <a:bodyPr lIns="91425" tIns="91425" rIns="91425" bIns="91425" anchor="t" anchorCtr="0"/>
          <a:lstStyle>
            <a:lvl1pPr marL="228600" marR="0" lvl="0" indent="-228600" algn="l" rtl="0">
              <a:lnSpc>
                <a:spcPct val="90000"/>
              </a:lnSpc>
              <a:spcBef>
                <a:spcPts val="1000"/>
              </a:spcBef>
              <a:buClr>
                <a:schemeClr val="dk1"/>
              </a:buClr>
              <a:buSzPct val="100000"/>
              <a:buFont typeface="Arial"/>
              <a:buChar char="•"/>
              <a:defRPr sz="2800" b="0" i="0" u="none" strike="noStrike" cap="none">
                <a:solidFill>
                  <a:schemeClr val="dk1"/>
                </a:solidFill>
                <a:latin typeface="+mj-lt"/>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44" name="Shape 44"/>
          <p:cNvSpPr txBox="1">
            <a:spLocks noGrp="1"/>
          </p:cNvSpPr>
          <p:nvPr>
            <p:ph type="body" idx="3"/>
          </p:nvPr>
        </p:nvSpPr>
        <p:spPr>
          <a:xfrm>
            <a:off x="4629150" y="1681163"/>
            <a:ext cx="3887390"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mj-lt"/>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29150" y="2505075"/>
            <a:ext cx="3887390" cy="3684588"/>
          </a:xfrm>
          <a:prstGeom prst="rect">
            <a:avLst/>
          </a:prstGeom>
          <a:noFill/>
          <a:ln>
            <a:noFill/>
          </a:ln>
        </p:spPr>
        <p:txBody>
          <a:bodyPr lIns="91425" tIns="91425" rIns="91425" bIns="91425" anchor="t" anchorCtr="0"/>
          <a:lstStyle>
            <a:lvl1pPr marL="228600" marR="0" lvl="0" indent="-228600" algn="l" rtl="0">
              <a:lnSpc>
                <a:spcPct val="90000"/>
              </a:lnSpc>
              <a:spcBef>
                <a:spcPts val="1000"/>
              </a:spcBef>
              <a:buClr>
                <a:schemeClr val="dk1"/>
              </a:buClr>
              <a:buSzPct val="100000"/>
              <a:buFont typeface="Arial"/>
              <a:buChar char="•"/>
              <a:defRPr sz="2800" b="0" i="0" u="none" strike="noStrike" cap="none">
                <a:solidFill>
                  <a:schemeClr val="dk1"/>
                </a:solidFill>
                <a:latin typeface="+mj-lt"/>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46" name="Shape 46"/>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47" name="Shape 47"/>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48" name="Shape 48"/>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a:defRPr>
                <a:latin typeface="+mj-lt"/>
              </a:defRPr>
            </a:lvl1pPr>
          </a:lstStyle>
          <a:p>
            <a:pPr algn="r">
              <a:buSzPct val="25000"/>
            </a:pPr>
            <a:fld id="{00000000-1234-1234-1234-123412341234}" type="slidenum">
              <a:rPr lang="en-US" sz="1200" smtClean="0">
                <a:solidFill>
                  <a:srgbClr val="888888"/>
                </a:solidFill>
                <a:ea typeface="Calibri"/>
                <a:cs typeface="Calibri"/>
                <a:sym typeface="Calibri"/>
              </a:rPr>
              <a:pPr algn="r">
                <a:buSzPct val="25000"/>
              </a:pPr>
              <a:t>‹#›</a:t>
            </a:fld>
            <a:endParaRPr lang="en-US" sz="1200">
              <a:solidFill>
                <a:srgbClr val="888888"/>
              </a:solidFill>
              <a:ea typeface="Calibri"/>
              <a:cs typeface="Calibri"/>
              <a:sym typeface="Calibri"/>
            </a:endParaRPr>
          </a:p>
        </p:txBody>
      </p:sp>
      <p:pic>
        <p:nvPicPr>
          <p:cNvPr id="10" name="Picture 10" descr="ident-small_4_onscreen_png"/>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29841" y="457200"/>
            <a:ext cx="2949178"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mj-lt"/>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887391" y="987425"/>
            <a:ext cx="4629150" cy="4873624"/>
          </a:xfrm>
          <a:prstGeom prst="rect">
            <a:avLst/>
          </a:prstGeom>
          <a:noFill/>
          <a:ln>
            <a:noFill/>
          </a:ln>
        </p:spPr>
        <p:txBody>
          <a:bodyPr lIns="91425" tIns="91425" rIns="91425" bIns="91425" anchor="t" anchorCtr="0"/>
          <a:lstStyle>
            <a:lvl1pPr marL="228600" marR="0" lvl="0" indent="-228600" algn="l" rtl="0">
              <a:lnSpc>
                <a:spcPct val="90000"/>
              </a:lnSpc>
              <a:spcBef>
                <a:spcPts val="1000"/>
              </a:spcBef>
              <a:buClr>
                <a:schemeClr val="dk1"/>
              </a:buClr>
              <a:buSzPct val="100000"/>
              <a:buFont typeface="Arial"/>
              <a:buChar char="•"/>
              <a:defRPr sz="3200" b="0" i="0" u="none" strike="noStrike" cap="none">
                <a:solidFill>
                  <a:schemeClr val="dk1"/>
                </a:solidFill>
                <a:latin typeface="+mj-lt"/>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1" name="Shape 61"/>
          <p:cNvSpPr txBox="1">
            <a:spLocks noGrp="1"/>
          </p:cNvSpPr>
          <p:nvPr>
            <p:ph type="body" idx="2"/>
          </p:nvPr>
        </p:nvSpPr>
        <p:spPr>
          <a:xfrm>
            <a:off x="629841" y="2057400"/>
            <a:ext cx="2949178"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mj-lt"/>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63" name="Shape 63"/>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64" name="Shape 64"/>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a:defRPr>
                <a:latin typeface="+mj-lt"/>
              </a:defRPr>
            </a:lvl1pPr>
          </a:lstStyle>
          <a:p>
            <a:pPr algn="r">
              <a:buSzPct val="25000"/>
            </a:pPr>
            <a:fld id="{00000000-1234-1234-1234-123412341234}" type="slidenum">
              <a:rPr lang="en-US" sz="1200" smtClean="0">
                <a:solidFill>
                  <a:srgbClr val="888888"/>
                </a:solidFill>
                <a:ea typeface="Calibri"/>
                <a:cs typeface="Calibri"/>
                <a:sym typeface="Calibri"/>
              </a:rPr>
              <a:pPr algn="r">
                <a:buSzPct val="25000"/>
              </a:pPr>
              <a:t>‹#›</a:t>
            </a:fld>
            <a:endParaRPr lang="en-US" sz="1200">
              <a:solidFill>
                <a:srgbClr val="888888"/>
              </a:solidFill>
              <a:ea typeface="Calibri"/>
              <a:cs typeface="Calibri"/>
              <a:sym typeface="Calibri"/>
            </a:endParaRPr>
          </a:p>
        </p:txBody>
      </p:sp>
      <p:pic>
        <p:nvPicPr>
          <p:cNvPr id="8" name="Picture 10" descr="ident-small_4_onscreen_png"/>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629841" y="457200"/>
            <a:ext cx="2949178"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3887391" y="987425"/>
            <a:ext cx="4629150" cy="4873624"/>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629841" y="2057400"/>
            <a:ext cx="2949178"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pic>
        <p:nvPicPr>
          <p:cNvPr id="8" name="Picture 10" descr="ident-small_4_onscreen_png"/>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396330" y="57943"/>
            <a:ext cx="4351338" cy="78867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75" name="Shape 75"/>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pic>
        <p:nvPicPr>
          <p:cNvPr id="7" name="Picture 10" descr="ident-small_4_onscreen_png"/>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756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29000">
              <a:schemeClr val="bg1">
                <a:lumMod val="85000"/>
              </a:schemeClr>
            </a:gs>
            <a:gs pos="100000">
              <a:srgbClr val="B6A67A"/>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Shape 12"/>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13" name="Shape 13"/>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14" name="Shape 14"/>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a:defRPr>
                <a:latin typeface="+mj-lt"/>
              </a:defRPr>
            </a:lvl1pPr>
          </a:lstStyle>
          <a:p>
            <a:pPr algn="r">
              <a:buSzPct val="25000"/>
            </a:pPr>
            <a:fld id="{00000000-1234-1234-1234-123412341234}" type="slidenum">
              <a:rPr lang="en-US" sz="1200" smtClean="0">
                <a:solidFill>
                  <a:srgbClr val="888888"/>
                </a:solidFill>
                <a:ea typeface="Calibri"/>
                <a:cs typeface="Calibri"/>
                <a:sym typeface="Calibri"/>
              </a:rPr>
              <a:pPr algn="r">
                <a:buSzPct val="25000"/>
              </a:pPr>
              <a:t>‹#›</a:t>
            </a:fld>
            <a:endParaRPr lang="en-US" sz="1200">
              <a:solidFill>
                <a:srgbClr val="888888"/>
              </a:solidFill>
              <a:ea typeface="Calibri"/>
              <a:cs typeface="Calibri"/>
              <a:sym typeface="Calibri"/>
            </a:endParaRPr>
          </a:p>
        </p:txBody>
      </p:sp>
      <p:pic>
        <p:nvPicPr>
          <p:cNvPr id="7" name="Picture 10" descr="ident-small_4_onscreen_png"/>
          <p:cNvPicPr>
            <a:picLocks noChangeAspect="1" noChangeArrowheads="1"/>
          </p:cNvPicPr>
          <p:nvPr userDrawn="1"/>
        </p:nvPicPr>
        <p:blipFill>
          <a:blip r:embed="rId11" cstate="print">
            <a:grayscl/>
            <a:extLst>
              <a:ext uri="{28A0092B-C50C-407E-A947-70E740481C1C}">
                <a14:useLocalDpi xmlns:a14="http://schemas.microsoft.com/office/drawing/2010/main" val="0"/>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 id="2147483656" r:id="rId7"/>
    <p:sldLayoutId id="2147483657" r:id="rId8"/>
    <p:sldLayoutId id="2147483660" r:id="rId9"/>
  </p:sldLayoutIdLs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baseline="0">
          <a:solidFill>
            <a:srgbClr val="000000"/>
          </a:solidFill>
          <a:effectLst>
            <a:outerShdw blurRad="50800" dist="38100" dir="2700000" algn="tl" rotWithShape="0">
              <a:prstClr val="black">
                <a:alpha val="40000"/>
              </a:prstClr>
            </a:outerShdw>
          </a:effectLst>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ole.Krehbiel.ctr@usgs.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hyperlink" Target="https://lpdaac.usgs.gov/"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hyperlink" Target="https://lpdaac.usgs.gov/user_resources/e_learnin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lpdaacsvc.cr.usgs.gov/appeears"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lists.nasa.gov/mailman/listinfo/lpdaac"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ctrTitle"/>
          </p:nvPr>
        </p:nvSpPr>
        <p:spPr>
          <a:xfrm>
            <a:off x="220335" y="1513490"/>
            <a:ext cx="8663534" cy="1582698"/>
          </a:xfrm>
          <a:prstGeom prst="rect">
            <a:avLst/>
          </a:prstGeom>
          <a:noFill/>
          <a:ln>
            <a:noFill/>
          </a:ln>
        </p:spPr>
        <p:txBody>
          <a:bodyPr lIns="91425" tIns="45700" rIns="91425" bIns="45700" anchor="t" anchorCtr="0">
            <a:noAutofit/>
          </a:bodyPr>
          <a:lstStyle/>
          <a:p>
            <a:pPr marL="463550" lvl="0">
              <a:lnSpc>
                <a:spcPct val="100000"/>
              </a:lnSpc>
              <a:buSzPct val="25000"/>
            </a:pPr>
            <a:r>
              <a:rPr lang="en-US" sz="3600" b="1" dirty="0" smtClean="0">
                <a:solidFill>
                  <a:schemeClr val="tx1"/>
                </a:solidFill>
              </a:rPr>
              <a:t>LP DAAC Data, Tools, and Services</a:t>
            </a:r>
            <a:br>
              <a:rPr lang="en-US" sz="3600" b="1" dirty="0" smtClean="0">
                <a:solidFill>
                  <a:schemeClr val="tx1"/>
                </a:solidFill>
              </a:rPr>
            </a:br>
            <a:endParaRPr lang="en-US" sz="2000" b="1" dirty="0">
              <a:solidFill>
                <a:schemeClr val="tx1"/>
              </a:solidFill>
            </a:endParaRPr>
          </a:p>
        </p:txBody>
      </p:sp>
      <p:sp>
        <p:nvSpPr>
          <p:cNvPr id="7" name="TextBox 6"/>
          <p:cNvSpPr txBox="1"/>
          <p:nvPr/>
        </p:nvSpPr>
        <p:spPr>
          <a:xfrm>
            <a:off x="404813" y="5006082"/>
            <a:ext cx="4367343" cy="1077218"/>
          </a:xfrm>
          <a:prstGeom prst="rect">
            <a:avLst/>
          </a:prstGeom>
          <a:noFill/>
        </p:spPr>
        <p:txBody>
          <a:bodyPr wrap="square" rtlCol="0">
            <a:spAutoFit/>
          </a:bodyPr>
          <a:lstStyle/>
          <a:p>
            <a:r>
              <a:rPr lang="en-US" sz="1600" i="1" dirty="0" smtClean="0">
                <a:solidFill>
                  <a:schemeClr val="tx1"/>
                </a:solidFill>
              </a:rPr>
              <a:t>ESA 2017 Workshop 55:</a:t>
            </a:r>
          </a:p>
          <a:p>
            <a:r>
              <a:rPr lang="en-US" sz="1600" i="1" dirty="0" smtClean="0">
                <a:solidFill>
                  <a:schemeClr val="tx1"/>
                </a:solidFill>
              </a:rPr>
              <a:t>Ecology from Space: How Can NASA Remote-Sensing Data Inform Your Research?</a:t>
            </a:r>
          </a:p>
          <a:p>
            <a:r>
              <a:rPr lang="en-US" sz="1600" i="1" dirty="0" smtClean="0">
                <a:solidFill>
                  <a:schemeClr val="tx1"/>
                </a:solidFill>
              </a:rPr>
              <a:t>Thursday, August 10</a:t>
            </a:r>
            <a:r>
              <a:rPr lang="en-US" sz="1600" i="1" baseline="30000" dirty="0" smtClean="0">
                <a:solidFill>
                  <a:schemeClr val="tx1"/>
                </a:solidFill>
              </a:rPr>
              <a:t>th</a:t>
            </a:r>
            <a:r>
              <a:rPr lang="en-US" sz="1600" i="1" dirty="0" smtClean="0">
                <a:solidFill>
                  <a:schemeClr val="tx1"/>
                </a:solidFill>
              </a:rPr>
              <a:t> </a:t>
            </a:r>
            <a:endParaRPr lang="en-US" sz="1600" i="1" dirty="0">
              <a:solidFill>
                <a:schemeClr val="tx1"/>
              </a:solidFill>
            </a:endParaRPr>
          </a:p>
        </p:txBody>
      </p:sp>
      <p:sp>
        <p:nvSpPr>
          <p:cNvPr id="6" name="Rectangle 4"/>
          <p:cNvSpPr>
            <a:spLocks noChangeArrowheads="1"/>
          </p:cNvSpPr>
          <p:nvPr/>
        </p:nvSpPr>
        <p:spPr bwMode="auto">
          <a:xfrm>
            <a:off x="404813" y="6083300"/>
            <a:ext cx="2035814"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885825">
              <a:defRPr sz="2400">
                <a:solidFill>
                  <a:schemeClr val="tx1"/>
                </a:solidFill>
                <a:latin typeface="Times New Roman" panose="02020603050405020304" pitchFamily="18" charset="0"/>
              </a:defRPr>
            </a:lvl1pPr>
            <a:lvl2pPr marL="442913" defTabSz="885825">
              <a:defRPr sz="2400">
                <a:solidFill>
                  <a:schemeClr val="tx1"/>
                </a:solidFill>
                <a:latin typeface="Times New Roman" panose="02020603050405020304" pitchFamily="18" charset="0"/>
              </a:defRPr>
            </a:lvl2pPr>
            <a:lvl3pPr marL="885825" defTabSz="885825">
              <a:defRPr sz="2400">
                <a:solidFill>
                  <a:schemeClr val="tx1"/>
                </a:solidFill>
                <a:latin typeface="Times New Roman" panose="02020603050405020304" pitchFamily="18" charset="0"/>
              </a:defRPr>
            </a:lvl3pPr>
            <a:lvl4pPr marL="1327150" defTabSz="885825">
              <a:defRPr sz="2400">
                <a:solidFill>
                  <a:schemeClr val="tx1"/>
                </a:solidFill>
                <a:latin typeface="Times New Roman" panose="02020603050405020304" pitchFamily="18" charset="0"/>
              </a:defRPr>
            </a:lvl4pPr>
            <a:lvl5pPr marL="1770063" defTabSz="885825">
              <a:defRPr sz="2400">
                <a:solidFill>
                  <a:schemeClr val="tx1"/>
                </a:solidFill>
                <a:latin typeface="Times New Roman" panose="02020603050405020304" pitchFamily="18" charset="0"/>
              </a:defRPr>
            </a:lvl5pPr>
            <a:lvl6pPr marL="2227263" defTabSz="885825" eaLnBrk="0" fontAlgn="base" hangingPunct="0">
              <a:spcBef>
                <a:spcPct val="0"/>
              </a:spcBef>
              <a:spcAft>
                <a:spcPct val="0"/>
              </a:spcAft>
              <a:defRPr sz="2400">
                <a:solidFill>
                  <a:schemeClr val="tx1"/>
                </a:solidFill>
                <a:latin typeface="Times New Roman" panose="02020603050405020304" pitchFamily="18" charset="0"/>
              </a:defRPr>
            </a:lvl6pPr>
            <a:lvl7pPr marL="2684463" defTabSz="885825" eaLnBrk="0" fontAlgn="base" hangingPunct="0">
              <a:spcBef>
                <a:spcPct val="0"/>
              </a:spcBef>
              <a:spcAft>
                <a:spcPct val="0"/>
              </a:spcAft>
              <a:defRPr sz="2400">
                <a:solidFill>
                  <a:schemeClr val="tx1"/>
                </a:solidFill>
                <a:latin typeface="Times New Roman" panose="02020603050405020304" pitchFamily="18" charset="0"/>
              </a:defRPr>
            </a:lvl7pPr>
            <a:lvl8pPr marL="3141663" defTabSz="885825" eaLnBrk="0" fontAlgn="base" hangingPunct="0">
              <a:spcBef>
                <a:spcPct val="0"/>
              </a:spcBef>
              <a:spcAft>
                <a:spcPct val="0"/>
              </a:spcAft>
              <a:defRPr sz="2400">
                <a:solidFill>
                  <a:schemeClr val="tx1"/>
                </a:solidFill>
                <a:latin typeface="Times New Roman" panose="02020603050405020304" pitchFamily="18" charset="0"/>
              </a:defRPr>
            </a:lvl8pPr>
            <a:lvl9pPr marL="3598863" defTabSz="885825"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000" b="1" dirty="0">
                <a:solidFill>
                  <a:schemeClr val="tx1"/>
                </a:solidFill>
                <a:latin typeface="Arial" panose="020B0604020202020204" pitchFamily="34" charset="0"/>
              </a:rPr>
              <a:t>U.S. Department of the Interior</a:t>
            </a:r>
          </a:p>
          <a:p>
            <a:r>
              <a:rPr lang="en-US" altLang="en-US" sz="1000" b="1" dirty="0">
                <a:solidFill>
                  <a:schemeClr val="tx1"/>
                </a:solidFill>
                <a:latin typeface="Arial" panose="020B0604020202020204" pitchFamily="34" charset="0"/>
              </a:rPr>
              <a:t>U.S. Geological Survey</a:t>
            </a:r>
          </a:p>
        </p:txBody>
      </p:sp>
      <p:sp>
        <p:nvSpPr>
          <p:cNvPr id="8" name="Rectangle 8"/>
          <p:cNvSpPr>
            <a:spLocks noGrp="1" noChangeArrowheads="1"/>
          </p:cNvSpPr>
          <p:nvPr>
            <p:ph type="subTitle" idx="1"/>
          </p:nvPr>
        </p:nvSpPr>
        <p:spPr>
          <a:xfrm>
            <a:off x="5249332" y="4910667"/>
            <a:ext cx="3513667" cy="1570178"/>
          </a:xfrm>
        </p:spPr>
        <p:txBody>
          <a:bodyPr/>
          <a:lstStyle/>
          <a:p>
            <a:pPr algn="l">
              <a:lnSpc>
                <a:spcPct val="80000"/>
              </a:lnSpc>
              <a:spcBef>
                <a:spcPts val="600"/>
              </a:spcBef>
            </a:pPr>
            <a:r>
              <a:rPr lang="en-US" altLang="en-US" sz="1600" dirty="0" smtClean="0">
                <a:solidFill>
                  <a:schemeClr val="tx1"/>
                </a:solidFill>
              </a:rPr>
              <a:t>Cole Krehbiel</a:t>
            </a:r>
            <a:endParaRPr lang="en-US" altLang="en-US" sz="1600" dirty="0">
              <a:solidFill>
                <a:schemeClr val="tx1"/>
              </a:solidFill>
            </a:endParaRPr>
          </a:p>
          <a:p>
            <a:pPr algn="l">
              <a:lnSpc>
                <a:spcPct val="80000"/>
              </a:lnSpc>
              <a:spcBef>
                <a:spcPts val="600"/>
              </a:spcBef>
            </a:pPr>
            <a:r>
              <a:rPr lang="en-US" altLang="en-US" sz="1600" dirty="0" smtClean="0">
                <a:solidFill>
                  <a:schemeClr val="tx1"/>
                </a:solidFill>
              </a:rPr>
              <a:t>LP DAAC Remote Sensing Scientist</a:t>
            </a:r>
          </a:p>
          <a:p>
            <a:pPr algn="l">
              <a:lnSpc>
                <a:spcPct val="80000"/>
              </a:lnSpc>
              <a:spcBef>
                <a:spcPts val="600"/>
              </a:spcBef>
              <a:spcAft>
                <a:spcPts val="1200"/>
              </a:spcAft>
            </a:pPr>
            <a:r>
              <a:rPr lang="en-US" altLang="en-US" sz="1600" dirty="0">
                <a:solidFill>
                  <a:schemeClr val="tx1"/>
                </a:solidFill>
                <a:hlinkClick r:id="rId3"/>
              </a:rPr>
              <a:t>Cole.Krehbiel.ctr@usgs.gov</a:t>
            </a:r>
            <a:r>
              <a:rPr lang="en-US" altLang="en-US" sz="1600" dirty="0">
                <a:solidFill>
                  <a:schemeClr val="tx1"/>
                </a:solidFill>
              </a:rPr>
              <a:t> </a:t>
            </a:r>
          </a:p>
          <a:p>
            <a:pPr algn="l">
              <a:lnSpc>
                <a:spcPct val="80000"/>
              </a:lnSpc>
              <a:spcBef>
                <a:spcPts val="0"/>
              </a:spcBef>
            </a:pPr>
            <a:r>
              <a:rPr lang="en-US" altLang="en-US" sz="1400" dirty="0" smtClean="0">
                <a:solidFill>
                  <a:schemeClr val="tx1"/>
                </a:solidFill>
              </a:rPr>
              <a:t>Innovate!, Inc., contractor to USGS EROS </a:t>
            </a:r>
          </a:p>
          <a:p>
            <a:pPr algn="l">
              <a:lnSpc>
                <a:spcPct val="80000"/>
              </a:lnSpc>
              <a:spcBef>
                <a:spcPts val="0"/>
              </a:spcBef>
            </a:pPr>
            <a:r>
              <a:rPr lang="en-US" altLang="en-US" sz="1400" dirty="0" smtClean="0">
                <a:solidFill>
                  <a:schemeClr val="tx1"/>
                </a:solidFill>
              </a:rPr>
              <a:t>Sioux </a:t>
            </a:r>
            <a:r>
              <a:rPr lang="en-US" altLang="en-US" sz="1400" dirty="0">
                <a:solidFill>
                  <a:schemeClr val="tx1"/>
                </a:solidFill>
              </a:rPr>
              <a:t>Falls, South </a:t>
            </a:r>
            <a:r>
              <a:rPr lang="en-US" altLang="en-US" sz="1400" dirty="0" smtClean="0">
                <a:solidFill>
                  <a:schemeClr val="tx1"/>
                </a:solidFill>
              </a:rPr>
              <a:t>Dakota</a:t>
            </a:r>
          </a:p>
          <a:p>
            <a:pPr algn="l" eaLnBrk="1" hangingPunct="1">
              <a:lnSpc>
                <a:spcPct val="80000"/>
              </a:lnSpc>
              <a:spcBef>
                <a:spcPct val="0"/>
              </a:spcBef>
              <a:buClrTx/>
              <a:buSzTx/>
            </a:pPr>
            <a:r>
              <a:rPr lang="en-US" altLang="en-US" sz="1100" dirty="0" smtClean="0">
                <a:solidFill>
                  <a:schemeClr val="tx1"/>
                </a:solidFill>
              </a:rPr>
              <a:t>*</a:t>
            </a:r>
            <a:r>
              <a:rPr lang="en-US" altLang="en-US" sz="1100" dirty="0">
                <a:solidFill>
                  <a:schemeClr val="tx1"/>
                </a:solidFill>
              </a:rPr>
              <a:t>Work performed under USGS contract G15PD00766</a:t>
            </a:r>
          </a:p>
          <a:p>
            <a:pPr algn="l" eaLnBrk="1" hangingPunct="1">
              <a:lnSpc>
                <a:spcPct val="80000"/>
              </a:lnSpc>
              <a:spcBef>
                <a:spcPct val="0"/>
              </a:spcBef>
              <a:buClrTx/>
              <a:buSzTx/>
              <a:buFontTx/>
              <a:buNone/>
            </a:pPr>
            <a:endParaRPr lang="en-US" altLang="en-US" sz="1600" dirty="0">
              <a:solidFill>
                <a:schemeClr val="tx1"/>
              </a:solidFill>
            </a:endParaRPr>
          </a:p>
          <a:p>
            <a:pPr algn="l" eaLnBrk="1" hangingPunct="1">
              <a:lnSpc>
                <a:spcPct val="80000"/>
              </a:lnSpc>
              <a:spcBef>
                <a:spcPct val="0"/>
              </a:spcBef>
              <a:buClrTx/>
              <a:buSzTx/>
              <a:buFontTx/>
              <a:buNone/>
            </a:pPr>
            <a:endParaRPr lang="en-US" altLang="en-US" sz="1600" dirty="0">
              <a:solidFill>
                <a:schemeClr val="tx1"/>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5444" y="2144110"/>
            <a:ext cx="5533113" cy="276655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3511" y="432425"/>
            <a:ext cx="1977289" cy="730380"/>
          </a:xfrm>
          <a:prstGeom prst="rect">
            <a:avLst/>
          </a:prstGeom>
        </p:spPr>
      </p:pic>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Title 1"/>
          <p:cNvSpPr>
            <a:spLocks noGrp="1"/>
          </p:cNvSpPr>
          <p:nvPr>
            <p:ph type="title"/>
          </p:nvPr>
        </p:nvSpPr>
        <p:spPr>
          <a:effectLst>
            <a:outerShdw blurRad="50800" dist="38100" dir="2700000" algn="tl" rotWithShape="0">
              <a:prstClr val="black">
                <a:alpha val="40000"/>
              </a:prstClr>
            </a:outerShdw>
          </a:effectLst>
        </p:spPr>
        <p:txBody>
          <a:bodyPr/>
          <a:lstStyle/>
          <a:p>
            <a:r>
              <a:rPr lang="en-US" altLang="en-US" sz="4000" b="1" dirty="0" smtClean="0">
                <a:solidFill>
                  <a:schemeClr val="tx1"/>
                </a:solidFill>
              </a:rPr>
              <a:t>NASA’s LP DAAC</a:t>
            </a:r>
          </a:p>
        </p:txBody>
      </p:sp>
      <p:sp>
        <p:nvSpPr>
          <p:cNvPr id="12291" name="Content Placeholder 2"/>
          <p:cNvSpPr>
            <a:spLocks noGrp="1"/>
          </p:cNvSpPr>
          <p:nvPr>
            <p:ph idx="1"/>
          </p:nvPr>
        </p:nvSpPr>
        <p:spPr>
          <a:xfrm>
            <a:off x="447675" y="1257300"/>
            <a:ext cx="5472834" cy="4665663"/>
          </a:xfrm>
        </p:spPr>
        <p:txBody>
          <a:bodyPr/>
          <a:lstStyle/>
          <a:p>
            <a:pPr>
              <a:buClr>
                <a:schemeClr val="tx1"/>
              </a:buClr>
            </a:pPr>
            <a:r>
              <a:rPr lang="en-US" altLang="en-US" sz="2000" dirty="0" smtClean="0">
                <a:solidFill>
                  <a:schemeClr val="tx1"/>
                </a:solidFill>
              </a:rPr>
              <a:t>Land Processes (LP) Distributed Active Archive Center (DAAC)</a:t>
            </a:r>
          </a:p>
          <a:p>
            <a:pPr marL="914400" lvl="1" indent="-304800">
              <a:buClr>
                <a:schemeClr val="tx1"/>
              </a:buClr>
            </a:pPr>
            <a:r>
              <a:rPr lang="en-US" altLang="en-US" sz="1800" dirty="0" smtClean="0">
                <a:solidFill>
                  <a:schemeClr val="tx1"/>
                </a:solidFill>
                <a:latin typeface="+mj-lt"/>
                <a:hlinkClick r:id="rId3"/>
              </a:rPr>
              <a:t>https://lpdaac.usgs.gov</a:t>
            </a:r>
            <a:endParaRPr lang="en-US" altLang="en-US" sz="1800" dirty="0" smtClean="0">
              <a:solidFill>
                <a:schemeClr val="tx1"/>
              </a:solidFill>
              <a:latin typeface="+mj-lt"/>
            </a:endParaRPr>
          </a:p>
          <a:p>
            <a:pPr lvl="1">
              <a:buClr>
                <a:schemeClr val="tx1"/>
              </a:buClr>
            </a:pPr>
            <a:endParaRPr lang="en-US" altLang="en-US" sz="2000" dirty="0" smtClean="0">
              <a:solidFill>
                <a:schemeClr val="tx1"/>
              </a:solidFill>
              <a:latin typeface="+mj-lt"/>
            </a:endParaRPr>
          </a:p>
          <a:p>
            <a:pPr>
              <a:buClr>
                <a:schemeClr val="tx1"/>
              </a:buClr>
            </a:pPr>
            <a:r>
              <a:rPr lang="en-US" altLang="en-US" sz="2000" dirty="0" smtClean="0">
                <a:solidFill>
                  <a:schemeClr val="tx1"/>
                </a:solidFill>
              </a:rPr>
              <a:t>Located in Sioux Falls, SD at the U.S. Geological Survey (USGS) Earth Resources Observation and Science (EROS) Center</a:t>
            </a:r>
          </a:p>
          <a:p>
            <a:pPr>
              <a:buClr>
                <a:schemeClr val="tx1"/>
              </a:buClr>
            </a:pPr>
            <a:endParaRPr lang="en-US" altLang="en-US" sz="2000" dirty="0" smtClean="0">
              <a:solidFill>
                <a:schemeClr val="tx1"/>
              </a:solidFill>
            </a:endParaRPr>
          </a:p>
          <a:p>
            <a:pPr>
              <a:buClr>
                <a:schemeClr val="tx1"/>
              </a:buClr>
            </a:pPr>
            <a:r>
              <a:rPr lang="en-US" altLang="en-US" sz="2000" dirty="0">
                <a:solidFill>
                  <a:schemeClr val="tx1"/>
                </a:solidFill>
              </a:rPr>
              <a:t>1 of 12 NASA </a:t>
            </a:r>
            <a:r>
              <a:rPr lang="en-US" altLang="en-US" sz="2000" dirty="0" smtClean="0">
                <a:solidFill>
                  <a:schemeClr val="tx1"/>
                </a:solidFill>
              </a:rPr>
              <a:t>Earth </a:t>
            </a:r>
            <a:r>
              <a:rPr lang="en-US" altLang="en-US" sz="2000" dirty="0">
                <a:solidFill>
                  <a:schemeClr val="tx1"/>
                </a:solidFill>
              </a:rPr>
              <a:t>Observing System Data and Information System (EOSDIS) </a:t>
            </a:r>
            <a:r>
              <a:rPr lang="en-US" altLang="en-US" sz="2000" dirty="0" smtClean="0">
                <a:solidFill>
                  <a:schemeClr val="tx1"/>
                </a:solidFill>
              </a:rPr>
              <a:t>DAACs</a:t>
            </a:r>
          </a:p>
          <a:p>
            <a:pPr>
              <a:buClr>
                <a:schemeClr val="tx1"/>
              </a:buClr>
            </a:pPr>
            <a:endParaRPr lang="en-US" altLang="en-US" sz="2000" dirty="0">
              <a:solidFill>
                <a:schemeClr val="tx1"/>
              </a:solidFill>
            </a:endParaRPr>
          </a:p>
          <a:p>
            <a:pPr>
              <a:buClr>
                <a:schemeClr val="tx1"/>
              </a:buClr>
            </a:pPr>
            <a:r>
              <a:rPr lang="en-US" altLang="en-US" sz="2000" dirty="0">
                <a:solidFill>
                  <a:schemeClr val="tx1"/>
                </a:solidFill>
              </a:rPr>
              <a:t>Part of </a:t>
            </a:r>
            <a:r>
              <a:rPr lang="en-US" altLang="en-US" sz="2000" dirty="0" smtClean="0">
                <a:solidFill>
                  <a:schemeClr val="tx1"/>
                </a:solidFill>
              </a:rPr>
              <a:t>NASA’s </a:t>
            </a:r>
            <a:r>
              <a:rPr lang="en-US" altLang="en-US" sz="2000" dirty="0">
                <a:solidFill>
                  <a:schemeClr val="tx1"/>
                </a:solidFill>
              </a:rPr>
              <a:t>Earth Science Data Systems Program</a:t>
            </a:r>
          </a:p>
          <a:p>
            <a:pPr>
              <a:buClr>
                <a:schemeClr val="tx1"/>
              </a:buClr>
            </a:pPr>
            <a:endParaRPr lang="en-US" altLang="en-US" sz="2000" dirty="0" smtClean="0">
              <a:solidFill>
                <a:schemeClr val="tx1"/>
              </a:solidFill>
            </a:endParaRPr>
          </a:p>
        </p:txBody>
      </p:sp>
      <p:pic>
        <p:nvPicPr>
          <p:cNvPr id="819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375964" y="253528"/>
            <a:ext cx="3512482" cy="327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9921" t="2703" r="19921" b="51350"/>
          <a:stretch/>
        </p:blipFill>
        <p:spPr>
          <a:xfrm>
            <a:off x="6026474" y="3641675"/>
            <a:ext cx="2775473" cy="2743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515717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407400" cy="1325562"/>
          </a:xfrm>
        </p:spPr>
        <p:txBody>
          <a:bodyPr/>
          <a:lstStyle/>
          <a:p>
            <a:r>
              <a:rPr lang="en-US" b="1" dirty="0" smtClean="0">
                <a:solidFill>
                  <a:schemeClr val="tx1"/>
                </a:solidFill>
              </a:rPr>
              <a:t>Overview </a:t>
            </a:r>
            <a:r>
              <a:rPr lang="en-US" b="1" dirty="0">
                <a:solidFill>
                  <a:schemeClr val="tx1"/>
                </a:solidFill>
              </a:rPr>
              <a:t>of LP </a:t>
            </a:r>
            <a:r>
              <a:rPr lang="en-US" b="1" dirty="0" smtClean="0">
                <a:solidFill>
                  <a:schemeClr val="tx1"/>
                </a:solidFill>
              </a:rPr>
              <a:t>DAAC Resources</a:t>
            </a:r>
            <a:r>
              <a:rPr lang="en-US" b="1" dirty="0">
                <a:solidFill>
                  <a:schemeClr val="tx1"/>
                </a:solidFill>
              </a:rPr>
              <a:t>:</a:t>
            </a:r>
            <a:endParaRPr lang="en-US" dirty="0"/>
          </a:p>
        </p:txBody>
      </p:sp>
      <p:sp>
        <p:nvSpPr>
          <p:cNvPr id="3" name="Text Placeholder 2"/>
          <p:cNvSpPr>
            <a:spLocks noGrp="1"/>
          </p:cNvSpPr>
          <p:nvPr>
            <p:ph type="body" idx="1"/>
          </p:nvPr>
        </p:nvSpPr>
        <p:spPr>
          <a:xfrm>
            <a:off x="457199" y="1439862"/>
            <a:ext cx="8488497" cy="4351338"/>
          </a:xfrm>
        </p:spPr>
        <p:txBody>
          <a:bodyPr/>
          <a:lstStyle/>
          <a:p>
            <a:pPr marL="514350" indent="-514350">
              <a:lnSpc>
                <a:spcPct val="100000"/>
              </a:lnSpc>
              <a:spcBef>
                <a:spcPts val="2400"/>
              </a:spcBef>
              <a:spcAft>
                <a:spcPts val="2400"/>
              </a:spcAft>
              <a:buAutoNum type="arabicPeriod"/>
            </a:pPr>
            <a:r>
              <a:rPr lang="en-US" dirty="0" smtClean="0">
                <a:solidFill>
                  <a:schemeClr val="tx1"/>
                </a:solidFill>
              </a:rPr>
              <a:t>Vegetation </a:t>
            </a:r>
            <a:r>
              <a:rPr lang="en-US" dirty="0">
                <a:solidFill>
                  <a:schemeClr val="tx1"/>
                </a:solidFill>
              </a:rPr>
              <a:t>Indices and Phenology (VIP) </a:t>
            </a:r>
            <a:r>
              <a:rPr lang="en-US" dirty="0" smtClean="0">
                <a:solidFill>
                  <a:schemeClr val="tx1"/>
                </a:solidFill>
              </a:rPr>
              <a:t>Product</a:t>
            </a:r>
          </a:p>
          <a:p>
            <a:pPr marL="514350" indent="-514350">
              <a:lnSpc>
                <a:spcPct val="100000"/>
              </a:lnSpc>
              <a:spcBef>
                <a:spcPts val="2400"/>
              </a:spcBef>
              <a:spcAft>
                <a:spcPts val="2400"/>
              </a:spcAft>
              <a:buAutoNum type="arabicPeriod"/>
            </a:pPr>
            <a:r>
              <a:rPr lang="en-US" dirty="0" smtClean="0">
                <a:solidFill>
                  <a:schemeClr val="tx1"/>
                </a:solidFill>
              </a:rPr>
              <a:t>E-Learning </a:t>
            </a:r>
            <a:r>
              <a:rPr lang="en-US" dirty="0">
                <a:solidFill>
                  <a:schemeClr val="tx1"/>
                </a:solidFill>
              </a:rPr>
              <a:t>(R and Python </a:t>
            </a:r>
            <a:r>
              <a:rPr lang="en-US" dirty="0" smtClean="0">
                <a:solidFill>
                  <a:schemeClr val="tx1"/>
                </a:solidFill>
              </a:rPr>
              <a:t>Tutorials)</a:t>
            </a:r>
          </a:p>
          <a:p>
            <a:pPr marL="971550" lvl="1" indent="-514350">
              <a:lnSpc>
                <a:spcPct val="100000"/>
              </a:lnSpc>
              <a:spcBef>
                <a:spcPts val="0"/>
              </a:spcBef>
              <a:spcAft>
                <a:spcPts val="2400"/>
              </a:spcAft>
              <a:buFont typeface="Wingdings" panose="05000000000000000000" pitchFamily="2" charset="2"/>
              <a:buChar char="Ø"/>
            </a:pPr>
            <a:r>
              <a:rPr lang="en-US" dirty="0">
                <a:solidFill>
                  <a:schemeClr val="tx1"/>
                </a:solidFill>
                <a:latin typeface="+mj-lt"/>
                <a:hlinkClick r:id="rId3"/>
              </a:rPr>
              <a:t>https://</a:t>
            </a:r>
            <a:r>
              <a:rPr lang="en-US" dirty="0" smtClean="0">
                <a:solidFill>
                  <a:schemeClr val="tx1"/>
                </a:solidFill>
                <a:latin typeface="+mj-lt"/>
                <a:hlinkClick r:id="rId3"/>
              </a:rPr>
              <a:t>lpdaac.usgs.gov/user_resources/e_learning</a:t>
            </a:r>
            <a:r>
              <a:rPr lang="en-US" dirty="0" smtClean="0">
                <a:solidFill>
                  <a:schemeClr val="tx1"/>
                </a:solidFill>
                <a:latin typeface="+mj-lt"/>
              </a:rPr>
              <a:t> </a:t>
            </a:r>
          </a:p>
          <a:p>
            <a:pPr marL="514350" indent="-514350">
              <a:lnSpc>
                <a:spcPct val="100000"/>
              </a:lnSpc>
              <a:spcBef>
                <a:spcPts val="2400"/>
              </a:spcBef>
              <a:spcAft>
                <a:spcPts val="2400"/>
              </a:spcAft>
              <a:buAutoNum type="arabicPeriod"/>
            </a:pPr>
            <a:r>
              <a:rPr lang="en-US" dirty="0" smtClean="0">
                <a:solidFill>
                  <a:schemeClr val="tx1"/>
                </a:solidFill>
              </a:rPr>
              <a:t>Hands-on </a:t>
            </a:r>
            <a:r>
              <a:rPr lang="en-US" dirty="0" err="1">
                <a:solidFill>
                  <a:schemeClr val="tx1"/>
                </a:solidFill>
              </a:rPr>
              <a:t>AppEEARS</a:t>
            </a:r>
            <a:r>
              <a:rPr lang="en-US" dirty="0">
                <a:solidFill>
                  <a:schemeClr val="tx1"/>
                </a:solidFill>
              </a:rPr>
              <a:t> </a:t>
            </a:r>
            <a:r>
              <a:rPr lang="en-US" dirty="0" smtClean="0">
                <a:solidFill>
                  <a:schemeClr val="tx1"/>
                </a:solidFill>
              </a:rPr>
              <a:t>Demo</a:t>
            </a:r>
          </a:p>
          <a:p>
            <a:pPr marL="971550" lvl="1" indent="-514350">
              <a:lnSpc>
                <a:spcPct val="100000"/>
              </a:lnSpc>
              <a:spcBef>
                <a:spcPts val="0"/>
              </a:spcBef>
              <a:spcAft>
                <a:spcPts val="2400"/>
              </a:spcAft>
              <a:buFont typeface="Wingdings" panose="05000000000000000000" pitchFamily="2" charset="2"/>
              <a:buChar char="Ø"/>
            </a:pPr>
            <a:r>
              <a:rPr lang="en-US" dirty="0">
                <a:solidFill>
                  <a:schemeClr val="tx1"/>
                </a:solidFill>
                <a:latin typeface="+mj-lt"/>
                <a:hlinkClick r:id="rId4"/>
              </a:rPr>
              <a:t>https://lpdaacsvc.cr.usgs.gov/appeears</a:t>
            </a:r>
            <a:endParaRPr lang="en-US" dirty="0">
              <a:solidFill>
                <a:schemeClr val="tx1"/>
              </a:solidFill>
              <a:latin typeface="+mj-lt"/>
            </a:endParaRPr>
          </a:p>
          <a:p>
            <a:pPr marL="514350" indent="-514350">
              <a:lnSpc>
                <a:spcPct val="100000"/>
              </a:lnSpc>
              <a:spcBef>
                <a:spcPts val="2400"/>
              </a:spcBef>
              <a:spcAft>
                <a:spcPts val="2400"/>
              </a:spcAft>
              <a:buAutoNum type="arabicPeriod"/>
            </a:pPr>
            <a:endParaRPr lang="en-US" dirty="0" smtClean="0">
              <a:solidFill>
                <a:schemeClr val="tx1"/>
              </a:solidFill>
            </a:endParaRPr>
          </a:p>
          <a:p>
            <a:pPr marL="514350" indent="-514350">
              <a:lnSpc>
                <a:spcPct val="100000"/>
              </a:lnSpc>
              <a:spcBef>
                <a:spcPts val="2400"/>
              </a:spcBef>
              <a:spcAft>
                <a:spcPts val="2400"/>
              </a:spcAft>
              <a:buAutoNum type="arabicPeriod"/>
            </a:pPr>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3</a:t>
            </a:fld>
            <a:endParaRPr lang="en-US" sz="1200">
              <a:solidFill>
                <a:srgbClr val="888888"/>
              </a:solidFill>
              <a:ea typeface="Calibri"/>
              <a:cs typeface="Calibri"/>
              <a:sym typeface="Calibri"/>
            </a:endParaRPr>
          </a:p>
        </p:txBody>
      </p:sp>
    </p:spTree>
    <p:extLst>
      <p:ext uri="{BB962C8B-B14F-4D97-AF65-F5344CB8AC3E}">
        <p14:creationId xmlns:p14="http://schemas.microsoft.com/office/powerpoint/2010/main" val="18836095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5"/>
          <a:stretch>
            <a:fillRect/>
          </a:stretch>
        </p:blipFill>
        <p:spPr>
          <a:xfrm>
            <a:off x="0" y="857250"/>
            <a:ext cx="9144000" cy="4602568"/>
          </a:xfrm>
          <a:prstGeom prst="rect">
            <a:avLst/>
          </a:prstGeom>
        </p:spPr>
      </p:pic>
      <p:pic>
        <p:nvPicPr>
          <p:cNvPr id="6" name="vip-ani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57250"/>
            <a:ext cx="9144000" cy="5143500"/>
          </a:xfrm>
          <a:prstGeom prst="rect">
            <a:avLst/>
          </a:prstGeom>
        </p:spPr>
      </p:pic>
    </p:spTree>
    <p:extLst>
      <p:ext uri="{BB962C8B-B14F-4D97-AF65-F5344CB8AC3E}">
        <p14:creationId xmlns:p14="http://schemas.microsoft.com/office/powerpoint/2010/main" val="397466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8"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122830"/>
            <a:ext cx="9144000" cy="7096836"/>
          </a:xfrm>
          <a:prstGeom prst="rect">
            <a:avLst/>
          </a:prstGeom>
        </p:spPr>
      </p:pic>
    </p:spTree>
    <p:extLst>
      <p:ext uri="{BB962C8B-B14F-4D97-AF65-F5344CB8AC3E}">
        <p14:creationId xmlns:p14="http://schemas.microsoft.com/office/powerpoint/2010/main" val="6633928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a:srcRect l="59408" t="10585" r="9803" b="5204"/>
          <a:stretch/>
        </p:blipFill>
        <p:spPr>
          <a:xfrm>
            <a:off x="0" y="-27297"/>
            <a:ext cx="9144000" cy="7033847"/>
          </a:xfrm>
          <a:prstGeom prst="rect">
            <a:avLst/>
          </a:prstGeom>
        </p:spPr>
      </p:pic>
    </p:spTree>
    <p:extLst>
      <p:ext uri="{BB962C8B-B14F-4D97-AF65-F5344CB8AC3E}">
        <p14:creationId xmlns:p14="http://schemas.microsoft.com/office/powerpoint/2010/main" val="41859217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032"/>
            <a:ext cx="8159675" cy="701248"/>
          </a:xfrm>
        </p:spPr>
        <p:txBody>
          <a:bodyPr/>
          <a:lstStyle/>
          <a:p>
            <a:r>
              <a:rPr lang="en-US" sz="2000" dirty="0" smtClean="0"/>
              <a:t>Use Case #1: Bird Communities and Environmental Correlates in S. Oregon and N. California</a:t>
            </a:r>
            <a:endParaRPr lang="en-US" sz="2000" dirty="0"/>
          </a:p>
        </p:txBody>
      </p:sp>
      <p:sp>
        <p:nvSpPr>
          <p:cNvPr id="3" name="Text Placeholder 2"/>
          <p:cNvSpPr>
            <a:spLocks noGrp="1"/>
          </p:cNvSpPr>
          <p:nvPr>
            <p:ph type="body" idx="1"/>
          </p:nvPr>
        </p:nvSpPr>
        <p:spPr>
          <a:xfrm>
            <a:off x="251251" y="632083"/>
            <a:ext cx="8686800" cy="5982902"/>
          </a:xfrm>
        </p:spPr>
        <p:txBody>
          <a:bodyPr/>
          <a:lstStyle/>
          <a:p>
            <a:r>
              <a:rPr lang="en-US" sz="1600" dirty="0" smtClean="0">
                <a:solidFill>
                  <a:schemeClr val="tx1"/>
                </a:solidFill>
              </a:rPr>
              <a:t>Based on: Stephens</a:t>
            </a:r>
            <a:r>
              <a:rPr lang="en-US" sz="1600" dirty="0">
                <a:solidFill>
                  <a:schemeClr val="tx1"/>
                </a:solidFill>
              </a:rPr>
              <a:t>, J. L., Dinger, E. C., Alexander, J. D., </a:t>
            </a:r>
            <a:r>
              <a:rPr lang="en-US" sz="1600" dirty="0" err="1">
                <a:solidFill>
                  <a:schemeClr val="tx1"/>
                </a:solidFill>
              </a:rPr>
              <a:t>Mohren</a:t>
            </a:r>
            <a:r>
              <a:rPr lang="en-US" sz="1600" dirty="0">
                <a:solidFill>
                  <a:schemeClr val="tx1"/>
                </a:solidFill>
              </a:rPr>
              <a:t>, S. R., Ralph, C. J., &amp; </a:t>
            </a:r>
            <a:r>
              <a:rPr lang="en-US" sz="1600" dirty="0" err="1">
                <a:solidFill>
                  <a:schemeClr val="tx1"/>
                </a:solidFill>
              </a:rPr>
              <a:t>Sarr</a:t>
            </a:r>
            <a:r>
              <a:rPr lang="en-US" sz="1600" dirty="0">
                <a:solidFill>
                  <a:schemeClr val="tx1"/>
                </a:solidFill>
              </a:rPr>
              <a:t>, D. A. (2016). Bird communities and environmental correlates in southern Oregon and northern California, USA. </a:t>
            </a:r>
            <a:r>
              <a:rPr lang="en-US" sz="1600" i="1" dirty="0" err="1">
                <a:solidFill>
                  <a:schemeClr val="tx1"/>
                </a:solidFill>
              </a:rPr>
              <a:t>PloS</a:t>
            </a:r>
            <a:r>
              <a:rPr lang="en-US" sz="1600" i="1" dirty="0">
                <a:solidFill>
                  <a:schemeClr val="tx1"/>
                </a:solidFill>
              </a:rPr>
              <a:t> one</a:t>
            </a:r>
            <a:r>
              <a:rPr lang="en-US" sz="1600" dirty="0">
                <a:solidFill>
                  <a:schemeClr val="tx1"/>
                </a:solidFill>
              </a:rPr>
              <a:t>, </a:t>
            </a:r>
            <a:r>
              <a:rPr lang="en-US" sz="1600" i="1" dirty="0">
                <a:solidFill>
                  <a:schemeClr val="tx1"/>
                </a:solidFill>
              </a:rPr>
              <a:t>11</a:t>
            </a:r>
            <a:r>
              <a:rPr lang="en-US" sz="1600" dirty="0">
                <a:solidFill>
                  <a:schemeClr val="tx1"/>
                </a:solidFill>
              </a:rPr>
              <a:t>(10), e0163906.</a:t>
            </a:r>
            <a:endParaRPr lang="en-US" sz="1600" dirty="0" smtClean="0">
              <a:solidFill>
                <a:schemeClr val="tx1"/>
              </a:solidFill>
            </a:endParaRPr>
          </a:p>
          <a:p>
            <a:r>
              <a:rPr lang="en-US" sz="1600" dirty="0" smtClean="0"/>
              <a:t>Studied avian community ecology &amp; how it relates to climate, geography, &amp; vegetation metrics in 6 National Park Service Units in Oregon/California</a:t>
            </a:r>
          </a:p>
          <a:p>
            <a:pPr marL="0" indent="0">
              <a:buNone/>
            </a:pPr>
            <a:r>
              <a:rPr lang="en-US" sz="1600" b="1" dirty="0" err="1" smtClean="0"/>
              <a:t>AppEEARS</a:t>
            </a:r>
            <a:r>
              <a:rPr lang="en-US" sz="1600" b="1" dirty="0" smtClean="0"/>
              <a:t> Request Parameters:</a:t>
            </a:r>
          </a:p>
          <a:p>
            <a:r>
              <a:rPr lang="en-US" sz="1600" dirty="0" smtClean="0"/>
              <a:t>Input: </a:t>
            </a:r>
            <a:r>
              <a:rPr lang="en-US" sz="1600" dirty="0" err="1" smtClean="0"/>
              <a:t>Shapefile</a:t>
            </a:r>
            <a:r>
              <a:rPr lang="en-US" sz="1600" dirty="0" smtClean="0"/>
              <a:t> containing 6 NPS Units defined in study</a:t>
            </a:r>
          </a:p>
          <a:p>
            <a:r>
              <a:rPr lang="en-US" sz="1600" dirty="0" smtClean="0"/>
              <a:t>Temporal Range: 2011-2013</a:t>
            </a:r>
          </a:p>
          <a:p>
            <a:r>
              <a:rPr lang="en-US" sz="1600" dirty="0" smtClean="0"/>
              <a:t>Datasets:</a:t>
            </a:r>
          </a:p>
          <a:p>
            <a:pPr lvl="1"/>
            <a:r>
              <a:rPr lang="en-US" sz="1400" dirty="0" smtClean="0"/>
              <a:t>Combined MODIS Land Cover Type (MCD12Q1 v51)</a:t>
            </a:r>
          </a:p>
          <a:p>
            <a:pPr lvl="2"/>
            <a:r>
              <a:rPr lang="en-US" sz="1200" dirty="0" smtClean="0"/>
              <a:t>Layer: Land_Cover_Type_1</a:t>
            </a:r>
          </a:p>
          <a:p>
            <a:pPr lvl="1"/>
            <a:r>
              <a:rPr lang="en-US" sz="1400" dirty="0" smtClean="0"/>
              <a:t>SRTM Digital Elevation Model (SRTMGL1 v3)</a:t>
            </a:r>
          </a:p>
          <a:p>
            <a:pPr lvl="1"/>
            <a:r>
              <a:rPr lang="en-US" sz="1400" dirty="0" smtClean="0"/>
              <a:t>Terra MODIS 8-day Land Surface Temperature and Emissivity (MOD11A2 v6)</a:t>
            </a:r>
          </a:p>
          <a:p>
            <a:pPr lvl="2"/>
            <a:r>
              <a:rPr lang="en-US" sz="1200" dirty="0" smtClean="0"/>
              <a:t>Layer: LST_Day_1km </a:t>
            </a:r>
          </a:p>
          <a:p>
            <a:pPr lvl="1"/>
            <a:r>
              <a:rPr lang="en-US" sz="1400" dirty="0" smtClean="0"/>
              <a:t>MODIS Combined 4-day Leaf Area Index/FPAR (MCD15A3H v6)</a:t>
            </a:r>
          </a:p>
          <a:p>
            <a:pPr lvl="2"/>
            <a:r>
              <a:rPr lang="en-US" sz="1200" dirty="0" smtClean="0"/>
              <a:t>Layers: Fpar_500m, Lai_500m </a:t>
            </a:r>
          </a:p>
          <a:p>
            <a:pPr lvl="1"/>
            <a:r>
              <a:rPr lang="en-US" sz="1400" dirty="0" smtClean="0"/>
              <a:t>Terra MODIS 8-day Thermal Anomalies &amp; Fire (MOD14A2 v6)</a:t>
            </a:r>
          </a:p>
          <a:p>
            <a:pPr lvl="2"/>
            <a:r>
              <a:rPr lang="en-US" sz="1200" dirty="0" smtClean="0"/>
              <a:t>Layer: </a:t>
            </a:r>
            <a:r>
              <a:rPr lang="en-US" sz="1200" dirty="0" err="1" smtClean="0"/>
              <a:t>FireMask</a:t>
            </a:r>
            <a:endParaRPr lang="en-US" sz="1200" dirty="0" smtClean="0"/>
          </a:p>
          <a:p>
            <a:r>
              <a:rPr lang="en-US" sz="1600" dirty="0" smtClean="0"/>
              <a:t>Projection: </a:t>
            </a:r>
            <a:r>
              <a:rPr lang="en-US" sz="1600" dirty="0"/>
              <a:t>Geographic	Format: Net-CDF4</a:t>
            </a:r>
          </a:p>
          <a:p>
            <a:endParaRPr lang="en-US" sz="1600" dirty="0" smtClean="0"/>
          </a:p>
        </p:txBody>
      </p:sp>
    </p:spTree>
    <p:extLst>
      <p:ext uri="{BB962C8B-B14F-4D97-AF65-F5344CB8AC3E}">
        <p14:creationId xmlns:p14="http://schemas.microsoft.com/office/powerpoint/2010/main" val="1248627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Questions?</a:t>
            </a:r>
            <a:endParaRPr lang="en-US" dirty="0">
              <a:solidFill>
                <a:schemeClr val="tx1"/>
              </a:solidFill>
            </a:endParaRPr>
          </a:p>
        </p:txBody>
      </p:sp>
      <p:sp>
        <p:nvSpPr>
          <p:cNvPr id="3" name="Text Placeholder 2"/>
          <p:cNvSpPr>
            <a:spLocks noGrp="1"/>
          </p:cNvSpPr>
          <p:nvPr>
            <p:ph type="body" idx="1"/>
          </p:nvPr>
        </p:nvSpPr>
        <p:spPr>
          <a:xfrm>
            <a:off x="457200" y="1257300"/>
            <a:ext cx="8686800" cy="4182964"/>
          </a:xfrm>
        </p:spPr>
        <p:txBody>
          <a:bodyPr/>
          <a:lstStyle/>
          <a:p>
            <a:r>
              <a:rPr lang="en-US" dirty="0">
                <a:solidFill>
                  <a:schemeClr val="tx1"/>
                </a:solidFill>
              </a:rPr>
              <a:t>User Services</a:t>
            </a:r>
          </a:p>
          <a:p>
            <a:pPr marL="914400" lvl="1" indent="-304800"/>
            <a:r>
              <a:rPr lang="en-US" dirty="0">
                <a:solidFill>
                  <a:schemeClr val="tx1"/>
                </a:solidFill>
                <a:latin typeface="+mj-lt"/>
              </a:rPr>
              <a:t>Voice: </a:t>
            </a:r>
            <a:r>
              <a:rPr lang="en-US" dirty="0" smtClean="0">
                <a:solidFill>
                  <a:schemeClr val="tx1"/>
                </a:solidFill>
                <a:latin typeface="+mj-lt"/>
              </a:rPr>
              <a:t>605-594-6116</a:t>
            </a:r>
          </a:p>
          <a:p>
            <a:pPr marL="914400" lvl="1" indent="-304800"/>
            <a:r>
              <a:rPr lang="en-US" dirty="0" smtClean="0">
                <a:solidFill>
                  <a:schemeClr val="tx1"/>
                </a:solidFill>
                <a:latin typeface="+mj-lt"/>
              </a:rPr>
              <a:t>Toll </a:t>
            </a:r>
            <a:r>
              <a:rPr lang="en-US" dirty="0">
                <a:solidFill>
                  <a:schemeClr val="tx1"/>
                </a:solidFill>
                <a:latin typeface="+mj-lt"/>
              </a:rPr>
              <a:t>Free: </a:t>
            </a:r>
            <a:r>
              <a:rPr lang="en-US" dirty="0" smtClean="0">
                <a:solidFill>
                  <a:schemeClr val="tx1"/>
                </a:solidFill>
                <a:latin typeface="+mj-lt"/>
              </a:rPr>
              <a:t>866-573-3222</a:t>
            </a:r>
          </a:p>
          <a:p>
            <a:pPr marL="914400" lvl="1" indent="-304800"/>
            <a:r>
              <a:rPr lang="en-US" dirty="0" smtClean="0">
                <a:solidFill>
                  <a:schemeClr val="tx1"/>
                </a:solidFill>
                <a:latin typeface="+mj-lt"/>
              </a:rPr>
              <a:t>E-mail</a:t>
            </a:r>
            <a:r>
              <a:rPr lang="en-US" dirty="0">
                <a:solidFill>
                  <a:schemeClr val="tx1"/>
                </a:solidFill>
                <a:latin typeface="+mj-lt"/>
              </a:rPr>
              <a:t>: </a:t>
            </a:r>
            <a:r>
              <a:rPr lang="en-US" dirty="0" smtClean="0">
                <a:solidFill>
                  <a:schemeClr val="tx1"/>
                </a:solidFill>
                <a:latin typeface="+mj-lt"/>
              </a:rPr>
              <a:t>lpdaac@usgs.gov</a:t>
            </a:r>
          </a:p>
          <a:p>
            <a:pPr marL="914400" lvl="1" indent="-304800"/>
            <a:r>
              <a:rPr lang="en-US" dirty="0" smtClean="0">
                <a:solidFill>
                  <a:schemeClr val="tx1"/>
                </a:solidFill>
                <a:latin typeface="+mj-lt"/>
              </a:rPr>
              <a:t>Web</a:t>
            </a:r>
            <a:r>
              <a:rPr lang="en-US" dirty="0">
                <a:solidFill>
                  <a:schemeClr val="tx1"/>
                </a:solidFill>
                <a:latin typeface="+mj-lt"/>
              </a:rPr>
              <a:t>: https://lpdaac.usgs.gov</a:t>
            </a:r>
            <a:r>
              <a:rPr lang="en-US" dirty="0" smtClean="0">
                <a:solidFill>
                  <a:schemeClr val="tx1"/>
                </a:solidFill>
                <a:latin typeface="+mj-lt"/>
              </a:rPr>
              <a:t>/</a:t>
            </a:r>
          </a:p>
          <a:p>
            <a:pPr marL="914400" lvl="1" indent="-304800"/>
            <a:r>
              <a:rPr lang="en-US" dirty="0" smtClean="0">
                <a:solidFill>
                  <a:schemeClr val="tx1"/>
                </a:solidFill>
                <a:latin typeface="+mj-lt"/>
              </a:rPr>
              <a:t>Subscribe to </a:t>
            </a:r>
            <a:r>
              <a:rPr lang="en-US" dirty="0">
                <a:solidFill>
                  <a:schemeClr val="tx1"/>
                </a:solidFill>
                <a:latin typeface="+mj-lt"/>
              </a:rPr>
              <a:t>our Listserv: </a:t>
            </a:r>
            <a:r>
              <a:rPr lang="en-US" dirty="0">
                <a:solidFill>
                  <a:schemeClr val="tx1"/>
                </a:solidFill>
                <a:latin typeface="+mj-lt"/>
                <a:hlinkClick r:id="rId3"/>
              </a:rPr>
              <a:t>https://</a:t>
            </a:r>
            <a:r>
              <a:rPr lang="en-US" dirty="0" smtClean="0">
                <a:solidFill>
                  <a:schemeClr val="tx1"/>
                </a:solidFill>
                <a:latin typeface="+mj-lt"/>
                <a:hlinkClick r:id="rId3"/>
              </a:rPr>
              <a:t>lists.nasa.gov/mailman/listinfo/lpdaac</a:t>
            </a:r>
            <a:r>
              <a:rPr lang="en-US" dirty="0" smtClean="0">
                <a:solidFill>
                  <a:schemeClr val="tx1"/>
                </a:solidFill>
                <a:latin typeface="+mj-lt"/>
              </a:rPr>
              <a:t>  </a:t>
            </a:r>
          </a:p>
          <a:p>
            <a:pPr marL="914400" lvl="1" indent="-304800"/>
            <a:endParaRPr lang="en-US" dirty="0" smtClean="0">
              <a:solidFill>
                <a:schemeClr val="tx1"/>
              </a:solidFill>
              <a:latin typeface="+mj-lt"/>
            </a:endParaRPr>
          </a:p>
          <a:p>
            <a:pPr marL="152400" indent="0">
              <a:buNone/>
            </a:pPr>
            <a:r>
              <a:rPr lang="en-US" sz="4000" dirty="0" smtClean="0">
                <a:solidFill>
                  <a:schemeClr val="tx1"/>
                </a:solidFill>
              </a:rPr>
              <a:t>Thanks!</a:t>
            </a:r>
          </a:p>
        </p:txBody>
      </p:sp>
    </p:spTree>
    <p:extLst>
      <p:ext uri="{BB962C8B-B14F-4D97-AF65-F5344CB8AC3E}">
        <p14:creationId xmlns:p14="http://schemas.microsoft.com/office/powerpoint/2010/main" val="27750717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21492</TotalTime>
  <Words>1601</Words>
  <Application>Microsoft Office PowerPoint</Application>
  <PresentationFormat>On-screen Show (4:3)</PresentationFormat>
  <Paragraphs>93</Paragraphs>
  <Slides>8</Slides>
  <Notes>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ＭＳ Ｐゴシック</vt:lpstr>
      <vt:lpstr>Arial</vt:lpstr>
      <vt:lpstr>Calibri</vt:lpstr>
      <vt:lpstr>Times New Roman</vt:lpstr>
      <vt:lpstr>Wingdings</vt:lpstr>
      <vt:lpstr>Office Theme</vt:lpstr>
      <vt:lpstr>LP DAAC Data, Tools, and Services </vt:lpstr>
      <vt:lpstr>NASA’s LP DAAC</vt:lpstr>
      <vt:lpstr>Overview of LP DAAC Resources:</vt:lpstr>
      <vt:lpstr>PowerPoint Presentation</vt:lpstr>
      <vt:lpstr>PowerPoint Presentation</vt:lpstr>
      <vt:lpstr>PowerPoint Presentation</vt:lpstr>
      <vt:lpstr>Use Case #1: Bird Communities and Environmental Correlates in S. Oregon and N. California</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Awesome ASTER</dc:title>
  <dc:creator>Harriman (CTR), Lindsey M.</dc:creator>
  <cp:lastModifiedBy>Krehbiel (CTR), Cole P</cp:lastModifiedBy>
  <cp:revision>220</cp:revision>
  <dcterms:modified xsi:type="dcterms:W3CDTF">2017-08-07T22:18:20Z</dcterms:modified>
</cp:coreProperties>
</file>