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535" r:id="rId2"/>
    <p:sldId id="537" r:id="rId3"/>
    <p:sldId id="539" r:id="rId4"/>
    <p:sldId id="590" r:id="rId5"/>
    <p:sldId id="592" r:id="rId6"/>
    <p:sldId id="593" r:id="rId7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333399"/>
    <a:srgbClr val="A2C0FF"/>
    <a:srgbClr val="0000CC"/>
    <a:srgbClr val="FFFFBF"/>
    <a:srgbClr val="C6B748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5" autoAdjust="0"/>
    <p:restoredTop sz="89981" autoAdjust="0"/>
  </p:normalViewPr>
  <p:slideViewPr>
    <p:cSldViewPr>
      <p:cViewPr varScale="1">
        <p:scale>
          <a:sx n="167" d="100"/>
          <a:sy n="167" d="100"/>
        </p:scale>
        <p:origin x="22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6672090-2CEF-7940-9166-C10C435B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5313"/>
            <a:ext cx="5597525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E224D98-9B7A-914F-BC1A-44B7C1EE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5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8D6CF-2EC6-CA4E-BD40-DDBB31E642C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smtClean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24D98-9B7A-914F-BC1A-44B7C1EE55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 flipV="1">
            <a:off x="457200" y="2819400"/>
            <a:ext cx="5334000" cy="1588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8450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7200" y="1295400"/>
            <a:ext cx="53340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57200" y="3048000"/>
            <a:ext cx="4648200" cy="1143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4" name="Picture 18" descr="bluemarble_circle_transparent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922588"/>
            <a:ext cx="14176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ongo_spot_circle_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84388"/>
            <a:ext cx="1435100" cy="137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15"/>
          <p:cNvSpPr>
            <a:spLocks noChangeArrowheads="1"/>
          </p:cNvSpPr>
          <p:nvPr userDrawn="1"/>
        </p:nvSpPr>
        <p:spPr bwMode="auto">
          <a:xfrm>
            <a:off x="6197600" y="2181226"/>
            <a:ext cx="1225550" cy="1169988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16"/>
          <p:cNvSpPr>
            <a:spLocks noChangeArrowheads="1"/>
          </p:cNvSpPr>
          <p:nvPr userDrawn="1"/>
        </p:nvSpPr>
        <p:spPr bwMode="auto">
          <a:xfrm>
            <a:off x="6934200" y="2998788"/>
            <a:ext cx="1295400" cy="1219200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98788"/>
            <a:ext cx="1295400" cy="1219200"/>
          </a:xfrm>
          <a:prstGeom prst="ellipse">
            <a:avLst/>
          </a:prstGeom>
          <a:ln w="635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Oval 15"/>
          <p:cNvSpPr>
            <a:spLocks noChangeArrowheads="1"/>
          </p:cNvSpPr>
          <p:nvPr userDrawn="1"/>
        </p:nvSpPr>
        <p:spPr bwMode="auto">
          <a:xfrm>
            <a:off x="6934200" y="2998788"/>
            <a:ext cx="1295400" cy="1219200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303588"/>
            <a:ext cx="1295400" cy="1268412"/>
          </a:xfrm>
          <a:prstGeom prst="ellipse">
            <a:avLst/>
          </a:prstGeom>
          <a:ln w="9525" cap="rnd" cmpd="sng"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895600"/>
            <a:ext cx="1467816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5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EB69-1D62-A24C-B641-B095ADD6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0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6D0E-7AC5-9241-9D06-50F5A4774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-76200" y="6569075"/>
            <a:ext cx="5334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ESA workshop: Ecology from Space, August 10,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400F-40F2-DD42-85AA-DC6EC84B1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07EA-2850-6044-8EBA-6F7E47A7F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1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9462-101F-414A-B3FD-A35266471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33418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BA6-5720-0942-A049-2B12A2F6A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35821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6210-F975-9D48-9A3B-8F3BA3030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17080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0BFF-52D1-1247-8504-4A411CE47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267850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E4B0-7DF4-EA4F-8978-06BAF1036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217680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14E0-8B6A-C64F-917E-C9EF8BC57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72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AF8FB2E1-3495-EE4B-81A3-63C21DE9D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Oval 19"/>
          <p:cNvSpPr>
            <a:spLocks noChangeArrowheads="1"/>
          </p:cNvSpPr>
          <p:nvPr/>
        </p:nvSpPr>
        <p:spPr bwMode="auto">
          <a:xfrm>
            <a:off x="8197850" y="1198563"/>
            <a:ext cx="288925" cy="257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Oval 20"/>
          <p:cNvSpPr>
            <a:spLocks noChangeArrowheads="1"/>
          </p:cNvSpPr>
          <p:nvPr/>
        </p:nvSpPr>
        <p:spPr bwMode="auto">
          <a:xfrm>
            <a:off x="8372475" y="1377950"/>
            <a:ext cx="303213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5" name="Oval 21"/>
          <p:cNvSpPr>
            <a:spLocks noChangeArrowheads="1"/>
          </p:cNvSpPr>
          <p:nvPr/>
        </p:nvSpPr>
        <p:spPr bwMode="auto">
          <a:xfrm>
            <a:off x="8191500" y="1544638"/>
            <a:ext cx="306388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auto">
          <a:xfrm>
            <a:off x="482600" y="1143000"/>
            <a:ext cx="7848600" cy="0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569075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ESA workshop: Ecology from Space, August 10, 2017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.gl/J1Hm7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rs.earthdata.nasa.gov/users/new" TargetMode="Externa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7696200" cy="1447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55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Ecology from Space: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How </a:t>
            </a:r>
            <a:r>
              <a:rPr lang="en-US" sz="3600" dirty="0"/>
              <a:t>Can NASA Remote-Sensing Data Inform Your Research?</a:t>
            </a:r>
            <a:br>
              <a:rPr lang="en-US" sz="3600" dirty="0"/>
            </a:br>
            <a:r>
              <a:rPr lang="en-US" sz="3600" dirty="0">
                <a:solidFill>
                  <a:srgbClr val="333399"/>
                </a:solidFill>
              </a:rPr>
              <a:t/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/>
            </a:r>
            <a:br>
              <a:rPr lang="en-US" sz="3600" dirty="0" smtClean="0">
                <a:solidFill>
                  <a:srgbClr val="333399"/>
                </a:solidFill>
                <a:latin typeface="Calibri" charset="0"/>
              </a:rPr>
            </a:br>
            <a:r>
              <a:rPr lang="en-US" sz="1200" dirty="0" smtClean="0">
                <a:solidFill>
                  <a:srgbClr val="333399"/>
                </a:solidFill>
                <a:latin typeface="Calibri" charset="0"/>
              </a:rPr>
              <a:t/>
            </a:r>
            <a:br>
              <a:rPr lang="en-US" sz="1200" dirty="0" smtClean="0">
                <a:solidFill>
                  <a:srgbClr val="333399"/>
                </a:solidFill>
                <a:latin typeface="Calibri" charset="0"/>
              </a:rPr>
            </a:br>
            <a:endParaRPr lang="en-US" sz="24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486400" cy="1828800"/>
          </a:xfrm>
        </p:spPr>
        <p:txBody>
          <a:bodyPr/>
          <a:lstStyle/>
          <a:p>
            <a:pPr eaLnBrk="1" hangingPunct="1"/>
            <a:endParaRPr lang="en-US" sz="1400" dirty="0">
              <a:latin typeface="Calibri" charset="0"/>
            </a:endParaRPr>
          </a:p>
          <a:p>
            <a:pPr eaLnBrk="1" hangingPunct="1"/>
            <a:endParaRPr lang="en-US" sz="1400" dirty="0" smtClean="0">
              <a:latin typeface="Calibri" charset="0"/>
            </a:endParaRPr>
          </a:p>
          <a:p>
            <a:pPr eaLnBrk="1" hangingPunct="1"/>
            <a:r>
              <a:rPr lang="en-US" sz="1400" b="1" dirty="0" smtClean="0">
                <a:latin typeface="Calibri" charset="0"/>
              </a:rPr>
              <a:t>Alison Boyer</a:t>
            </a:r>
            <a:r>
              <a:rPr lang="en-US" sz="1400" dirty="0" smtClean="0">
                <a:latin typeface="Calibri" charset="0"/>
              </a:rPr>
              <a:t>, Oak Ridge National Lab DAAC</a:t>
            </a:r>
          </a:p>
          <a:p>
            <a:pPr eaLnBrk="1" hangingPunct="1"/>
            <a:r>
              <a:rPr lang="en-US" sz="1400" b="1" dirty="0" smtClean="0">
                <a:latin typeface="Calibri" charset="0"/>
              </a:rPr>
              <a:t>Jennifer Brennan</a:t>
            </a:r>
            <a:r>
              <a:rPr lang="en-US" sz="1400" dirty="0" smtClean="0">
                <a:latin typeface="Calibri" charset="0"/>
              </a:rPr>
              <a:t>, NASA EOSDIS</a:t>
            </a:r>
          </a:p>
          <a:p>
            <a:pPr eaLnBrk="1" hangingPunct="1"/>
            <a:r>
              <a:rPr lang="en-US" sz="1400" b="1" dirty="0" smtClean="0">
                <a:latin typeface="Calibri" charset="0"/>
              </a:rPr>
              <a:t>Cole </a:t>
            </a:r>
            <a:r>
              <a:rPr lang="en-US" sz="1400" b="1" dirty="0" err="1" smtClean="0">
                <a:latin typeface="Calibri" charset="0"/>
              </a:rPr>
              <a:t>Krehbiel</a:t>
            </a:r>
            <a:r>
              <a:rPr lang="en-US" sz="1400" smtClean="0">
                <a:latin typeface="Calibri" charset="0"/>
              </a:rPr>
              <a:t>, Land Processes DAAC</a:t>
            </a:r>
          </a:p>
          <a:p>
            <a:pPr eaLnBrk="1" hangingPunct="1"/>
            <a:r>
              <a:rPr lang="en-US" sz="1400" b="1" smtClean="0">
                <a:latin typeface="Calibri" charset="0"/>
              </a:rPr>
              <a:t>Michele Thornton</a:t>
            </a:r>
            <a:r>
              <a:rPr lang="en-US" sz="1400" smtClean="0">
                <a:latin typeface="Calibri" charset="0"/>
              </a:rPr>
              <a:t>, ORNL DAAC</a:t>
            </a:r>
          </a:p>
          <a:p>
            <a:pPr eaLnBrk="1" hangingPunct="1"/>
            <a:r>
              <a:rPr lang="en-US" sz="1400" b="1" err="1" smtClean="0">
                <a:latin typeface="Calibri" charset="0"/>
              </a:rPr>
              <a:t>Pinki</a:t>
            </a:r>
            <a:r>
              <a:rPr lang="en-US" sz="1400" b="1" smtClean="0">
                <a:latin typeface="Calibri" charset="0"/>
              </a:rPr>
              <a:t> </a:t>
            </a:r>
            <a:r>
              <a:rPr lang="en-US" sz="1400" b="1" err="1" smtClean="0">
                <a:latin typeface="Calibri" charset="0"/>
              </a:rPr>
              <a:t>Mondal</a:t>
            </a:r>
            <a:r>
              <a:rPr lang="en-US" sz="1400" smtClean="0">
                <a:latin typeface="Calibri" charset="0"/>
              </a:rPr>
              <a:t>, SEDAC</a:t>
            </a:r>
          </a:p>
          <a:p>
            <a:pPr eaLnBrk="1" hangingPunct="1"/>
            <a:endParaRPr lang="en-US" sz="1000" smtClean="0">
              <a:latin typeface="Calibri" charset="0"/>
            </a:endParaRPr>
          </a:p>
          <a:p>
            <a:pPr eaLnBrk="1" hangingPunct="1"/>
            <a:r>
              <a:rPr lang="en-US" sz="1200" smtClean="0">
                <a:latin typeface="Calibri" charset="0"/>
              </a:rPr>
              <a:t>Ecological Society of America Meeting, Portland, OR</a:t>
            </a:r>
            <a:endParaRPr lang="en-US" sz="1200">
              <a:latin typeface="Calibri" charset="0"/>
            </a:endParaRPr>
          </a:p>
          <a:p>
            <a:pPr eaLnBrk="1" hangingPunct="1"/>
            <a:r>
              <a:rPr lang="en-US" sz="1200" smtClean="0">
                <a:latin typeface="Calibri" charset="0"/>
              </a:rPr>
              <a:t>August 10, 2017</a:t>
            </a:r>
            <a:endParaRPr lang="en-US" sz="1200"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28600"/>
            <a:ext cx="994578" cy="82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659231"/>
            <a:ext cx="943985" cy="10050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19400" y="5638800"/>
            <a:ext cx="2608180" cy="990600"/>
            <a:chOff x="4783220" y="5410200"/>
            <a:chExt cx="3710981" cy="1370778"/>
          </a:xfrm>
        </p:grpSpPr>
        <p:sp>
          <p:nvSpPr>
            <p:cNvPr id="6" name="Rectangle 5"/>
            <p:cNvSpPr/>
            <p:nvPr/>
          </p:nvSpPr>
          <p:spPr bwMode="auto">
            <a:xfrm>
              <a:off x="4783220" y="5438474"/>
              <a:ext cx="3710981" cy="134250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</a:pPr>
              <a:endPara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220" y="5410200"/>
              <a:ext cx="3710981" cy="137077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40359"/>
            <a:ext cx="1135203" cy="1014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333399"/>
                </a:solidFill>
                <a:latin typeface="Calibri" charset="0"/>
              </a:rPr>
              <a:t>Workshop </a:t>
            </a:r>
            <a:r>
              <a:rPr lang="en-US" sz="2800" smtClean="0">
                <a:solidFill>
                  <a:srgbClr val="333399"/>
                </a:solidFill>
                <a:latin typeface="Calibri" charset="0"/>
              </a:rPr>
              <a:t>Goals</a:t>
            </a:r>
            <a:endParaRPr lang="en-US" sz="280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29288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smtClean="0"/>
              <a:t>provide a beginner’s </a:t>
            </a:r>
            <a:r>
              <a:rPr lang="en-US" sz="3200" b="1"/>
              <a:t>level introduction </a:t>
            </a:r>
            <a:r>
              <a:rPr lang="en-US" sz="3200" b="1" smtClean="0"/>
              <a:t>to NASA’s </a:t>
            </a:r>
            <a:r>
              <a:rPr lang="en-US" sz="3200" b="1"/>
              <a:t>remote-sensing and ground-based ecological </a:t>
            </a:r>
            <a:r>
              <a:rPr lang="en-US" sz="3200" b="1" smtClean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smtClean="0"/>
              <a:t>demonstrate user-friendly </a:t>
            </a:r>
            <a:r>
              <a:rPr lang="en-US" sz="3200" b="1"/>
              <a:t>tools to access, subset, and visualize this </a:t>
            </a:r>
            <a:r>
              <a:rPr lang="en-US" sz="3200" b="1" smtClean="0"/>
              <a:t>data</a:t>
            </a:r>
            <a:endParaRPr lang="en-US" sz="3200" b="1" smtClean="0">
              <a:latin typeface="Calibri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517B06E-C90F-D14F-BA6F-AB4A88151EFF}" type="slidenum">
              <a:rPr lang="en-US" sz="1400"/>
              <a:pPr/>
              <a:t>2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Workshop Agenda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82355"/>
              </p:ext>
            </p:extLst>
          </p:nvPr>
        </p:nvGraphicFramePr>
        <p:xfrm>
          <a:off x="304800" y="1447800"/>
          <a:ext cx="8381999" cy="37338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3486"/>
                <a:gridCol w="4152550"/>
                <a:gridCol w="3075963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11:30 am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Introduction and Goals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Alison Boyer (ORNL DAAC)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11:35 </a:t>
                      </a:r>
                      <a:r>
                        <a:rPr lang="en-US" sz="1600">
                          <a:effectLst/>
                        </a:rPr>
                        <a:t>am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NASA Earthdata </a:t>
                      </a:r>
                      <a:r>
                        <a:rPr lang="en-US" sz="1600" dirty="0" smtClean="0">
                          <a:effectLst/>
                        </a:rPr>
                        <a:t>Overview</a:t>
                      </a:r>
                      <a:endParaRPr lang="en-US" sz="160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Jennifer Brennan (</a:t>
                      </a:r>
                      <a:r>
                        <a:rPr lang="en-US" sz="1600" smtClean="0">
                          <a:effectLst/>
                        </a:rPr>
                        <a:t>NASA EOSDIS)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11:55 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mtClean="0">
                          <a:effectLst/>
                        </a:rPr>
                        <a:t>m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Land Processes </a:t>
                      </a:r>
                      <a:r>
                        <a:rPr lang="en-US" sz="1600" smtClean="0">
                          <a:effectLst/>
                        </a:rPr>
                        <a:t>DAAC Data,</a:t>
                      </a:r>
                      <a:r>
                        <a:rPr lang="en-US" sz="1600" baseline="0" smtClean="0">
                          <a:effectLst/>
                        </a:rPr>
                        <a:t> Tools, and Services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Cole </a:t>
                      </a:r>
                      <a:r>
                        <a:rPr lang="en-US" sz="1600" err="1">
                          <a:effectLst/>
                        </a:rPr>
                        <a:t>Krehbiel</a:t>
                      </a:r>
                      <a:r>
                        <a:rPr lang="en-US" sz="1600">
                          <a:effectLst/>
                        </a:rPr>
                        <a:t> (LP DAAC)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12:15 </a:t>
                      </a:r>
                      <a:r>
                        <a:rPr lang="en-US" sz="1600">
                          <a:effectLst/>
                        </a:rPr>
                        <a:t>pm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Ecological</a:t>
                      </a:r>
                      <a:r>
                        <a:rPr lang="en-US" sz="1600" baseline="0" smtClean="0">
                          <a:effectLst/>
                        </a:rPr>
                        <a:t> and Climate Data from ORNL DAAC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Michele M. Thornton </a:t>
                      </a:r>
                      <a:r>
                        <a:rPr lang="en-US" sz="1600" smtClean="0">
                          <a:effectLst/>
                        </a:rPr>
                        <a:t>&amp; Alison Boyer (ORNL </a:t>
                      </a:r>
                      <a:r>
                        <a:rPr lang="en-US" sz="1600">
                          <a:effectLst/>
                        </a:rPr>
                        <a:t>DAAC)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12:40 pm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Socioeconomic </a:t>
                      </a:r>
                      <a:r>
                        <a:rPr lang="en-US" sz="1600">
                          <a:effectLst/>
                        </a:rPr>
                        <a:t>Data and Applications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Pinki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Mondal</a:t>
                      </a:r>
                      <a:r>
                        <a:rPr lang="en-US" sz="1600">
                          <a:effectLst/>
                        </a:rPr>
                        <a:t> (SEDAC)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pm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Q&amp;A </a:t>
                      </a:r>
                      <a:r>
                        <a:rPr lang="en-US" sz="1600">
                          <a:effectLst/>
                        </a:rPr>
                        <a:t>session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1:15 pm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Adjourn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5383306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Calibri" charset="0"/>
              </a:rPr>
              <a:t>Follow along at the workshop </a:t>
            </a:r>
            <a:r>
              <a:rPr lang="en-US" sz="2400" b="1">
                <a:latin typeface="+mj-lt"/>
              </a:rPr>
              <a:t>website: </a:t>
            </a:r>
            <a:r>
              <a:rPr lang="en-US" sz="2400">
                <a:latin typeface="+mj-lt"/>
                <a:hlinkClick r:id="rId2"/>
              </a:rPr>
              <a:t>http://www.goo.gl/J1Hm7X</a:t>
            </a:r>
            <a:r>
              <a:rPr lang="en-US"/>
              <a:t/>
            </a:r>
            <a:br>
              <a:rPr lang="en-US"/>
            </a:b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555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NASA </a:t>
            </a:r>
            <a:r>
              <a:rPr lang="en-US"/>
              <a:t>d</a:t>
            </a:r>
            <a:r>
              <a:rPr lang="en-US" smtClean="0"/>
              <a:t>ata informs Ecology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47340"/>
              </p:ext>
            </p:extLst>
          </p:nvPr>
        </p:nvGraphicFramePr>
        <p:xfrm>
          <a:off x="4876800" y="1547014"/>
          <a:ext cx="3577378" cy="4820728"/>
        </p:xfrm>
        <a:graphic>
          <a:graphicData uri="http://schemas.openxmlformats.org/drawingml/2006/table">
            <a:tbl>
              <a:tblPr/>
              <a:tblGrid>
                <a:gridCol w="3577378"/>
              </a:tblGrid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Acta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Oecologica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Biogeosciences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Canadian Journal of Forest Research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Change and Adaptation in Socio-Ecological Systems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Conservation Letters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Ecography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Ecological Applications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Ecological Monographs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Ecology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Ecology and Evolution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Ecosphere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Environmental Conservation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Fire Ecology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Forest Ecology and Management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Forest Science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Forests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Freshwater Biology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Global Change Biology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Global Ecology and Biogeography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Journal of Applied Ecology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Journal of Ecology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Journal of Plant Ecology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Movement Ecology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Nature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Philosophical Transactions of the Royal Society B: Biological Sciences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PLOS ONE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Proceedings of the National Academy of Sciences</a:t>
                      </a:r>
                    </a:p>
                  </a:txBody>
                  <a:tcPr marL="10830" marR="10830" marT="10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609600" y="1905000"/>
            <a:ext cx="3505200" cy="2590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</a:rPr>
              <a:t>In 2016, NASA Earthdata was used (and cited) in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charset="0"/>
              </a:rPr>
              <a:t>&gt; 750 papers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</a:rPr>
              <a:t>in more than 200 journals,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</a:rPr>
              <a:t>including </a:t>
            </a:r>
            <a:r>
              <a:rPr lang="is-IS" sz="2400" dirty="0" smtClean="0">
                <a:solidFill>
                  <a:schemeClr val="bg1"/>
                </a:solidFill>
                <a:latin typeface="Calibri" charset="0"/>
              </a:rPr>
              <a:t>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9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</a:t>
            </a:r>
            <a:r>
              <a:rPr lang="en-US" dirty="0" smtClean="0"/>
              <a:t>provides data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876800"/>
          </a:xfrm>
        </p:spPr>
        <p:txBody>
          <a:bodyPr/>
          <a:lstStyle/>
          <a:p>
            <a:r>
              <a:rPr lang="en-US" sz="2400" dirty="0" smtClean="0"/>
              <a:t>Climate</a:t>
            </a:r>
          </a:p>
          <a:p>
            <a:r>
              <a:rPr lang="en-US" sz="2400" dirty="0" smtClean="0"/>
              <a:t>Carbon cycling and other nutrients</a:t>
            </a:r>
          </a:p>
          <a:p>
            <a:r>
              <a:rPr lang="en-US" sz="2400" dirty="0" smtClean="0"/>
              <a:t>Fires</a:t>
            </a:r>
          </a:p>
          <a:p>
            <a:r>
              <a:rPr lang="en-US" sz="2400" dirty="0" smtClean="0"/>
              <a:t>Agriculture</a:t>
            </a:r>
            <a:endParaRPr lang="en-US" sz="2400" dirty="0" smtClean="0"/>
          </a:p>
          <a:p>
            <a:r>
              <a:rPr lang="en-US" sz="2400" dirty="0" smtClean="0"/>
              <a:t>Land Use/Land </a:t>
            </a:r>
            <a:r>
              <a:rPr lang="en-US" sz="2400" dirty="0"/>
              <a:t>C</a:t>
            </a:r>
            <a:r>
              <a:rPr lang="en-US" sz="2400" dirty="0" smtClean="0"/>
              <a:t>over</a:t>
            </a:r>
          </a:p>
          <a:p>
            <a:r>
              <a:rPr lang="en-US" sz="2400" dirty="0" smtClean="0"/>
              <a:t>Vegetation, Phenology,</a:t>
            </a:r>
            <a:r>
              <a:rPr lang="en-US" sz="2400" dirty="0" smtClean="0"/>
              <a:t> &amp; Photosynthesis</a:t>
            </a:r>
          </a:p>
          <a:p>
            <a:r>
              <a:rPr lang="en-US" sz="2400" dirty="0" smtClean="0"/>
              <a:t>Snow and Ice</a:t>
            </a:r>
          </a:p>
          <a:p>
            <a:r>
              <a:rPr lang="en-US" sz="2400" dirty="0" smtClean="0"/>
              <a:t>Hazards and Disasters</a:t>
            </a:r>
          </a:p>
          <a:p>
            <a:r>
              <a:rPr lang="en-US" sz="2400" dirty="0" smtClean="0"/>
              <a:t>Land Surface Elevation</a:t>
            </a:r>
          </a:p>
          <a:p>
            <a:r>
              <a:rPr lang="en-US" sz="2400" dirty="0" smtClean="0"/>
              <a:t>Soil conditions and soil moisture</a:t>
            </a:r>
            <a:endParaRPr lang="en-US" sz="2400" dirty="0" smtClean="0"/>
          </a:p>
          <a:p>
            <a:r>
              <a:rPr lang="en-US" sz="2400" dirty="0" smtClean="0"/>
              <a:t>Even species distributions and vegetation inventories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1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NASA Earthdata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390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 up for a (free) NASA Earthdata account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urs.earthdata.nasa.gov/users/new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149637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549817"/>
      </p:ext>
    </p:extLst>
  </p:cSld>
  <p:clrMapOvr>
    <a:masterClrMapping/>
  </p:clrMapOvr>
</p:sld>
</file>

<file path=ppt/theme/theme1.xml><?xml version="1.0" encoding="utf-8"?>
<a:theme xmlns:a="http://schemas.openxmlformats.org/drawingml/2006/main" name="ESA_Best_Practice-data_template_v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48934</TotalTime>
  <Words>329</Words>
  <Application>Microsoft Macintosh PowerPoint</Application>
  <PresentationFormat>On-screen Show (4:3)</PresentationFormat>
  <Paragraphs>90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DengXian</vt:lpstr>
      <vt:lpstr>Helvetica Neue Light</vt:lpstr>
      <vt:lpstr>ＭＳ Ｐゴシック</vt:lpstr>
      <vt:lpstr>Verdana</vt:lpstr>
      <vt:lpstr>Arial</vt:lpstr>
      <vt:lpstr>ESA_Best_Practice-data_template_v2</vt:lpstr>
      <vt:lpstr>Workshop 55 Ecology from Space:  How Can NASA Remote-Sensing Data Inform Your Research?    </vt:lpstr>
      <vt:lpstr>Workshop Goals</vt:lpstr>
      <vt:lpstr>Workshop Agenda</vt:lpstr>
      <vt:lpstr>NASA data informs Ecology</vt:lpstr>
      <vt:lpstr>NASA provides data on:</vt:lpstr>
      <vt:lpstr>Accessing NASA Earthdata</vt:lpstr>
    </vt:vector>
  </TitlesOfParts>
  <Company>ORNL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Objectives</dc:title>
  <dc:creator>Robert B. Cook</dc:creator>
  <cp:lastModifiedBy>Boyer, Alison G.</cp:lastModifiedBy>
  <cp:revision>447</cp:revision>
  <cp:lastPrinted>1601-01-01T00:00:00Z</cp:lastPrinted>
  <dcterms:created xsi:type="dcterms:W3CDTF">2002-07-16T14:35:23Z</dcterms:created>
  <dcterms:modified xsi:type="dcterms:W3CDTF">2017-07-27T17:31:38Z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