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9" r:id="rId1"/>
    <p:sldMasterId id="2147483862" r:id="rId2"/>
    <p:sldMasterId id="2147483874" r:id="rId3"/>
    <p:sldMasterId id="2147483886" r:id="rId4"/>
  </p:sldMasterIdLst>
  <p:notesMasterIdLst>
    <p:notesMasterId r:id="rId46"/>
  </p:notesMasterIdLst>
  <p:handoutMasterIdLst>
    <p:handoutMasterId r:id="rId47"/>
  </p:handoutMasterIdLst>
  <p:sldIdLst>
    <p:sldId id="535" r:id="rId5"/>
    <p:sldId id="604" r:id="rId6"/>
    <p:sldId id="594" r:id="rId7"/>
    <p:sldId id="593" r:id="rId8"/>
    <p:sldId id="575" r:id="rId9"/>
    <p:sldId id="577" r:id="rId10"/>
    <p:sldId id="578" r:id="rId11"/>
    <p:sldId id="579" r:id="rId12"/>
    <p:sldId id="602" r:id="rId13"/>
    <p:sldId id="595" r:id="rId14"/>
    <p:sldId id="537" r:id="rId15"/>
    <p:sldId id="580" r:id="rId16"/>
    <p:sldId id="581" r:id="rId17"/>
    <p:sldId id="582" r:id="rId18"/>
    <p:sldId id="583" r:id="rId19"/>
    <p:sldId id="586" r:id="rId20"/>
    <p:sldId id="567" r:id="rId21"/>
    <p:sldId id="543" r:id="rId22"/>
    <p:sldId id="544" r:id="rId23"/>
    <p:sldId id="587" r:id="rId24"/>
    <p:sldId id="589" r:id="rId25"/>
    <p:sldId id="545" r:id="rId26"/>
    <p:sldId id="596" r:id="rId27"/>
    <p:sldId id="548" r:id="rId28"/>
    <p:sldId id="592" r:id="rId29"/>
    <p:sldId id="568" r:id="rId30"/>
    <p:sldId id="549" r:id="rId31"/>
    <p:sldId id="550" r:id="rId32"/>
    <p:sldId id="600" r:id="rId33"/>
    <p:sldId id="603" r:id="rId34"/>
    <p:sldId id="557" r:id="rId35"/>
    <p:sldId id="552" r:id="rId36"/>
    <p:sldId id="553" r:id="rId37"/>
    <p:sldId id="598" r:id="rId38"/>
    <p:sldId id="597" r:id="rId39"/>
    <p:sldId id="564" r:id="rId40"/>
    <p:sldId id="555" r:id="rId41"/>
    <p:sldId id="558" r:id="rId42"/>
    <p:sldId id="599" r:id="rId43"/>
    <p:sldId id="601" r:id="rId44"/>
    <p:sldId id="559" r:id="rId45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F00"/>
    <a:srgbClr val="FF6600"/>
    <a:srgbClr val="A2C0FF"/>
    <a:srgbClr val="0000CC"/>
    <a:srgbClr val="FFFFBF"/>
    <a:srgbClr val="C6B748"/>
    <a:srgbClr val="0000FF"/>
    <a:srgbClr val="0066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16" autoAdjust="0"/>
  </p:normalViewPr>
  <p:slideViewPr>
    <p:cSldViewPr>
      <p:cViewPr varScale="1">
        <p:scale>
          <a:sx n="106" d="100"/>
          <a:sy n="106" d="100"/>
        </p:scale>
        <p:origin x="-16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0813" y="0"/>
            <a:ext cx="3035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5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0813" y="8805863"/>
            <a:ext cx="3035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A61D446E-0D76-C74B-8FDA-321F6C0C9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262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0813" y="0"/>
            <a:ext cx="3035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5313"/>
            <a:ext cx="5597525" cy="417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5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0813" y="8805863"/>
            <a:ext cx="3035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3CF04F57-2962-C242-8DA7-7684249CB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239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04F57-2962-C242-8DA7-7684249CBD7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23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A9429-14A9-7E4A-BAD8-E9C3FAF9299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39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A9429-14A9-7E4A-BAD8-E9C3FAF9299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05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A9429-14A9-7E4A-BAD8-E9C3FAF9299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8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A9429-14A9-7E4A-BAD8-E9C3FAF9299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74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04F57-2962-C242-8DA7-7684249CBD7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04F57-2962-C242-8DA7-7684249CBD7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31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04F57-2962-C242-8DA7-7684249CBD7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93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A9429-14A9-7E4A-BAD8-E9C3FAF9299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386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A9429-14A9-7E4A-BAD8-E9C3FAF9299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52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04F57-2962-C242-8DA7-7684249CBD7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36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A9429-14A9-7E4A-BAD8-E9C3FAF9299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73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A9429-14A9-7E4A-BAD8-E9C3FAF9299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508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A9429-14A9-7E4A-BAD8-E9C3FAF9299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73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A9429-14A9-7E4A-BAD8-E9C3FAF9299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73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A9429-14A9-7E4A-BAD8-E9C3FAF9299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73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04F57-2962-C242-8DA7-7684249CBD7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85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04F57-2962-C242-8DA7-7684249CBD7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05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04F57-2962-C242-8DA7-7684249CBD7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85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A9429-14A9-7E4A-BAD8-E9C3FAF9299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68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4"/>
          <p:cNvSpPr>
            <a:spLocks noChangeShapeType="1"/>
          </p:cNvSpPr>
          <p:nvPr userDrawn="1"/>
        </p:nvSpPr>
        <p:spPr bwMode="auto">
          <a:xfrm flipV="1">
            <a:off x="457200" y="2819400"/>
            <a:ext cx="5334000" cy="1588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19"/>
          <p:cNvGrpSpPr>
            <a:grpSpLocks/>
          </p:cNvGrpSpPr>
          <p:nvPr userDrawn="1"/>
        </p:nvGrpSpPr>
        <p:grpSpPr bwMode="auto">
          <a:xfrm>
            <a:off x="6096000" y="0"/>
            <a:ext cx="2179638" cy="6858000"/>
            <a:chOff x="3696" y="0"/>
            <a:chExt cx="1373" cy="4320"/>
          </a:xfrm>
        </p:grpSpPr>
        <p:pic>
          <p:nvPicPr>
            <p:cNvPr id="6" name="Picture 18" descr="bluemarble_circle_transparent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728"/>
              <a:ext cx="893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ine 12"/>
            <p:cNvSpPr>
              <a:spLocks noChangeShapeType="1"/>
            </p:cNvSpPr>
            <p:nvPr/>
          </p:nvSpPr>
          <p:spPr bwMode="auto">
            <a:xfrm>
              <a:off x="4128" y="0"/>
              <a:ext cx="0" cy="1584"/>
            </a:xfrm>
            <a:prstGeom prst="line">
              <a:avLst/>
            </a:prstGeom>
            <a:noFill/>
            <a:ln w="3492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2" descr="congo_spot_circle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200"/>
              <a:ext cx="904" cy="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13"/>
            <p:cNvSpPr>
              <a:spLocks noChangeShapeType="1"/>
            </p:cNvSpPr>
            <p:nvPr/>
          </p:nvSpPr>
          <p:spPr bwMode="auto">
            <a:xfrm>
              <a:off x="4128" y="2736"/>
              <a:ext cx="0" cy="1584"/>
            </a:xfrm>
            <a:prstGeom prst="line">
              <a:avLst/>
            </a:prstGeom>
            <a:noFill/>
            <a:ln w="3492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0" name="Picture 19" descr="srtm_circle_transparent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208"/>
              <a:ext cx="904" cy="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3760" y="1261"/>
              <a:ext cx="772" cy="737"/>
            </a:xfrm>
            <a:prstGeom prst="ellipse">
              <a:avLst/>
            </a:prstGeom>
            <a:noFill/>
            <a:ln w="158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6"/>
            <p:cNvSpPr>
              <a:spLocks noChangeArrowheads="1"/>
            </p:cNvSpPr>
            <p:nvPr/>
          </p:nvSpPr>
          <p:spPr bwMode="auto">
            <a:xfrm>
              <a:off x="4224" y="1776"/>
              <a:ext cx="816" cy="768"/>
            </a:xfrm>
            <a:prstGeom prst="ellipse">
              <a:avLst/>
            </a:prstGeom>
            <a:noFill/>
            <a:ln w="158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7"/>
            <p:cNvSpPr>
              <a:spLocks noChangeArrowheads="1"/>
            </p:cNvSpPr>
            <p:nvPr/>
          </p:nvSpPr>
          <p:spPr bwMode="auto">
            <a:xfrm>
              <a:off x="3744" y="2256"/>
              <a:ext cx="816" cy="768"/>
            </a:xfrm>
            <a:prstGeom prst="ellipse">
              <a:avLst/>
            </a:prstGeom>
            <a:noFill/>
            <a:ln w="158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5" descr="nasa_3_c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97525"/>
            <a:ext cx="12366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8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295400"/>
            <a:ext cx="5334000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48000"/>
            <a:ext cx="4648200" cy="1143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2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7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754688"/>
            <a:ext cx="3505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44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2A376-E01C-2C4D-8AEB-4CAE5593D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67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6500" y="274638"/>
            <a:ext cx="19431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6769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37484-2017-A543-93BB-CDA55CF08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2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5E370-F3F8-EC46-8FD9-7B6A2358B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99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295400"/>
            <a:ext cx="5334000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48000"/>
            <a:ext cx="4648200" cy="1143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88462" name="Line 14"/>
          <p:cNvSpPr>
            <a:spLocks noChangeShapeType="1"/>
          </p:cNvSpPr>
          <p:nvPr userDrawn="1"/>
        </p:nvSpPr>
        <p:spPr bwMode="auto">
          <a:xfrm flipV="1">
            <a:off x="457200" y="2819400"/>
            <a:ext cx="5334000" cy="1588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 sz="260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488469" name="Line 21"/>
          <p:cNvSpPr>
            <a:spLocks noChangeShapeType="1"/>
          </p:cNvSpPr>
          <p:nvPr userDrawn="1"/>
        </p:nvSpPr>
        <p:spPr bwMode="auto">
          <a:xfrm>
            <a:off x="6971825" y="4343400"/>
            <a:ext cx="0" cy="251460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ffectLst>
            <a:glow rad="63500">
              <a:srgbClr val="9BAF9B">
                <a:alpha val="40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 sz="260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488467" name="Line 19"/>
          <p:cNvSpPr>
            <a:spLocks noChangeShapeType="1"/>
          </p:cNvSpPr>
          <p:nvPr userDrawn="1"/>
        </p:nvSpPr>
        <p:spPr bwMode="auto">
          <a:xfrm>
            <a:off x="6971825" y="0"/>
            <a:ext cx="0" cy="251460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ffectLst>
            <a:glow rad="63500">
              <a:srgbClr val="9BAF9B">
                <a:alpha val="40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 sz="260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pic>
        <p:nvPicPr>
          <p:cNvPr id="21" name="Picture 4" descr="C:\Users\v3n\AppData\Local\Microsoft\Windows\Temporary Internet Files\Content.IE5\0P9U0690\MP900447426[1].jpg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025" y="1447800"/>
            <a:ext cx="1480146" cy="1408681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003300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2" name="Picture 56" descr="C:\Users\v3n\AppData\Local\Microsoft\Windows\Temporary Internet Files\Content.IE5\3BAQMD6M\MC900438779[1].jpg"/>
          <p:cNvPicPr>
            <a:picLocks noChangeArrowheads="1"/>
          </p:cNvPicPr>
          <p:nvPr userDrawn="1"/>
        </p:nvPicPr>
        <p:blipFill>
          <a:blip r:embed="rId3">
            <a:duotone>
              <a:prstClr val="black"/>
              <a:srgbClr val="CCFF9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286025" y="3581400"/>
            <a:ext cx="1480146" cy="1408681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003300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0" name="Picture 15" descr="Astrid mißt Bodenatmung"/>
          <p:cNvPicPr>
            <a:picLocks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24225" y="2514600"/>
            <a:ext cx="1486375" cy="1408176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003300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1593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4676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C9D0879-CBCB-FB4F-B570-47C0BF6D98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73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1AF63A-C11F-424A-AAB8-4028683AE5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5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38100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447800"/>
            <a:ext cx="38100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EEA803D-246C-FC45-8BBF-08FA4BA286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61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BCD9C8C-7FBE-BE44-BA96-B41D6A14A5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4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016BA04-C6C4-8444-A279-786FFD7682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31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7002AC8-C9F0-3C44-A159-0E5A198FAB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8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6DA07-3866-A748-A7EE-7E5222E07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9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03FDCAF-4F69-1247-A6B7-FB5BD13F80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42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9F0B151-12F9-354B-AC4F-FFF6C9C947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04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24D2B42-1643-B641-A3D4-F067FF7735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38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6500" y="274638"/>
            <a:ext cx="19431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6769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7FECC86-1160-F740-A6ED-C9D4807E90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28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295400"/>
            <a:ext cx="5334000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48000"/>
            <a:ext cx="4648200" cy="1143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88462" name="Line 14"/>
          <p:cNvSpPr>
            <a:spLocks noChangeShapeType="1"/>
          </p:cNvSpPr>
          <p:nvPr userDrawn="1"/>
        </p:nvSpPr>
        <p:spPr bwMode="auto">
          <a:xfrm flipV="1">
            <a:off x="457200" y="2819400"/>
            <a:ext cx="5334000" cy="1588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 sz="260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488469" name="Line 21"/>
          <p:cNvSpPr>
            <a:spLocks noChangeShapeType="1"/>
          </p:cNvSpPr>
          <p:nvPr userDrawn="1"/>
        </p:nvSpPr>
        <p:spPr bwMode="auto">
          <a:xfrm>
            <a:off x="6971825" y="4343400"/>
            <a:ext cx="0" cy="251460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ffectLst>
            <a:glow rad="63500">
              <a:srgbClr val="9BAF9B">
                <a:alpha val="40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 sz="260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488467" name="Line 19"/>
          <p:cNvSpPr>
            <a:spLocks noChangeShapeType="1"/>
          </p:cNvSpPr>
          <p:nvPr userDrawn="1"/>
        </p:nvSpPr>
        <p:spPr bwMode="auto">
          <a:xfrm>
            <a:off x="6971825" y="0"/>
            <a:ext cx="0" cy="251460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ffectLst>
            <a:glow rad="63500">
              <a:srgbClr val="9BAF9B">
                <a:alpha val="40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 sz="260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pic>
        <p:nvPicPr>
          <p:cNvPr id="21" name="Picture 4" descr="C:\Users\v3n\AppData\Local\Microsoft\Windows\Temporary Internet Files\Content.IE5\0P9U0690\MP900447426[1].jpg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025" y="1447800"/>
            <a:ext cx="1480146" cy="1408681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003300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2" name="Picture 56" descr="C:\Users\v3n\AppData\Local\Microsoft\Windows\Temporary Internet Files\Content.IE5\3BAQMD6M\MC900438779[1].jpg"/>
          <p:cNvPicPr>
            <a:picLocks noChangeArrowheads="1"/>
          </p:cNvPicPr>
          <p:nvPr userDrawn="1"/>
        </p:nvPicPr>
        <p:blipFill>
          <a:blip r:embed="rId3">
            <a:duotone>
              <a:prstClr val="black"/>
              <a:srgbClr val="CCFF9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286025" y="3581400"/>
            <a:ext cx="1480146" cy="1408681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003300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0" name="Picture 15" descr="Astrid mißt Bodenatmung"/>
          <p:cNvPicPr>
            <a:picLocks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24225" y="2514600"/>
            <a:ext cx="1486375" cy="1408176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003300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2762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4676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C9D0879-CBCB-FB4F-B570-47C0BF6D98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98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1AF63A-C11F-424A-AAB8-4028683AE5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78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38100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447800"/>
            <a:ext cx="38100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EEA803D-246C-FC45-8BBF-08FA4BA286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6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BCD9C8C-7FBE-BE44-BA96-B41D6A14A5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91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016BA04-C6C4-8444-A279-786FFD7682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7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E940C-0AF3-4D4F-930D-3DE990178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93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7002AC8-C9F0-3C44-A159-0E5A198FAB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20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03FDCAF-4F69-1247-A6B7-FB5BD13F80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21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9F0B151-12F9-354B-AC4F-FFF6C9C947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24D2B42-1643-B641-A3D4-F067FF7735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53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6500" y="274638"/>
            <a:ext cx="19431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6769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7FECC86-1160-F740-A6ED-C9D4807E90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14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295400"/>
            <a:ext cx="5334000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48000"/>
            <a:ext cx="4648200" cy="1143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88462" name="Line 14"/>
          <p:cNvSpPr>
            <a:spLocks noChangeShapeType="1"/>
          </p:cNvSpPr>
          <p:nvPr userDrawn="1"/>
        </p:nvSpPr>
        <p:spPr bwMode="auto">
          <a:xfrm flipV="1">
            <a:off x="457200" y="2819400"/>
            <a:ext cx="5334000" cy="1588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 sz="260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488469" name="Line 21"/>
          <p:cNvSpPr>
            <a:spLocks noChangeShapeType="1"/>
          </p:cNvSpPr>
          <p:nvPr userDrawn="1"/>
        </p:nvSpPr>
        <p:spPr bwMode="auto">
          <a:xfrm>
            <a:off x="6971825" y="4343400"/>
            <a:ext cx="0" cy="251460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ffectLst>
            <a:glow rad="63500">
              <a:srgbClr val="9BAF9B">
                <a:alpha val="40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 sz="260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488467" name="Line 19"/>
          <p:cNvSpPr>
            <a:spLocks noChangeShapeType="1"/>
          </p:cNvSpPr>
          <p:nvPr userDrawn="1"/>
        </p:nvSpPr>
        <p:spPr bwMode="auto">
          <a:xfrm>
            <a:off x="6971825" y="0"/>
            <a:ext cx="0" cy="251460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ffectLst>
            <a:glow rad="63500">
              <a:srgbClr val="9BAF9B">
                <a:alpha val="40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 sz="260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pic>
        <p:nvPicPr>
          <p:cNvPr id="21" name="Picture 4" descr="C:\Users\v3n\AppData\Local\Microsoft\Windows\Temporary Internet Files\Content.IE5\0P9U0690\MP900447426[1].jpg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025" y="1447800"/>
            <a:ext cx="1480146" cy="1408681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003300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2" name="Picture 56" descr="C:\Users\v3n\AppData\Local\Microsoft\Windows\Temporary Internet Files\Content.IE5\3BAQMD6M\MC900438779[1].jpg"/>
          <p:cNvPicPr>
            <a:picLocks noChangeArrowheads="1"/>
          </p:cNvPicPr>
          <p:nvPr userDrawn="1"/>
        </p:nvPicPr>
        <p:blipFill>
          <a:blip r:embed="rId3">
            <a:duotone>
              <a:prstClr val="black"/>
              <a:srgbClr val="CCFF9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286025" y="3581400"/>
            <a:ext cx="1480146" cy="1408681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003300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0" name="Picture 15" descr="Astrid mißt Bodenatmung"/>
          <p:cNvPicPr>
            <a:picLocks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24225" y="2514600"/>
            <a:ext cx="1486375" cy="1408176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003300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2653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4676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C9D0879-CBCB-FB4F-B570-47C0BF6D98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2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1AF63A-C11F-424A-AAB8-4028683AE5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451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38100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447800"/>
            <a:ext cx="38100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EEA803D-246C-FC45-8BBF-08FA4BA286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18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BCD9C8C-7FBE-BE44-BA96-B41D6A14A5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65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38100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447800"/>
            <a:ext cx="38100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77499-92FC-1F40-9258-70322A98D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80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016BA04-C6C4-8444-A279-786FFD7682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52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7002AC8-C9F0-3C44-A159-0E5A198FAB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308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03FDCAF-4F69-1247-A6B7-FB5BD13F80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56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9F0B151-12F9-354B-AC4F-FFF6C9C947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183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24D2B42-1643-B641-A3D4-F067FF7735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08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6500" y="274638"/>
            <a:ext cx="19431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6769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7FECC86-1160-F740-A6ED-C9D4807E90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2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6BC30-711B-CB48-844D-2A46008E3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2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11626-FE61-5546-A58B-E99992B02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EF1C4-5DEB-2641-9B02-B95852991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2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1F05B-DC86-E04E-B236-B67C8739D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3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3FA8F-02F9-A748-8461-12B0084EA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10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7.jpeg"/><Relationship Id="rId14" Type="http://schemas.openxmlformats.org/officeDocument/2006/relationships/image" Target="../media/image8.jpeg"/><Relationship Id="rId15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7.jpeg"/><Relationship Id="rId14" Type="http://schemas.openxmlformats.org/officeDocument/2006/relationships/image" Target="../media/image8.jpeg"/><Relationship Id="rId15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7.jpeg"/><Relationship Id="rId14" Type="http://schemas.openxmlformats.org/officeDocument/2006/relationships/image" Target="../media/image8.jpeg"/><Relationship Id="rId15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72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77724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1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>
              <a:defRPr/>
            </a:pPr>
            <a:fld id="{2D8D3921-956E-9245-AA16-C62DAB3F762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29" name="Picture 15" descr="bluemarble_circle_transparent"/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1362075"/>
            <a:ext cx="3333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Line 16"/>
          <p:cNvSpPr>
            <a:spLocks noChangeShapeType="1"/>
          </p:cNvSpPr>
          <p:nvPr/>
        </p:nvSpPr>
        <p:spPr bwMode="auto">
          <a:xfrm>
            <a:off x="8335963" y="762000"/>
            <a:ext cx="0" cy="549275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1" name="Picture 17" descr="congo_spot_circle_transparen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8" y="1177925"/>
            <a:ext cx="338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8" descr="srtm_circle_transparent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8" y="1528763"/>
            <a:ext cx="338137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Oval 19"/>
          <p:cNvSpPr>
            <a:spLocks noChangeArrowheads="1"/>
          </p:cNvSpPr>
          <p:nvPr/>
        </p:nvSpPr>
        <p:spPr bwMode="auto">
          <a:xfrm>
            <a:off x="8197850" y="1198563"/>
            <a:ext cx="288925" cy="2571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Oval 20"/>
          <p:cNvSpPr>
            <a:spLocks noChangeArrowheads="1"/>
          </p:cNvSpPr>
          <p:nvPr/>
        </p:nvSpPr>
        <p:spPr bwMode="auto">
          <a:xfrm>
            <a:off x="8372475" y="1377950"/>
            <a:ext cx="303213" cy="2667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Oval 21"/>
          <p:cNvSpPr>
            <a:spLocks noChangeArrowheads="1"/>
          </p:cNvSpPr>
          <p:nvPr/>
        </p:nvSpPr>
        <p:spPr bwMode="auto">
          <a:xfrm>
            <a:off x="8191500" y="1544638"/>
            <a:ext cx="306388" cy="2667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Line 22"/>
          <p:cNvSpPr>
            <a:spLocks noChangeShapeType="1"/>
          </p:cNvSpPr>
          <p:nvPr/>
        </p:nvSpPr>
        <p:spPr bwMode="auto">
          <a:xfrm>
            <a:off x="482600" y="1143000"/>
            <a:ext cx="7848600" cy="0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4" r:id="rId4"/>
    <p:sldLayoutId id="2147483853" r:id="rId5"/>
    <p:sldLayoutId id="2147483852" r:id="rId6"/>
    <p:sldLayoutId id="2147483851" r:id="rId7"/>
    <p:sldLayoutId id="2147483850" r:id="rId8"/>
    <p:sldLayoutId id="2147483858" r:id="rId9"/>
    <p:sldLayoutId id="2147483859" r:id="rId10"/>
    <p:sldLayoutId id="2147483860" r:id="rId11"/>
    <p:sldLayoutId id="2147483861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724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77724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01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eaLnBrk="1" hangingPunct="1"/>
            <a:fld id="{CF2F2D66-2591-D640-ADAF-BB92BDA946C6}" type="slidenum">
              <a:rPr lang="en-US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pPr eaLnBrk="1" hangingPunct="1"/>
              <a:t>‹#›</a:t>
            </a:fld>
            <a:endParaRPr lang="en-US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401424" name="Line 16"/>
          <p:cNvSpPr>
            <a:spLocks noChangeShapeType="1"/>
          </p:cNvSpPr>
          <p:nvPr/>
        </p:nvSpPr>
        <p:spPr bwMode="auto">
          <a:xfrm>
            <a:off x="8239125" y="838200"/>
            <a:ext cx="0" cy="549275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 sz="260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401430" name="Line 22"/>
          <p:cNvSpPr>
            <a:spLocks noChangeShapeType="1"/>
          </p:cNvSpPr>
          <p:nvPr/>
        </p:nvSpPr>
        <p:spPr bwMode="auto">
          <a:xfrm>
            <a:off x="457200" y="1219200"/>
            <a:ext cx="7772400" cy="0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 sz="260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pic>
        <p:nvPicPr>
          <p:cNvPr id="19" name="Picture 4" descr="C:\Users\v3n\AppData\Local\Microsoft\Windows\Temporary Internet Files\Content.IE5\0P9U0690\MP900447426[1].jpg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48600" y="1424280"/>
            <a:ext cx="670188" cy="651955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9BAF9B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0" name="Picture 56" descr="C:\Users\v3n\AppData\Local\Microsoft\Windows\Temporary Internet Files\Content.IE5\3BAQMD6M\MC900438779[1].jpg"/>
          <p:cNvPicPr>
            <a:picLocks noChangeArrowheads="1"/>
          </p:cNvPicPr>
          <p:nvPr/>
        </p:nvPicPr>
        <p:blipFill>
          <a:blip r:embed="rId14">
            <a:duotone>
              <a:prstClr val="black"/>
              <a:srgbClr val="CCFF9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48600" y="2296325"/>
            <a:ext cx="670188" cy="651955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9BAF9B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1" name="Picture 15" descr="Astrid mißt Bodenatmung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184653" y="1860328"/>
            <a:ext cx="673008" cy="651723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9BAF9B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>
              <a:solidFill>
                <a:srgbClr val="000000">
                  <a:tint val="75000"/>
                </a:srgbClr>
              </a:solidFill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724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77724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01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eaLnBrk="1" hangingPunct="1"/>
            <a:fld id="{CF2F2D66-2591-D640-ADAF-BB92BDA946C6}" type="slidenum">
              <a:rPr lang="en-US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pPr eaLnBrk="1" hangingPunct="1"/>
              <a:t>‹#›</a:t>
            </a:fld>
            <a:endParaRPr lang="en-US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401424" name="Line 16"/>
          <p:cNvSpPr>
            <a:spLocks noChangeShapeType="1"/>
          </p:cNvSpPr>
          <p:nvPr/>
        </p:nvSpPr>
        <p:spPr bwMode="auto">
          <a:xfrm>
            <a:off x="8239125" y="838200"/>
            <a:ext cx="0" cy="549275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 sz="260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401430" name="Line 22"/>
          <p:cNvSpPr>
            <a:spLocks noChangeShapeType="1"/>
          </p:cNvSpPr>
          <p:nvPr/>
        </p:nvSpPr>
        <p:spPr bwMode="auto">
          <a:xfrm>
            <a:off x="457200" y="1219200"/>
            <a:ext cx="7772400" cy="0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 sz="260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pic>
        <p:nvPicPr>
          <p:cNvPr id="19" name="Picture 4" descr="C:\Users\v3n\AppData\Local\Microsoft\Windows\Temporary Internet Files\Content.IE5\0P9U0690\MP900447426[1].jpg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48600" y="1424280"/>
            <a:ext cx="670188" cy="651955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9BAF9B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0" name="Picture 56" descr="C:\Users\v3n\AppData\Local\Microsoft\Windows\Temporary Internet Files\Content.IE5\3BAQMD6M\MC900438779[1].jpg"/>
          <p:cNvPicPr>
            <a:picLocks noChangeArrowheads="1"/>
          </p:cNvPicPr>
          <p:nvPr/>
        </p:nvPicPr>
        <p:blipFill>
          <a:blip r:embed="rId14">
            <a:duotone>
              <a:prstClr val="black"/>
              <a:srgbClr val="CCFF9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48600" y="2296325"/>
            <a:ext cx="670188" cy="651955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9BAF9B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1" name="Picture 15" descr="Astrid mißt Bodenatmung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184653" y="1860328"/>
            <a:ext cx="673008" cy="651723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9BAF9B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>
              <a:solidFill>
                <a:srgbClr val="000000">
                  <a:tint val="75000"/>
                </a:srgbClr>
              </a:solidFill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28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724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77724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01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eaLnBrk="1" hangingPunct="1"/>
            <a:fld id="{CF2F2D66-2591-D640-ADAF-BB92BDA946C6}" type="slidenum">
              <a:rPr lang="en-US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pPr eaLnBrk="1" hangingPunct="1"/>
              <a:t>‹#›</a:t>
            </a:fld>
            <a:endParaRPr lang="en-US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401424" name="Line 16"/>
          <p:cNvSpPr>
            <a:spLocks noChangeShapeType="1"/>
          </p:cNvSpPr>
          <p:nvPr/>
        </p:nvSpPr>
        <p:spPr bwMode="auto">
          <a:xfrm>
            <a:off x="8239125" y="838200"/>
            <a:ext cx="0" cy="549275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 sz="260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401430" name="Line 22"/>
          <p:cNvSpPr>
            <a:spLocks noChangeShapeType="1"/>
          </p:cNvSpPr>
          <p:nvPr/>
        </p:nvSpPr>
        <p:spPr bwMode="auto">
          <a:xfrm>
            <a:off x="457200" y="1219200"/>
            <a:ext cx="7772400" cy="0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 sz="260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</p:txBody>
      </p:sp>
      <p:pic>
        <p:nvPicPr>
          <p:cNvPr id="19" name="Picture 4" descr="C:\Users\v3n\AppData\Local\Microsoft\Windows\Temporary Internet Files\Content.IE5\0P9U0690\MP900447426[1].jpg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48600" y="1424280"/>
            <a:ext cx="670188" cy="651955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9BAF9B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0" name="Picture 56" descr="C:\Users\v3n\AppData\Local\Microsoft\Windows\Temporary Internet Files\Content.IE5\3BAQMD6M\MC900438779[1].jpg"/>
          <p:cNvPicPr>
            <a:picLocks noChangeArrowheads="1"/>
          </p:cNvPicPr>
          <p:nvPr/>
        </p:nvPicPr>
        <p:blipFill>
          <a:blip r:embed="rId14">
            <a:duotone>
              <a:prstClr val="black"/>
              <a:srgbClr val="CCFF9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48600" y="2296325"/>
            <a:ext cx="670188" cy="651955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9BAF9B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1" name="Picture 15" descr="Astrid mißt Bodenatmung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184653" y="1860328"/>
            <a:ext cx="673008" cy="651723"/>
          </a:xfrm>
          <a:prstGeom prst="ellipse">
            <a:avLst/>
          </a:prstGeom>
          <a:ln w="190500" cap="rnd">
            <a:noFill/>
            <a:prstDash val="solid"/>
          </a:ln>
          <a:effectLst>
            <a:glow rad="63500">
              <a:srgbClr val="9BAF9B">
                <a:alpha val="40000"/>
              </a:srgbClr>
            </a:glo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spcBef>
                <a:spcPct val="20000"/>
              </a:spcBef>
              <a:buFontTx/>
              <a:buChar char="–"/>
            </a:pPr>
            <a:endParaRPr lang="en-US">
              <a:solidFill>
                <a:srgbClr val="000000">
                  <a:tint val="75000"/>
                </a:srgbClr>
              </a:solidFill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35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weiy@ornl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13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hyperlink" Target="http://tables.googlelabs.com/" TargetMode="External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fconventions.or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676400"/>
            <a:ext cx="5486400" cy="10668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Preparing Spatial Data to Archive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590800"/>
            <a:ext cx="5486400" cy="2895600"/>
          </a:xfrm>
        </p:spPr>
        <p:txBody>
          <a:bodyPr/>
          <a:lstStyle/>
          <a:p>
            <a:pPr eaLnBrk="1" hangingPunct="1"/>
            <a:endParaRPr lang="en-US" sz="1400" dirty="0">
              <a:latin typeface="Calibri" charset="0"/>
            </a:endParaRPr>
          </a:p>
          <a:p>
            <a:pPr eaLnBrk="1" hangingPunct="1"/>
            <a:r>
              <a:rPr lang="en-US" sz="1800" dirty="0" smtClean="0">
                <a:latin typeface="Calibri" charset="0"/>
              </a:rPr>
              <a:t>Yaxing Wei</a:t>
            </a:r>
            <a:endParaRPr lang="en-US" sz="1800" dirty="0">
              <a:latin typeface="Calibri" charset="0"/>
            </a:endParaRPr>
          </a:p>
          <a:p>
            <a:pPr eaLnBrk="1" hangingPunct="1"/>
            <a:r>
              <a:rPr lang="en-US" sz="1400" dirty="0">
                <a:latin typeface="Calibri" charset="0"/>
              </a:rPr>
              <a:t>ORNL Distributed Active Archive Center </a:t>
            </a:r>
          </a:p>
          <a:p>
            <a:pPr eaLnBrk="1" hangingPunct="1"/>
            <a:r>
              <a:rPr lang="en-US" sz="1400" dirty="0">
                <a:latin typeface="Calibri" charset="0"/>
              </a:rPr>
              <a:t>Environmental Sciences Division </a:t>
            </a:r>
          </a:p>
          <a:p>
            <a:pPr eaLnBrk="1" hangingPunct="1"/>
            <a:r>
              <a:rPr lang="en-US" sz="1400" dirty="0">
                <a:latin typeface="Calibri" charset="0"/>
              </a:rPr>
              <a:t>Oak Ridge National Laboratory</a:t>
            </a:r>
          </a:p>
          <a:p>
            <a:pPr eaLnBrk="1" hangingPunct="1"/>
            <a:r>
              <a:rPr lang="en-US" sz="1400" dirty="0">
                <a:latin typeface="Calibri" charset="0"/>
              </a:rPr>
              <a:t>Oak Ridge, TN</a:t>
            </a:r>
          </a:p>
          <a:p>
            <a:pPr eaLnBrk="1" hangingPunct="1"/>
            <a:r>
              <a:rPr lang="en-US" sz="1400" dirty="0" smtClean="0">
                <a:latin typeface="Calibri" charset="0"/>
                <a:hlinkClick r:id="rId3"/>
              </a:rPr>
              <a:t>weiy@ornl.gov</a:t>
            </a:r>
            <a:endParaRPr lang="en-US" sz="1400" dirty="0">
              <a:latin typeface="Calibri" charset="0"/>
            </a:endParaRPr>
          </a:p>
          <a:p>
            <a:pPr eaLnBrk="1" hangingPunct="1"/>
            <a:endParaRPr lang="en-US" sz="1000" dirty="0">
              <a:latin typeface="Calibri" charset="0"/>
            </a:endParaRPr>
          </a:p>
          <a:p>
            <a:pPr eaLnBrk="1" hangingPunct="1"/>
            <a:r>
              <a:rPr lang="en-US" sz="1400" dirty="0">
                <a:latin typeface="Calibri" charset="0"/>
              </a:rPr>
              <a:t>CC&amp;E Joint Science Workshop</a:t>
            </a:r>
          </a:p>
          <a:p>
            <a:pPr eaLnBrk="1" hangingPunct="1"/>
            <a:r>
              <a:rPr lang="en-US" sz="1400" dirty="0">
                <a:latin typeface="Calibri" charset="0"/>
              </a:rPr>
              <a:t>College Park, MD</a:t>
            </a:r>
          </a:p>
          <a:p>
            <a:pPr eaLnBrk="1" hangingPunct="1"/>
            <a:r>
              <a:rPr lang="en-US" sz="1400" dirty="0">
                <a:latin typeface="Calibri" charset="0"/>
              </a:rPr>
              <a:t>April 19, 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Types of Spatial </a:t>
            </a:r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Data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7696200" cy="51054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latin typeface="Calibri" charset="0"/>
              </a:rPr>
              <a:t>Feature (vector) data</a:t>
            </a:r>
          </a:p>
          <a:p>
            <a:pPr lvl="1" eaLnBrk="1" hangingPunct="1"/>
            <a:r>
              <a:rPr lang="en-US" altLang="ja-JP" sz="2000" dirty="0" smtClean="0">
                <a:latin typeface="Calibri" charset="0"/>
                <a:ea typeface="ＭＳ Ｐゴシック" charset="0"/>
              </a:rPr>
              <a:t>Geometry </a:t>
            </a:r>
            <a:r>
              <a:rPr lang="ja-JP" altLang="en-US" sz="2000" dirty="0" smtClean="0">
                <a:latin typeface="Calibri" charset="0"/>
                <a:ea typeface="ＭＳ Ｐゴシック" charset="0"/>
              </a:rPr>
              <a:t>“</a:t>
            </a:r>
            <a:r>
              <a:rPr lang="en-US" sz="2000" dirty="0">
                <a:latin typeface="Calibri" charset="0"/>
                <a:ea typeface="ＭＳ Ｐゴシック" charset="0"/>
              </a:rPr>
              <a:t>object</a:t>
            </a:r>
            <a:r>
              <a:rPr lang="ja-JP" altLang="en-US" sz="2000" dirty="0">
                <a:latin typeface="Calibri" charset="0"/>
                <a:ea typeface="ＭＳ Ｐゴシック" charset="0"/>
              </a:rPr>
              <a:t>”</a:t>
            </a:r>
            <a:r>
              <a:rPr lang="en-US" sz="2000" dirty="0">
                <a:latin typeface="Calibri" charset="0"/>
                <a:ea typeface="ＭＳ Ｐゴシック" charset="0"/>
              </a:rPr>
              <a:t> with location and other properties</a:t>
            </a:r>
          </a:p>
          <a:p>
            <a:pPr lvl="1" eaLnBrk="1" hangingPunct="1"/>
            <a:r>
              <a:rPr lang="en-US" sz="2000" dirty="0" err="1">
                <a:latin typeface="Calibri" charset="0"/>
                <a:ea typeface="ＭＳ Ｐゴシック" charset="0"/>
              </a:rPr>
              <a:t>AmeriFlux</a:t>
            </a:r>
            <a:r>
              <a:rPr lang="en-US" sz="2000" dirty="0">
                <a:latin typeface="Calibri" charset="0"/>
                <a:ea typeface="ＭＳ Ｐゴシック" charset="0"/>
              </a:rPr>
              <a:t> sites/instruments, river lines, </a:t>
            </a:r>
            <a:r>
              <a:rPr lang="en-US" sz="2000" dirty="0" err="1">
                <a:latin typeface="Calibri" charset="0"/>
                <a:ea typeface="ＭＳ Ｐゴシック" charset="0"/>
              </a:rPr>
              <a:t>ecoregion</a:t>
            </a:r>
            <a:r>
              <a:rPr lang="en-US" sz="2000" dirty="0">
                <a:latin typeface="Calibri" charset="0"/>
                <a:ea typeface="ＭＳ Ｐゴシック" charset="0"/>
              </a:rPr>
              <a:t> boundaries, etc.</a:t>
            </a:r>
            <a:endParaRPr lang="en-US" sz="2000" dirty="0" smtClean="0">
              <a:latin typeface="Calibri" charset="0"/>
            </a:endParaRPr>
          </a:p>
          <a:p>
            <a:pPr lvl="2" eaLnBrk="1" hangingPunct="1">
              <a:buFontTx/>
              <a:buNone/>
            </a:pPr>
            <a:endParaRPr lang="en-US" sz="1800" dirty="0">
              <a:latin typeface="Calibri" charset="0"/>
              <a:ea typeface="ＭＳ Ｐゴシック" charset="0"/>
            </a:endParaRPr>
          </a:p>
          <a:p>
            <a:pPr lvl="2" eaLnBrk="1" hangingPunct="1">
              <a:buFontTx/>
              <a:buNone/>
            </a:pPr>
            <a:endParaRPr lang="en-US" sz="1800" dirty="0">
              <a:latin typeface="Calibri" charset="0"/>
              <a:ea typeface="ＭＳ Ｐゴシック" charset="0"/>
            </a:endParaRPr>
          </a:p>
          <a:p>
            <a:pPr lvl="2" eaLnBrk="1" hangingPunct="1">
              <a:buFontTx/>
              <a:buNone/>
            </a:pPr>
            <a:endParaRPr lang="en-US" sz="1800" dirty="0">
              <a:latin typeface="Calibri" charset="0"/>
              <a:ea typeface="ＭＳ Ｐゴシック" charset="0"/>
            </a:endParaRPr>
          </a:p>
          <a:p>
            <a:pPr lvl="1" eaLnBrk="1" hangingPunct="1"/>
            <a:endParaRPr lang="en-US" sz="2000" dirty="0">
              <a:latin typeface="Calibri" charset="0"/>
              <a:ea typeface="ＭＳ Ｐゴシック" charset="0"/>
            </a:endParaRPr>
          </a:p>
          <a:p>
            <a:pPr lvl="1" eaLnBrk="1" hangingPunct="1"/>
            <a:endParaRPr lang="en-US" sz="2000" dirty="0">
              <a:latin typeface="Calibri" charset="0"/>
              <a:ea typeface="ＭＳ Ｐゴシック" charset="0"/>
            </a:endParaRPr>
          </a:p>
          <a:p>
            <a:pPr marL="342900" lvl="1" indent="-342900" eaLnBrk="1" hangingPunct="1">
              <a:buChar char="•"/>
            </a:pPr>
            <a:r>
              <a:rPr lang="en-US" sz="2400" b="1" dirty="0">
                <a:latin typeface="Calibri" charset="0"/>
                <a:ea typeface="ＭＳ Ｐゴシック" charset="0"/>
                <a:cs typeface="ＭＳ Ｐゴシック" charset="0"/>
              </a:rPr>
              <a:t>Coverage (raster) </a:t>
            </a:r>
            <a:r>
              <a:rPr lang="en-US" sz="2400" b="1" dirty="0" smtClean="0">
                <a:latin typeface="Calibri" charset="0"/>
                <a:ea typeface="ＭＳ Ｐゴシック" charset="0"/>
                <a:cs typeface="ＭＳ Ｐゴシック" charset="0"/>
              </a:rPr>
              <a:t>data</a:t>
            </a:r>
            <a:endParaRPr lang="en-US" sz="24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ja-JP" altLang="en-US" sz="2000" dirty="0">
                <a:latin typeface="Calibri" charset="0"/>
                <a:ea typeface="ＭＳ Ｐゴシック" charset="0"/>
              </a:rPr>
              <a:t>“</a:t>
            </a:r>
            <a:r>
              <a:rPr lang="en-US" sz="2000" dirty="0">
                <a:latin typeface="Calibri" charset="0"/>
                <a:ea typeface="ＭＳ Ｐゴシック" charset="0"/>
              </a:rPr>
              <a:t>phenomenon</a:t>
            </a:r>
            <a:r>
              <a:rPr lang="ja-JP" altLang="en-US" sz="2000" dirty="0">
                <a:latin typeface="Calibri" charset="0"/>
                <a:ea typeface="ＭＳ Ｐゴシック" charset="0"/>
              </a:rPr>
              <a:t>”</a:t>
            </a:r>
            <a:r>
              <a:rPr lang="en-US" sz="2000" dirty="0">
                <a:latin typeface="Calibri" charset="0"/>
                <a:ea typeface="ＭＳ Ｐゴシック" charset="0"/>
              </a:rPr>
              <a:t> spanning spatial extent / temporal period</a:t>
            </a:r>
          </a:p>
          <a:p>
            <a:pPr lvl="1" eaLnBrk="1" hangingPunct="1"/>
            <a:r>
              <a:rPr lang="en-US" sz="2000" dirty="0" err="1">
                <a:latin typeface="Calibri" charset="0"/>
                <a:ea typeface="ＭＳ Ｐゴシック" charset="0"/>
              </a:rPr>
              <a:t>AmeriFlux</a:t>
            </a:r>
            <a:r>
              <a:rPr lang="en-US" sz="2000" dirty="0">
                <a:latin typeface="Calibri" charset="0"/>
                <a:ea typeface="ＭＳ Ｐゴシック" charset="0"/>
              </a:rPr>
              <a:t> site GPP time series (1-D) </a:t>
            </a:r>
          </a:p>
          <a:p>
            <a:pPr lvl="1" eaLnBrk="1" hangingPunct="1"/>
            <a:r>
              <a:rPr lang="en-US" sz="2000" dirty="0">
                <a:latin typeface="Calibri" charset="0"/>
                <a:ea typeface="ＭＳ Ｐゴシック" charset="0"/>
              </a:rPr>
              <a:t>one scene of MODIS LAI (2-D) </a:t>
            </a:r>
          </a:p>
          <a:p>
            <a:pPr lvl="1" eaLnBrk="1" hangingPunct="1"/>
            <a:r>
              <a:rPr lang="en-US" sz="2000" dirty="0">
                <a:latin typeface="Calibri" charset="0"/>
                <a:ea typeface="ＭＳ Ｐゴシック" charset="0"/>
              </a:rPr>
              <a:t>global 1°monthly model output NEE (3-D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)</a:t>
            </a:r>
            <a:endParaRPr lang="en-US" sz="2000" dirty="0">
              <a:latin typeface="Calibri" charset="0"/>
              <a:ea typeface="ＭＳ Ｐゴシック" charset="0"/>
            </a:endParaRP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6096000" y="4419600"/>
            <a:ext cx="9906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" i="1" dirty="0" smtClean="0"/>
              <a:t>Source: </a:t>
            </a:r>
            <a:r>
              <a:rPr lang="en-US" sz="600" i="1" dirty="0"/>
              <a:t>Microsoft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743200"/>
            <a:ext cx="4572000" cy="199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9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Fundamental </a:t>
            </a:r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Things for Spatial Data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7772400" cy="5257800"/>
          </a:xfrm>
        </p:spPr>
        <p:txBody>
          <a:bodyPr/>
          <a:lstStyle/>
          <a:p>
            <a:r>
              <a:rPr lang="en-US" sz="2800" b="1" dirty="0">
                <a:latin typeface="Calibri" charset="0"/>
              </a:rPr>
              <a:t>Where:</a:t>
            </a:r>
            <a:r>
              <a:rPr lang="en-US" sz="2800" dirty="0">
                <a:latin typeface="Calibri" charset="0"/>
              </a:rPr>
              <a:t> </a:t>
            </a:r>
            <a:r>
              <a:rPr lang="en-US" sz="2800" i="1" dirty="0">
                <a:latin typeface="Calibri" charset="0"/>
              </a:rPr>
              <a:t>spatial information</a:t>
            </a:r>
          </a:p>
          <a:p>
            <a:pPr lvl="1"/>
            <a:r>
              <a:rPr lang="en-US" sz="2400" dirty="0">
                <a:latin typeface="Calibri" charset="0"/>
                <a:ea typeface="ＭＳ Ｐゴシック" charset="0"/>
              </a:rPr>
              <a:t>Spatial Reference 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System</a:t>
            </a:r>
          </a:p>
          <a:p>
            <a:pPr lvl="1"/>
            <a:r>
              <a:rPr lang="en-US" sz="2400" dirty="0" smtClean="0">
                <a:latin typeface="Calibri" charset="0"/>
                <a:ea typeface="ＭＳ Ｐゴシック" charset="0"/>
              </a:rPr>
              <a:t>Spatial </a:t>
            </a:r>
            <a:r>
              <a:rPr lang="en-US" sz="2400" dirty="0">
                <a:latin typeface="Calibri" charset="0"/>
                <a:ea typeface="ＭＳ Ｐゴシック" charset="0"/>
              </a:rPr>
              <a:t>extent/boundary/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resolution/scale</a:t>
            </a:r>
            <a:endParaRPr lang="en-US" sz="2400" dirty="0">
              <a:latin typeface="Calibri" charset="0"/>
              <a:ea typeface="ＭＳ Ｐゴシック" charset="0"/>
            </a:endParaRPr>
          </a:p>
          <a:p>
            <a:r>
              <a:rPr lang="en-US" sz="2800" b="1" dirty="0">
                <a:latin typeface="Calibri" charset="0"/>
              </a:rPr>
              <a:t>When:</a:t>
            </a:r>
            <a:r>
              <a:rPr lang="en-US" sz="2800" dirty="0">
                <a:latin typeface="Calibri" charset="0"/>
              </a:rPr>
              <a:t> </a:t>
            </a:r>
            <a:r>
              <a:rPr lang="en-US" sz="2800" i="1" dirty="0">
                <a:latin typeface="Calibri" charset="0"/>
              </a:rPr>
              <a:t>temporal information</a:t>
            </a:r>
          </a:p>
          <a:p>
            <a:pPr lvl="1"/>
            <a:r>
              <a:rPr lang="en-US" sz="2400" dirty="0">
                <a:latin typeface="Calibri" charset="0"/>
                <a:ea typeface="ＭＳ Ｐゴシック" charset="0"/>
              </a:rPr>
              <a:t>Calendar</a:t>
            </a:r>
          </a:p>
          <a:p>
            <a:pPr lvl="1"/>
            <a:r>
              <a:rPr lang="en-US" sz="2400" dirty="0">
                <a:latin typeface="Calibri" charset="0"/>
                <a:ea typeface="ＭＳ Ｐゴシック" charset="0"/>
              </a:rPr>
              <a:t>Time units &amp; extent/resolution/boundary</a:t>
            </a:r>
          </a:p>
          <a:p>
            <a:r>
              <a:rPr lang="en-US" sz="2800" b="1" dirty="0">
                <a:latin typeface="Calibri" charset="0"/>
              </a:rPr>
              <a:t>What:</a:t>
            </a:r>
            <a:r>
              <a:rPr lang="en-US" sz="2800" dirty="0">
                <a:latin typeface="Calibri" charset="0"/>
              </a:rPr>
              <a:t> </a:t>
            </a:r>
            <a:r>
              <a:rPr lang="en-US" sz="2800" i="1" dirty="0">
                <a:latin typeface="Calibri" charset="0"/>
              </a:rPr>
              <a:t>data content</a:t>
            </a:r>
          </a:p>
          <a:p>
            <a:pPr lvl="1"/>
            <a:r>
              <a:rPr lang="en-US" sz="2400" dirty="0">
                <a:latin typeface="Calibri" charset="0"/>
                <a:ea typeface="ＭＳ Ｐゴシック" charset="0"/>
              </a:rPr>
              <a:t>Data format: structure &amp; organization</a:t>
            </a:r>
          </a:p>
          <a:p>
            <a:pPr lvl="1"/>
            <a:r>
              <a:rPr lang="en-US" sz="2400" dirty="0" smtClean="0">
                <a:latin typeface="Calibri" charset="0"/>
                <a:ea typeface="ＭＳ Ｐゴシック" charset="0"/>
              </a:rPr>
              <a:t>Variables, units</a:t>
            </a:r>
            <a:r>
              <a:rPr lang="en-US" sz="2400" dirty="0">
                <a:latin typeface="Calibri" charset="0"/>
                <a:ea typeface="ＭＳ Ｐゴシック" charset="0"/>
              </a:rPr>
              <a:t>, scale, missing value, 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valid range, …</a:t>
            </a:r>
          </a:p>
          <a:p>
            <a:r>
              <a:rPr lang="en-US" sz="2800" b="1" dirty="0" smtClean="0">
                <a:latin typeface="Calibri" charset="0"/>
              </a:rPr>
              <a:t>How: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800" i="1" dirty="0">
                <a:latin typeface="Calibri" charset="0"/>
              </a:rPr>
              <a:t>data </a:t>
            </a:r>
            <a:r>
              <a:rPr lang="en-US" sz="2800" i="1" dirty="0" smtClean="0">
                <a:latin typeface="Calibri" charset="0"/>
              </a:rPr>
              <a:t>provenance</a:t>
            </a:r>
            <a:endParaRPr lang="en-US" sz="2800" i="1" dirty="0">
              <a:latin typeface="Calibri" charset="0"/>
            </a:endParaRPr>
          </a:p>
          <a:p>
            <a:pPr lvl="1"/>
            <a:r>
              <a:rPr lang="en-US" sz="2400" dirty="0" smtClean="0">
                <a:latin typeface="Calibri" charset="0"/>
                <a:ea typeface="ＭＳ Ｐゴシック" charset="0"/>
              </a:rPr>
              <a:t>History of data creation</a:t>
            </a:r>
            <a:endParaRPr lang="en-US" sz="2400" dirty="0">
              <a:latin typeface="Calibri" charset="0"/>
              <a:ea typeface="ＭＳ Ｐゴシック" charset="0"/>
            </a:endParaRPr>
          </a:p>
          <a:p>
            <a:pPr lvl="1"/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Specify 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Spatial </a:t>
            </a:r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I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nformation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 environmental data to be precisely positioned on the Earth and overlaid with each other</a:t>
            </a:r>
          </a:p>
          <a:p>
            <a:r>
              <a:rPr lang="en-US" dirty="0" smtClean="0"/>
              <a:t>Two components</a:t>
            </a:r>
          </a:p>
          <a:p>
            <a:pPr lvl="1"/>
            <a:r>
              <a:rPr lang="en-US" dirty="0" smtClean="0"/>
              <a:t>Spatial coordinates</a:t>
            </a:r>
          </a:p>
          <a:p>
            <a:pPr lvl="1"/>
            <a:r>
              <a:rPr lang="en-US" dirty="0" smtClean="0"/>
              <a:t>Spatial </a:t>
            </a:r>
            <a:r>
              <a:rPr lang="en-US" dirty="0"/>
              <a:t>Reference System </a:t>
            </a:r>
            <a:r>
              <a:rPr lang="en-US" dirty="0" smtClean="0"/>
              <a:t>(SRS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D0879-CBCB-FB4F-B570-47C0BF6D98A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5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Spatial Coordinates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Calibri" charset="0"/>
              </a:rPr>
              <a:t>Where is an </a:t>
            </a:r>
            <a:r>
              <a:rPr lang="en-US" dirty="0" err="1">
                <a:latin typeface="Calibri" charset="0"/>
              </a:rPr>
              <a:t>AmeriFlux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tower located?</a:t>
            </a:r>
          </a:p>
          <a:p>
            <a:pPr lvl="1">
              <a:lnSpc>
                <a:spcPct val="90000"/>
              </a:lnSpc>
            </a:pPr>
            <a:r>
              <a:rPr lang="en-US" dirty="0" err="1">
                <a:latin typeface="Calibri" charset="0"/>
              </a:rPr>
              <a:t>Valles</a:t>
            </a:r>
            <a:r>
              <a:rPr lang="en-US" dirty="0">
                <a:latin typeface="Calibri" charset="0"/>
              </a:rPr>
              <a:t> Caldera Mixed Conifer / US-</a:t>
            </a:r>
            <a:r>
              <a:rPr lang="en-US" dirty="0" err="1">
                <a:latin typeface="Calibri" charset="0"/>
              </a:rPr>
              <a:t>Vcm</a:t>
            </a:r>
            <a:endParaRPr lang="en-US" dirty="0">
              <a:latin typeface="Calibri" charset="0"/>
            </a:endParaRP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Calibri" charset="0"/>
                <a:ea typeface="ＭＳ Ｐゴシック" charset="0"/>
              </a:rPr>
              <a:t>Latitude</a:t>
            </a:r>
            <a:r>
              <a:rPr lang="en-US" dirty="0">
                <a:latin typeface="Calibri" charset="0"/>
                <a:ea typeface="ＭＳ Ｐゴシック" charset="0"/>
              </a:rPr>
              <a:t>: 35.8884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Calibri" charset="0"/>
                <a:ea typeface="ＭＳ Ｐゴシック" charset="0"/>
              </a:rPr>
              <a:t>Longitude: -106.5321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Calibri" charset="0"/>
                <a:ea typeface="ＭＳ Ｐゴシック" charset="0"/>
              </a:rPr>
              <a:t>Elevation: 3003m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D0879-CBCB-FB4F-B570-47C0BF6D98A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Screen Shot 2015-04-17 at 11.42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581400"/>
            <a:ext cx="5867400" cy="2963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657600"/>
            <a:ext cx="2114550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23622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35.8884</a:t>
            </a:r>
            <a:endParaRPr lang="en-US" sz="2000" b="1" dirty="0"/>
          </a:p>
        </p:txBody>
      </p:sp>
      <p:grpSp>
        <p:nvGrpSpPr>
          <p:cNvPr id="42" name="Group 41"/>
          <p:cNvGrpSpPr/>
          <p:nvPr/>
        </p:nvGrpSpPr>
        <p:grpSpPr>
          <a:xfrm>
            <a:off x="4953000" y="2667000"/>
            <a:ext cx="1295400" cy="688777"/>
            <a:chOff x="4953000" y="2667000"/>
            <a:chExt cx="1295400" cy="688777"/>
          </a:xfrm>
        </p:grpSpPr>
        <p:sp>
          <p:nvSpPr>
            <p:cNvPr id="8" name="TextBox 7"/>
            <p:cNvSpPr txBox="1"/>
            <p:nvPr/>
          </p:nvSpPr>
          <p:spPr>
            <a:xfrm>
              <a:off x="4953000" y="304800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100km</a:t>
              </a:r>
              <a:endParaRPr lang="en-US" sz="1400" dirty="0"/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H="1">
              <a:off x="5486400" y="2667000"/>
              <a:ext cx="762000" cy="4572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3" name="Group 42"/>
          <p:cNvGrpSpPr/>
          <p:nvPr/>
        </p:nvGrpSpPr>
        <p:grpSpPr>
          <a:xfrm>
            <a:off x="5791200" y="2667000"/>
            <a:ext cx="914400" cy="688777"/>
            <a:chOff x="5791200" y="2667000"/>
            <a:chExt cx="914400" cy="688777"/>
          </a:xfrm>
        </p:grpSpPr>
        <p:sp>
          <p:nvSpPr>
            <p:cNvPr id="9" name="TextBox 8"/>
            <p:cNvSpPr txBox="1"/>
            <p:nvPr/>
          </p:nvSpPr>
          <p:spPr>
            <a:xfrm>
              <a:off x="5791200" y="304800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10km</a:t>
              </a:r>
              <a:endParaRPr lang="en-US" sz="1400" dirty="0"/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H="1">
              <a:off x="6324600" y="2667000"/>
              <a:ext cx="228600" cy="4572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4" name="Group 43"/>
          <p:cNvGrpSpPr/>
          <p:nvPr/>
        </p:nvGrpSpPr>
        <p:grpSpPr>
          <a:xfrm>
            <a:off x="6400800" y="2667000"/>
            <a:ext cx="914400" cy="688777"/>
            <a:chOff x="6400800" y="2667000"/>
            <a:chExt cx="914400" cy="688777"/>
          </a:xfrm>
        </p:grpSpPr>
        <p:sp>
          <p:nvSpPr>
            <p:cNvPr id="10" name="TextBox 9"/>
            <p:cNvSpPr txBox="1"/>
            <p:nvPr/>
          </p:nvSpPr>
          <p:spPr>
            <a:xfrm>
              <a:off x="6400800" y="304800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1km</a:t>
              </a:r>
              <a:endParaRPr lang="en-US" sz="1400" dirty="0"/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>
              <a:off x="6705600" y="2667000"/>
              <a:ext cx="228600" cy="5334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5" name="Group 44"/>
          <p:cNvGrpSpPr/>
          <p:nvPr/>
        </p:nvGrpSpPr>
        <p:grpSpPr>
          <a:xfrm>
            <a:off x="6934200" y="2667000"/>
            <a:ext cx="1066800" cy="688777"/>
            <a:chOff x="6934200" y="2667000"/>
            <a:chExt cx="1066800" cy="688777"/>
          </a:xfrm>
        </p:grpSpPr>
        <p:sp>
          <p:nvSpPr>
            <p:cNvPr id="11" name="TextBox 10"/>
            <p:cNvSpPr txBox="1"/>
            <p:nvPr/>
          </p:nvSpPr>
          <p:spPr>
            <a:xfrm>
              <a:off x="7086600" y="304800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100m</a:t>
              </a:r>
              <a:endParaRPr lang="en-US" sz="1400" dirty="0"/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>
              <a:off x="6934200" y="2667000"/>
              <a:ext cx="533400" cy="4572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6" name="Group 45"/>
          <p:cNvGrpSpPr/>
          <p:nvPr/>
        </p:nvGrpSpPr>
        <p:grpSpPr>
          <a:xfrm>
            <a:off x="7086600" y="2667000"/>
            <a:ext cx="1524000" cy="688777"/>
            <a:chOff x="7086600" y="2667000"/>
            <a:chExt cx="1524000" cy="688777"/>
          </a:xfrm>
        </p:grpSpPr>
        <p:sp>
          <p:nvSpPr>
            <p:cNvPr id="12" name="TextBox 11"/>
            <p:cNvSpPr txBox="1"/>
            <p:nvPr/>
          </p:nvSpPr>
          <p:spPr>
            <a:xfrm>
              <a:off x="7696200" y="304800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10m</a:t>
              </a:r>
              <a:endParaRPr lang="en-US" sz="1400" dirty="0"/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>
              <a:off x="7086600" y="2667000"/>
              <a:ext cx="990600" cy="4572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4115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42" name="Picture 74"/>
          <p:cNvPicPr>
            <a:picLocks noChangeAspect="1" noChangeArrowheads="1"/>
          </p:cNvPicPr>
          <p:nvPr/>
        </p:nvPicPr>
        <p:blipFill>
          <a:blip r:embed="rId3">
            <a:lum bright="20000"/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848600" cy="48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Spatial Coordinates 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(2)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8077200" cy="4876800"/>
          </a:xfrm>
        </p:spPr>
        <p:txBody>
          <a:bodyPr/>
          <a:lstStyle/>
          <a:p>
            <a:r>
              <a:rPr lang="en-US" dirty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Where do my data represent?</a:t>
            </a:r>
          </a:p>
          <a:p>
            <a:pPr lvl="1"/>
            <a:r>
              <a:rPr lang="en-US" dirty="0" smtClean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NACP </a:t>
            </a:r>
            <a:r>
              <a:rPr lang="en-US" dirty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regional TBM </a:t>
            </a:r>
            <a:r>
              <a:rPr lang="en-US" dirty="0" smtClean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output</a:t>
            </a:r>
            <a:endParaRPr lang="en-US" dirty="0">
              <a:effectLst>
                <a:glow rad="38100">
                  <a:schemeClr val="bg1">
                    <a:alpha val="75000"/>
                  </a:schemeClr>
                </a:glow>
                <a:outerShdw blurRad="38100" dist="38100" dir="2700000" algn="tl">
                  <a:srgbClr val="DDDDDD"/>
                </a:outerShdw>
              </a:effectLst>
              <a:latin typeface="Calibri" charset="0"/>
              <a:ea typeface="ＭＳ Ｐゴシック" charset="0"/>
            </a:endParaRPr>
          </a:p>
          <a:p>
            <a:pPr lvl="2"/>
            <a:r>
              <a:rPr lang="en-US" dirty="0" smtClean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West: -170.0</a:t>
            </a:r>
          </a:p>
          <a:p>
            <a:pPr lvl="2"/>
            <a:r>
              <a:rPr lang="en-US" dirty="0" smtClean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South: 10.0</a:t>
            </a:r>
          </a:p>
          <a:p>
            <a:pPr lvl="2"/>
            <a:r>
              <a:rPr lang="en-US" dirty="0" smtClean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East: -50.0</a:t>
            </a:r>
          </a:p>
          <a:p>
            <a:pPr lvl="2"/>
            <a:r>
              <a:rPr lang="en-US" dirty="0" smtClean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North: 84.0</a:t>
            </a:r>
          </a:p>
          <a:p>
            <a:pPr lvl="2"/>
            <a:r>
              <a:rPr lang="en-US" dirty="0" smtClean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X-resolution: 1-degree</a:t>
            </a:r>
          </a:p>
          <a:p>
            <a:pPr lvl="2"/>
            <a:r>
              <a:rPr lang="en-US" dirty="0" smtClean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Y-resolution: 1-degree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05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Spatial Reference System (1)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D0879-CBCB-FB4F-B570-47C0BF6D98A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24000"/>
            <a:ext cx="4910667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514600"/>
            <a:ext cx="4191000" cy="2563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886200"/>
            <a:ext cx="4191000" cy="2211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3429000"/>
            <a:ext cx="3429000" cy="28882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1447800"/>
            <a:ext cx="3200400" cy="2473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2057400"/>
            <a:ext cx="364688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71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Spatial Reference System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 smtClean="0"/>
              <a:t>Framework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define</a:t>
            </a:r>
            <a:r>
              <a:rPr lang="de-DE" sz="2800" dirty="0"/>
              <a:t> </a:t>
            </a:r>
            <a:r>
              <a:rPr lang="de-DE" sz="2800" dirty="0" err="1"/>
              <a:t>positions</a:t>
            </a:r>
            <a:r>
              <a:rPr lang="de-DE" sz="2800" dirty="0"/>
              <a:t> on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smtClean="0"/>
              <a:t>Earth</a:t>
            </a:r>
            <a:r>
              <a:rPr lang="en-US" sz="2800" dirty="0" smtClean="0">
                <a:latin typeface="Arial"/>
              </a:rPr>
              <a:t>’</a:t>
            </a:r>
            <a:r>
              <a:rPr lang="de-DE" sz="2800" dirty="0" smtClean="0"/>
              <a:t>s </a:t>
            </a:r>
            <a:r>
              <a:rPr lang="de-DE" sz="2800" dirty="0" err="1" smtClean="0"/>
              <a:t>surface</a:t>
            </a:r>
            <a:r>
              <a:rPr lang="de-DE" sz="2800" dirty="0" smtClean="0"/>
              <a:t>.</a:t>
            </a:r>
          </a:p>
          <a:p>
            <a:r>
              <a:rPr lang="de-DE" sz="2800" dirty="0" err="1" smtClean="0"/>
              <a:t>Projection</a:t>
            </a:r>
            <a:r>
              <a:rPr lang="de-DE" sz="2800" dirty="0" smtClean="0"/>
              <a:t>: 3D Earth </a:t>
            </a:r>
            <a:r>
              <a:rPr lang="de-DE" sz="2800" dirty="0" err="1" smtClean="0"/>
              <a:t>surface</a:t>
            </a:r>
            <a:r>
              <a:rPr lang="de-DE" sz="2800" dirty="0" smtClean="0"/>
              <a:t> </a:t>
            </a:r>
            <a:r>
              <a:rPr lang="de-DE" sz="2800" dirty="0" smtClean="0">
                <a:sym typeface="Wingdings"/>
              </a:rPr>
              <a:t> 2D </a:t>
            </a:r>
            <a:r>
              <a:rPr lang="de-DE" sz="2800" dirty="0" err="1" smtClean="0">
                <a:sym typeface="Wingdings"/>
              </a:rPr>
              <a:t>map</a:t>
            </a:r>
            <a:endParaRPr lang="de-DE" sz="28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sz="2800" dirty="0" smtClean="0"/>
              <a:t>Many different projections</a:t>
            </a:r>
          </a:p>
          <a:p>
            <a:pPr lvl="1"/>
            <a:r>
              <a:rPr lang="en-US" sz="2400" dirty="0" smtClean="0"/>
              <a:t>Conformal: </a:t>
            </a:r>
            <a:r>
              <a:rPr lang="en-US" sz="2400" dirty="0"/>
              <a:t>preserve angles locally</a:t>
            </a:r>
            <a:endParaRPr lang="en-US" sz="2400" dirty="0" smtClean="0"/>
          </a:p>
          <a:p>
            <a:pPr lvl="1"/>
            <a:r>
              <a:rPr lang="en-US" sz="2400" dirty="0" smtClean="0"/>
              <a:t>Equal area: </a:t>
            </a:r>
            <a:r>
              <a:rPr lang="en-US" sz="2400" dirty="0"/>
              <a:t>preserve area measure</a:t>
            </a:r>
            <a:endParaRPr lang="en-US" sz="2400" dirty="0" smtClean="0"/>
          </a:p>
          <a:p>
            <a:pPr lvl="1"/>
            <a:r>
              <a:rPr lang="en-US" sz="2400" dirty="0"/>
              <a:t>Equal distant: preserve distance from </a:t>
            </a:r>
            <a:r>
              <a:rPr lang="en-US" sz="2400" dirty="0" smtClean="0"/>
              <a:t>point/line</a:t>
            </a:r>
          </a:p>
          <a:p>
            <a:pPr lvl="1"/>
            <a:r>
              <a:rPr lang="en-US" sz="2400" dirty="0" smtClean="0"/>
              <a:t>Compromise</a:t>
            </a:r>
            <a:r>
              <a:rPr lang="en-US" sz="2400" dirty="0"/>
              <a:t>: make things "look right"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D0879-CBCB-FB4F-B570-47C0BF6D98A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899410"/>
            <a:ext cx="4114800" cy="174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1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Specify Temporal </a:t>
            </a:r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Need to correctly and precisely specify:</a:t>
            </a:r>
          </a:p>
          <a:p>
            <a:r>
              <a:rPr lang="en-US" dirty="0"/>
              <a:t>Calendar</a:t>
            </a:r>
          </a:p>
          <a:p>
            <a:r>
              <a:rPr lang="en-US" dirty="0"/>
              <a:t>Overall start and end temporal representation of a data variable</a:t>
            </a:r>
          </a:p>
          <a:p>
            <a:r>
              <a:rPr lang="en-US" dirty="0"/>
              <a:t>Time point/period that each data value represents</a:t>
            </a:r>
          </a:p>
          <a:p>
            <a:r>
              <a:rPr lang="en-US" dirty="0"/>
              <a:t>Temporal frequency of a data variable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9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Calendar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pPr marL="342900" lvl="1" indent="-342900">
              <a:buChar char="•"/>
            </a:pPr>
            <a:r>
              <a:rPr lang="en-US" sz="2800" b="1" dirty="0" err="1" smtClean="0">
                <a:latin typeface="Calibri" charset="0"/>
                <a:ea typeface="ＭＳ Ｐゴシック" charset="0"/>
                <a:cs typeface="ＭＳ Ｐゴシック" charset="0"/>
              </a:rPr>
              <a:t>julian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: one leap year in every 4 years</a:t>
            </a:r>
          </a:p>
          <a:p>
            <a:pPr marL="342900" lvl="1" indent="-342900">
              <a:buChar char="•"/>
            </a:pPr>
            <a:r>
              <a:rPr lang="en-US" sz="2800" b="1" dirty="0" err="1">
                <a:latin typeface="Calibri" charset="0"/>
                <a:ea typeface="ＭＳ Ｐゴシック" charset="0"/>
                <a:cs typeface="ＭＳ Ｐゴシック" charset="0"/>
              </a:rPr>
              <a:t>gregorian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: leap year if either (</a:t>
            </a:r>
            <a:r>
              <a:rPr lang="en-US" sz="2800" dirty="0" err="1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) it is divisible by 4 but not by 100 or (ii) it is divisible by 400</a:t>
            </a:r>
          </a:p>
          <a:p>
            <a:pPr marL="342900" lvl="1" indent="-342900">
              <a:buChar char="•"/>
            </a:pPr>
            <a:r>
              <a:rPr lang="en-US" sz="2800" b="1" dirty="0" err="1">
                <a:latin typeface="Calibri" charset="0"/>
                <a:ea typeface="ＭＳ Ｐゴシック" charset="0"/>
                <a:cs typeface="ＭＳ Ｐゴシック" charset="0"/>
              </a:rPr>
              <a:t>proleptic_gregorian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800" dirty="0" err="1">
                <a:latin typeface="Calibri" charset="0"/>
                <a:ea typeface="ＭＳ Ｐゴシック" charset="0"/>
                <a:cs typeface="ＭＳ Ｐゴシック" charset="0"/>
              </a:rPr>
              <a:t>gregorian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 calendar extended to dates before 1582-10-15</a:t>
            </a:r>
          </a:p>
          <a:p>
            <a:pPr marL="342900" lvl="1" indent="-342900">
              <a:buChar char="•"/>
            </a:pP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</a:rPr>
              <a:t>365_day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: no leap year, Feb. always has 28 days</a:t>
            </a:r>
          </a:p>
          <a:p>
            <a:pPr marL="342900" lvl="1" indent="-342900">
              <a:buChar char="•"/>
            </a:pP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</a:rPr>
              <a:t>360_day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: 30 days for each month</a:t>
            </a:r>
          </a:p>
          <a:p>
            <a:pPr marL="342900" lvl="1" indent="-342900">
              <a:buChar char="•"/>
            </a:pP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</a:rPr>
              <a:t>366_day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: all leap years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5638800"/>
            <a:ext cx="8458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600" dirty="0" err="1" smtClean="0">
                <a:solidFill>
                  <a:srgbClr val="3366FF"/>
                </a:solidFill>
                <a:latin typeface="Calibri" charset="0"/>
              </a:rPr>
              <a:t>gregorian</a:t>
            </a:r>
            <a:r>
              <a:rPr lang="en-US" sz="2600" dirty="0" smtClean="0">
                <a:solidFill>
                  <a:srgbClr val="3366FF"/>
                </a:solidFill>
                <a:latin typeface="Calibri" charset="0"/>
              </a:rPr>
              <a:t> is the internationally used civil calendar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Time Point and Period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Specify the time a measurement was made</a:t>
            </a:r>
          </a:p>
          <a:p>
            <a:pPr lvl="1"/>
            <a:r>
              <a:rPr lang="en-US" dirty="0" smtClean="0">
                <a:solidFill>
                  <a:srgbClr val="FF6600"/>
                </a:solidFill>
                <a:latin typeface="Calibri" charset="0"/>
              </a:rPr>
              <a:t>“the measurement was made at 6 in the afternoon on March 22, 2010 and it took 1 hour 20 minutes and 30 seconds” -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BAD</a:t>
            </a:r>
          </a:p>
          <a:p>
            <a:r>
              <a:rPr lang="en-US" dirty="0" smtClean="0">
                <a:latin typeface="Calibri" charset="0"/>
              </a:rPr>
              <a:t>ISO 8601: representation of dates and times</a:t>
            </a:r>
          </a:p>
          <a:p>
            <a:pPr lvl="1"/>
            <a:r>
              <a:rPr lang="en-US" dirty="0" smtClean="0">
                <a:latin typeface="Calibri" charset="0"/>
              </a:rPr>
              <a:t>Time point: </a:t>
            </a:r>
            <a:r>
              <a:rPr lang="en-US" dirty="0" err="1" smtClean="0">
                <a:latin typeface="Calibri" charset="0"/>
              </a:rPr>
              <a:t>YYYY-MM-DDThh:mm:ss.sTZD</a:t>
            </a:r>
            <a:r>
              <a:rPr lang="en-US" dirty="0">
                <a:latin typeface="Calibri" charset="0"/>
              </a:rPr>
              <a:t> </a:t>
            </a:r>
            <a:endParaRPr lang="en-US" dirty="0" smtClean="0">
              <a:latin typeface="Calibri" charset="0"/>
            </a:endParaRPr>
          </a:p>
          <a:p>
            <a:pPr marL="457200" lvl="1" indent="0">
              <a:buNone/>
            </a:pPr>
            <a:r>
              <a:rPr lang="en-US" dirty="0" smtClean="0">
                <a:latin typeface="Calibri" charset="0"/>
              </a:rPr>
              <a:t>    (</a:t>
            </a:r>
            <a:r>
              <a:rPr lang="en-US" dirty="0" smtClean="0">
                <a:solidFill>
                  <a:srgbClr val="008000"/>
                </a:solidFill>
                <a:latin typeface="Calibri" charset="0"/>
              </a:rPr>
              <a:t>2010-03-22T18:00:00.00-06:00</a:t>
            </a:r>
            <a:r>
              <a:rPr lang="en-US" dirty="0" smtClean="0">
                <a:latin typeface="Calibri" charset="0"/>
              </a:rPr>
              <a:t>)</a:t>
            </a:r>
          </a:p>
          <a:p>
            <a:pPr lvl="1"/>
            <a:r>
              <a:rPr lang="en-US" dirty="0" smtClean="0">
                <a:latin typeface="Calibri" charset="0"/>
              </a:rPr>
              <a:t>Duration: </a:t>
            </a:r>
            <a:r>
              <a:rPr lang="en-US" dirty="0" smtClean="0"/>
              <a:t>P[n]Y[n]M[n]DT[n]H[n]M[n]S (</a:t>
            </a:r>
            <a:r>
              <a:rPr lang="en-US" dirty="0" smtClean="0">
                <a:solidFill>
                  <a:srgbClr val="008000"/>
                </a:solidFill>
              </a:rPr>
              <a:t>PT1H20M30S</a:t>
            </a:r>
            <a:r>
              <a:rPr lang="en-US" dirty="0" smtClean="0"/>
              <a:t>)</a:t>
            </a:r>
            <a:endParaRPr lang="en-US" dirty="0" smtClean="0">
              <a:latin typeface="Calibri" charset="0"/>
            </a:endParaRPr>
          </a:p>
          <a:p>
            <a:endParaRPr lang="en-US" dirty="0" smtClean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Presenter: Yaxing Wei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Geospatial Information Scientist at Oak Ridge National Laboratory Distributed Active Archive Center (ORNL DAAC</a:t>
            </a:r>
            <a:r>
              <a:rPr lang="en-US" dirty="0" smtClean="0"/>
              <a:t>)</a:t>
            </a:r>
          </a:p>
          <a:p>
            <a:r>
              <a:rPr lang="en-US" dirty="0" smtClean="0"/>
              <a:t>Data Management for NACP</a:t>
            </a:r>
            <a:endParaRPr lang="en-US" dirty="0" smtClean="0"/>
          </a:p>
          <a:p>
            <a:r>
              <a:rPr lang="en-US" dirty="0" smtClean="0"/>
              <a:t>Spatial data management, Web-based spatial data distribution and visualization, data quality assurance and quality check (QAWC),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181600"/>
            <a:ext cx="545253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35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Perform </a:t>
            </a:r>
            <a:r>
              <a:rPr lang="en-US" sz="3600" dirty="0" smtClean="0"/>
              <a:t>Quality Assurance (1)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Mapping – overlay with common layers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D0879-CBCB-FB4F-B570-47C0BF6D98A5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71344"/>
            <a:ext cx="46529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33400" y="2371344"/>
            <a:ext cx="73421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71344"/>
            <a:ext cx="731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6" y="2362200"/>
            <a:ext cx="731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90600" y="6096000"/>
            <a:ext cx="655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1600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Global Maps Of Atmospheric Nitrogen Deposition, 1860, 1993, and 2050</a:t>
            </a:r>
          </a:p>
        </p:txBody>
      </p:sp>
    </p:spTree>
    <p:extLst>
      <p:ext uri="{BB962C8B-B14F-4D97-AF65-F5344CB8AC3E}">
        <p14:creationId xmlns:p14="http://schemas.microsoft.com/office/powerpoint/2010/main" val="45476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Perform Quality Assurance (2) 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D0879-CBCB-FB4F-B570-47C0BF6D98A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513"/>
            <a:ext cx="9144000" cy="4522887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467600" cy="4678363"/>
          </a:xfrm>
        </p:spPr>
        <p:txBody>
          <a:bodyPr/>
          <a:lstStyle/>
          <a:p>
            <a:r>
              <a:rPr lang="en-US" dirty="0" smtClean="0"/>
              <a:t>Geocoding – relate locations with place names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2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3399"/>
                </a:solidFill>
                <a:ea typeface="+mj-ea"/>
                <a:cs typeface="+mj-cs"/>
              </a:rPr>
              <a:t>Perform Quality Assurance </a:t>
            </a:r>
            <a:r>
              <a:rPr lang="en-US" sz="3600" dirty="0" smtClean="0">
                <a:solidFill>
                  <a:srgbClr val="333399"/>
                </a:solidFill>
                <a:ea typeface="+mj-ea"/>
                <a:cs typeface="+mj-cs"/>
              </a:rPr>
              <a:t>(3)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Time in </a:t>
            </a:r>
            <a:r>
              <a:rPr lang="en-US" dirty="0" err="1" smtClean="0">
                <a:latin typeface="Calibri" charset="0"/>
              </a:rPr>
              <a:t>Daymet</a:t>
            </a:r>
            <a:endParaRPr lang="en-US" dirty="0" smtClean="0">
              <a:latin typeface="Calibri" charset="0"/>
            </a:endParaRPr>
          </a:p>
          <a:p>
            <a:pPr lvl="1"/>
            <a:r>
              <a:rPr lang="en-US" dirty="0" smtClean="0">
                <a:latin typeface="Calibri" charset="0"/>
              </a:rPr>
              <a:t>Time information was messed up in the alpha release of </a:t>
            </a:r>
            <a:r>
              <a:rPr lang="en-US" dirty="0" err="1" smtClean="0">
                <a:latin typeface="Calibri" charset="0"/>
              </a:rPr>
              <a:t>Daymet</a:t>
            </a:r>
            <a:r>
              <a:rPr lang="en-US" dirty="0" smtClean="0">
                <a:latin typeface="Calibri" charset="0"/>
              </a:rPr>
              <a:t> data</a:t>
            </a:r>
          </a:p>
          <a:p>
            <a:pPr lvl="1"/>
            <a:r>
              <a:rPr lang="en-US" dirty="0" err="1" smtClean="0">
                <a:latin typeface="Calibri" charset="0"/>
              </a:rPr>
              <a:t>Daymet</a:t>
            </a:r>
            <a:r>
              <a:rPr lang="en-US" dirty="0" smtClean="0">
                <a:latin typeface="Calibri" charset="0"/>
              </a:rPr>
              <a:t> has data for 365 days in every year, so we thought it used the “365_day” calendar</a:t>
            </a:r>
          </a:p>
          <a:p>
            <a:pPr lvl="1"/>
            <a:r>
              <a:rPr lang="en-US" dirty="0" smtClean="0">
                <a:latin typeface="Calibri" charset="0"/>
              </a:rPr>
              <a:t>No! It has leap years. It removed December 31</a:t>
            </a:r>
            <a:r>
              <a:rPr lang="en-US" baseline="30000" dirty="0" smtClean="0">
                <a:latin typeface="Calibri" charset="0"/>
              </a:rPr>
              <a:t>st</a:t>
            </a:r>
            <a:r>
              <a:rPr lang="en-US" dirty="0" smtClean="0">
                <a:latin typeface="Calibri" charset="0"/>
              </a:rPr>
              <a:t> instead of Feb 29</a:t>
            </a:r>
            <a:r>
              <a:rPr lang="en-US" baseline="30000" dirty="0" smtClean="0">
                <a:latin typeface="Calibri" charset="0"/>
              </a:rPr>
              <a:t>th</a:t>
            </a:r>
            <a:r>
              <a:rPr lang="en-US" dirty="0" smtClean="0">
                <a:latin typeface="Calibri" charset="0"/>
              </a:rPr>
              <a:t> in leap years. We reset its calendar to “</a:t>
            </a:r>
            <a:r>
              <a:rPr lang="en-US" dirty="0" err="1" smtClean="0">
                <a:latin typeface="Calibri" charset="0"/>
              </a:rPr>
              <a:t>gregorian</a:t>
            </a:r>
            <a:r>
              <a:rPr lang="en-US" dirty="0" smtClean="0">
                <a:latin typeface="Calibri" charset="0"/>
              </a:rPr>
              <a:t>”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Make Better Spatial Data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4478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 smtClean="0">
                <a:latin typeface="Calibri" charset="0"/>
              </a:rPr>
              <a:t>Fundamental things have to be </a:t>
            </a:r>
            <a:r>
              <a:rPr lang="en-US" kern="0" dirty="0" smtClean="0">
                <a:solidFill>
                  <a:srgbClr val="FF6600"/>
                </a:solidFill>
                <a:latin typeface="Calibri" charset="0"/>
              </a:rPr>
              <a:t>PROVIDED</a:t>
            </a:r>
            <a:r>
              <a:rPr lang="en-US" kern="0" dirty="0" smtClean="0">
                <a:latin typeface="Calibri" charset="0"/>
              </a:rPr>
              <a:t> and </a:t>
            </a:r>
            <a:r>
              <a:rPr lang="en-US" kern="0" dirty="0" smtClean="0">
                <a:solidFill>
                  <a:srgbClr val="FF6600"/>
                </a:solidFill>
                <a:latin typeface="Calibri" charset="0"/>
              </a:rPr>
              <a:t>CORRECT</a:t>
            </a:r>
            <a:r>
              <a:rPr lang="en-US" kern="0" dirty="0" smtClean="0">
                <a:latin typeface="Calibri" charset="0"/>
              </a:rPr>
              <a:t>!</a:t>
            </a:r>
          </a:p>
          <a:p>
            <a:r>
              <a:rPr lang="en-US" kern="0" dirty="0" smtClean="0">
                <a:latin typeface="Calibri" charset="0"/>
              </a:rPr>
              <a:t>One step forward: choose “</a:t>
            </a:r>
            <a:r>
              <a:rPr lang="en-US" kern="0" dirty="0">
                <a:solidFill>
                  <a:srgbClr val="FF6600"/>
                </a:solidFill>
                <a:latin typeface="Calibri" charset="0"/>
              </a:rPr>
              <a:t>GOOD</a:t>
            </a:r>
            <a:r>
              <a:rPr lang="en-US" kern="0" dirty="0" smtClean="0">
                <a:latin typeface="Calibri" charset="0"/>
              </a:rPr>
              <a:t>” formats.</a:t>
            </a:r>
          </a:p>
          <a:p>
            <a:r>
              <a:rPr lang="en-US" kern="0" dirty="0" smtClean="0">
                <a:latin typeface="Calibri" charset="0"/>
              </a:rPr>
              <a:t>Good spatial data shall be easy to understand and use by yourself, other researchers, and computer.</a:t>
            </a:r>
            <a:endParaRPr lang="en-US" kern="0" dirty="0">
              <a:latin typeface="Calibri" charset="0"/>
            </a:endParaRPr>
          </a:p>
          <a:p>
            <a:endParaRPr lang="en-US" kern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0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“Good” Data Formats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Open and non-proprietary</a:t>
            </a:r>
          </a:p>
          <a:p>
            <a:r>
              <a:rPr lang="en-US" dirty="0" smtClean="0">
                <a:latin typeface="Calibri" charset="0"/>
              </a:rPr>
              <a:t>Easy to use, simple, and widely-supported</a:t>
            </a:r>
          </a:p>
          <a:p>
            <a:r>
              <a:rPr lang="en-US" dirty="0" smtClean="0">
                <a:latin typeface="Calibri" charset="0"/>
              </a:rPr>
              <a:t>More importantly, self-descriptive</a:t>
            </a:r>
          </a:p>
          <a:p>
            <a:pPr lvl="1"/>
            <a:r>
              <a:rPr lang="en-US" dirty="0" smtClean="0">
                <a:latin typeface="Calibri" charset="0"/>
              </a:rPr>
              <a:t>Interpretive metadata is included inside data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3886200"/>
            <a:ext cx="3733800" cy="2362200"/>
          </a:xfrm>
          <a:prstGeom prst="rect">
            <a:avLst/>
          </a:prstGeom>
          <a:solidFill>
            <a:srgbClr val="A2C0FF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600" dirty="0" smtClean="0">
                <a:latin typeface="Calibri" charset="0"/>
              </a:rPr>
              <a:t>Vector Data Formats</a:t>
            </a:r>
          </a:p>
          <a:p>
            <a:pPr lvl="1"/>
            <a:r>
              <a:rPr lang="en-US" sz="2200" dirty="0" smtClean="0">
                <a:solidFill>
                  <a:srgbClr val="008000"/>
                </a:solidFill>
                <a:latin typeface="Calibri" charset="0"/>
              </a:rPr>
              <a:t>ASCII/CSV</a:t>
            </a:r>
          </a:p>
          <a:p>
            <a:pPr lvl="1"/>
            <a:r>
              <a:rPr lang="en-US" sz="2200" dirty="0" err="1" smtClean="0">
                <a:solidFill>
                  <a:srgbClr val="008000"/>
                </a:solidFill>
                <a:latin typeface="Calibri" charset="0"/>
              </a:rPr>
              <a:t>Shapefile</a:t>
            </a:r>
            <a:endParaRPr lang="en-US" sz="2200" dirty="0" smtClean="0">
              <a:solidFill>
                <a:srgbClr val="008000"/>
              </a:solidFill>
              <a:latin typeface="Calibri" charset="0"/>
            </a:endParaRPr>
          </a:p>
          <a:p>
            <a:pPr lvl="1"/>
            <a:r>
              <a:rPr lang="en-US" sz="2200" dirty="0" smtClean="0">
                <a:solidFill>
                  <a:srgbClr val="008000"/>
                </a:solidFill>
                <a:latin typeface="Calibri" charset="0"/>
              </a:rPr>
              <a:t>KML</a:t>
            </a:r>
            <a:r>
              <a:rPr lang="en-US" sz="2200" dirty="0" smtClean="0">
                <a:latin typeface="Calibri" charset="0"/>
              </a:rPr>
              <a:t>/</a:t>
            </a:r>
            <a:r>
              <a:rPr lang="en-US" sz="2200" dirty="0" smtClean="0">
                <a:solidFill>
                  <a:srgbClr val="FF6600"/>
                </a:solidFill>
                <a:latin typeface="Calibri" charset="0"/>
              </a:rPr>
              <a:t>GML</a:t>
            </a:r>
          </a:p>
          <a:p>
            <a:pPr lvl="1"/>
            <a:r>
              <a:rPr lang="en-US" sz="2200" dirty="0" smtClean="0">
                <a:solidFill>
                  <a:srgbClr val="FF0000"/>
                </a:solidFill>
                <a:latin typeface="Calibri" charset="0"/>
              </a:rPr>
              <a:t>ESRI </a:t>
            </a:r>
            <a:r>
              <a:rPr lang="en-US" sz="2200" dirty="0" err="1" smtClean="0">
                <a:solidFill>
                  <a:srgbClr val="FF0000"/>
                </a:solidFill>
                <a:latin typeface="Calibri" charset="0"/>
              </a:rPr>
              <a:t>Geodatabase</a:t>
            </a:r>
            <a:endParaRPr lang="en-US" sz="22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48200" y="3886200"/>
            <a:ext cx="3733800" cy="2362200"/>
          </a:xfrm>
          <a:prstGeom prst="rect">
            <a:avLst/>
          </a:prstGeom>
          <a:solidFill>
            <a:srgbClr val="A2C0FF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42900" indent="-342900">
              <a:spcBef>
                <a:spcPct val="20000"/>
              </a:spcBef>
              <a:buChar char="•"/>
              <a:defRPr sz="2600">
                <a:latin typeface="Calibri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latin typeface="+mn-lt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latin typeface="+mn-lt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latin typeface="+mn-lt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latin typeface="+mn-lt"/>
                <a:ea typeface="ＭＳ Ｐゴシック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latin typeface="+mn-lt"/>
                <a:ea typeface="ＭＳ Ｐゴシック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latin typeface="+mn-lt"/>
                <a:ea typeface="ＭＳ Ｐゴシック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latin typeface="+mn-lt"/>
                <a:ea typeface="ＭＳ Ｐゴシック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latin typeface="+mn-lt"/>
                <a:ea typeface="ＭＳ Ｐゴシック" charset="-128"/>
              </a:defRPr>
            </a:lvl9pPr>
          </a:lstStyle>
          <a:p>
            <a:r>
              <a:rPr lang="en-US" dirty="0" smtClean="0"/>
              <a:t>Raster Data Formats</a:t>
            </a:r>
          </a:p>
          <a:p>
            <a:pPr lvl="1"/>
            <a:r>
              <a:rPr lang="en-US" sz="2200" dirty="0" err="1" smtClean="0">
                <a:solidFill>
                  <a:srgbClr val="008000"/>
                </a:solidFill>
              </a:rPr>
              <a:t>GeoTIFF</a:t>
            </a:r>
            <a:endParaRPr lang="en-US" sz="2200" dirty="0" smtClean="0">
              <a:solidFill>
                <a:srgbClr val="008000"/>
              </a:solidFill>
            </a:endParaRPr>
          </a:p>
          <a:p>
            <a:pPr lvl="1"/>
            <a:r>
              <a:rPr lang="en-US" sz="2200" dirty="0" smtClean="0">
                <a:solidFill>
                  <a:srgbClr val="008000"/>
                </a:solidFill>
              </a:rPr>
              <a:t>CF-</a:t>
            </a:r>
            <a:r>
              <a:rPr lang="en-US" sz="2200" dirty="0" err="1" smtClean="0">
                <a:solidFill>
                  <a:srgbClr val="008000"/>
                </a:solidFill>
              </a:rPr>
              <a:t>netCDF</a:t>
            </a:r>
            <a:endParaRPr lang="en-US" sz="2200" dirty="0" smtClean="0">
              <a:solidFill>
                <a:srgbClr val="008000"/>
              </a:solidFill>
            </a:endParaRPr>
          </a:p>
          <a:p>
            <a:pPr lvl="1"/>
            <a:r>
              <a:rPr lang="en-US" sz="2200" dirty="0" smtClean="0"/>
              <a:t>HDF/HDF-EOS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314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Choose </a:t>
            </a:r>
            <a:r>
              <a:rPr lang="en-US" sz="3600" dirty="0" smtClean="0"/>
              <a:t>File Format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Choose the most suitable format</a:t>
            </a:r>
          </a:p>
          <a:p>
            <a:pPr lvl="1"/>
            <a:r>
              <a:rPr lang="en-US" b="1" dirty="0"/>
              <a:t>ASCII/CSV</a:t>
            </a:r>
            <a:r>
              <a:rPr lang="en-US" dirty="0"/>
              <a:t>: suitable for representing tabular data such as field observations and site </a:t>
            </a:r>
            <a:r>
              <a:rPr lang="en-US" dirty="0" smtClean="0"/>
              <a:t>characteristics.</a:t>
            </a:r>
          </a:p>
          <a:p>
            <a:pPr lvl="1"/>
            <a:r>
              <a:rPr lang="en-US" b="1" dirty="0" err="1"/>
              <a:t>Shapefile</a:t>
            </a:r>
            <a:r>
              <a:rPr lang="en-US" dirty="0"/>
              <a:t>: most widely used open format for representing vector data.</a:t>
            </a:r>
          </a:p>
          <a:p>
            <a:pPr lvl="1"/>
            <a:r>
              <a:rPr lang="en-US" b="1" dirty="0" err="1" smtClean="0"/>
              <a:t>GeoTIFF</a:t>
            </a:r>
            <a:r>
              <a:rPr lang="en-US" dirty="0"/>
              <a:t>: </a:t>
            </a:r>
            <a:r>
              <a:rPr lang="en-US" dirty="0" smtClean="0"/>
              <a:t>open and popular format </a:t>
            </a:r>
            <a:r>
              <a:rPr lang="en-US" dirty="0"/>
              <a:t>for storing </a:t>
            </a:r>
            <a:r>
              <a:rPr lang="en-US" dirty="0" smtClean="0"/>
              <a:t>geospatial raster imageries.</a:t>
            </a:r>
          </a:p>
          <a:p>
            <a:pPr lvl="1"/>
            <a:r>
              <a:rPr lang="en-US" b="1" dirty="0" smtClean="0"/>
              <a:t>netCDF</a:t>
            </a:r>
            <a:r>
              <a:rPr lang="en-US" dirty="0" smtClean="0"/>
              <a:t>: open, self-describing, and ideal for storing multi-dimensional data and multi-variables.</a:t>
            </a:r>
          </a:p>
          <a:p>
            <a:pPr lvl="1"/>
            <a:r>
              <a:rPr lang="en-US" b="1" dirty="0" smtClean="0">
                <a:solidFill>
                  <a:srgbClr val="3366FF"/>
                </a:solidFill>
              </a:rPr>
              <a:t>KML</a:t>
            </a:r>
            <a:r>
              <a:rPr lang="en-US" dirty="0" smtClean="0">
                <a:solidFill>
                  <a:srgbClr val="3366FF"/>
                </a:solidFill>
              </a:rPr>
              <a:t>: open, standard, and rich visualization features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D0879-CBCB-FB4F-B570-47C0BF6D98A5}" type="slidenum">
              <a:rPr lang="en-US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74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ASCII/CSV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Tabular data can be “spatial”</a:t>
            </a:r>
          </a:p>
          <a:p>
            <a:r>
              <a:rPr lang="en-US" dirty="0" smtClean="0"/>
              <a:t>Good tabular spatial data can be easily understood, analyzed, and visualized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 descr="ameriflux_cs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81912"/>
            <a:ext cx="1981200" cy="990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73300" y="4405834"/>
            <a:ext cx="2451100" cy="1537765"/>
            <a:chOff x="2273300" y="4605053"/>
            <a:chExt cx="2925506" cy="1795746"/>
          </a:xfrm>
        </p:grpSpPr>
        <p:pic>
          <p:nvPicPr>
            <p:cNvPr id="10" name="Picture 9" descr="google_ma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4605053"/>
              <a:ext cx="1922206" cy="1795746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>
              <a:stCxn id="15" idx="3"/>
            </p:cNvCxnSpPr>
            <p:nvPr/>
          </p:nvCxnSpPr>
          <p:spPr bwMode="auto">
            <a:xfrm flipV="1">
              <a:off x="2273300" y="5542228"/>
              <a:ext cx="1003300" cy="1"/>
            </a:xfrm>
            <a:prstGeom prst="straightConnector1">
              <a:avLst/>
            </a:prstGeom>
            <a:noFill/>
            <a:ln w="38100" cap="flat" cmpd="sng" algn="ctr">
              <a:solidFill>
                <a:srgbClr val="569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4724400" y="4641317"/>
            <a:ext cx="2222142" cy="1066800"/>
            <a:chOff x="5410200" y="4944111"/>
            <a:chExt cx="2222142" cy="1066800"/>
          </a:xfrm>
        </p:grpSpPr>
        <p:pic>
          <p:nvPicPr>
            <p:cNvPr id="13" name="Picture 12" descr="kml_expor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944111"/>
              <a:ext cx="1536342" cy="1066800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>
              <a:stCxn id="10" idx="3"/>
              <a:endCxn id="13" idx="1"/>
            </p:cNvCxnSpPr>
            <p:nvPr/>
          </p:nvCxnSpPr>
          <p:spPr bwMode="auto">
            <a:xfrm>
              <a:off x="5410200" y="5477511"/>
              <a:ext cx="68580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69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552450" y="4382869"/>
            <a:ext cx="1720850" cy="1179731"/>
            <a:chOff x="552450" y="4963357"/>
            <a:chExt cx="1720850" cy="1179731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H="1">
              <a:off x="1413832" y="4963357"/>
              <a:ext cx="6350" cy="533400"/>
            </a:xfrm>
            <a:prstGeom prst="straightConnector1">
              <a:avLst/>
            </a:prstGeom>
            <a:noFill/>
            <a:ln w="38100" cap="flat" cmpd="sng" algn="ctr">
              <a:solidFill>
                <a:srgbClr val="569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>
              <a:hlinkClick r:id="rId5"/>
            </p:cNvPr>
            <p:cNvSpPr txBox="1"/>
            <p:nvPr/>
          </p:nvSpPr>
          <p:spPr>
            <a:xfrm>
              <a:off x="552450" y="5496757"/>
              <a:ext cx="1720850" cy="646331"/>
            </a:xfrm>
            <a:prstGeom prst="rect">
              <a:avLst/>
            </a:prstGeom>
            <a:solidFill>
              <a:srgbClr val="A2C0FF"/>
            </a:solidFill>
          </p:spPr>
          <p:txBody>
            <a:bodyPr wrap="square" rtlCol="0">
              <a:spAutoFit/>
            </a:bodyPr>
            <a:lstStyle/>
            <a:p>
              <a:pPr marL="0" lvl="1" algn="ctr">
                <a:buNone/>
              </a:pPr>
              <a:endParaRPr lang="en-US" dirty="0" smtClean="0"/>
            </a:p>
            <a:p>
              <a:pPr marL="0" lvl="1" algn="ctr">
                <a:buNone/>
              </a:pPr>
              <a:r>
                <a:rPr lang="en-US" dirty="0" smtClean="0"/>
                <a:t>Fusion Table</a:t>
              </a:r>
              <a:endParaRPr lang="en-US" dirty="0"/>
            </a:p>
          </p:txBody>
        </p:sp>
        <p:pic>
          <p:nvPicPr>
            <p:cNvPr id="1026" name="Picture 2" descr="http://machinetsrl.it/wp-content/uploads/2014/07/prima-pagina-google-img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" t="30003" r="-1252" b="32497"/>
            <a:stretch/>
          </p:blipFill>
          <p:spPr bwMode="auto">
            <a:xfrm>
              <a:off x="914400" y="5486400"/>
              <a:ext cx="955675" cy="353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6946542" y="4539465"/>
            <a:ext cx="1925833" cy="1240033"/>
            <a:chOff x="6946542" y="4539465"/>
            <a:chExt cx="1925833" cy="1240033"/>
          </a:xfrm>
        </p:grpSpPr>
        <p:pic>
          <p:nvPicPr>
            <p:cNvPr id="1028" name="Picture 4" descr="https://lh5.googleusercontent.com/uz-1Uw_o620j8J9GNao1a7Ye--chsXZ2VDpQgclHFAC8WCkZQOiA16k8HgpMwO_23tr9DAW2F6hIQg44FcioNs-_7sLLZIEOQp9ah5iyol0v1QNpUMtL3jeiM4kn0qhWM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342" y="4539465"/>
              <a:ext cx="1240033" cy="1240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Arrow Connector 27"/>
            <p:cNvCxnSpPr/>
            <p:nvPr/>
          </p:nvCxnSpPr>
          <p:spPr bwMode="auto">
            <a:xfrm>
              <a:off x="6946542" y="5159482"/>
              <a:ext cx="68580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69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403863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153400" cy="944562"/>
          </a:xfrm>
        </p:spPr>
        <p:txBody>
          <a:bodyPr/>
          <a:lstStyle/>
          <a:p>
            <a:r>
              <a:rPr lang="en-US" dirty="0" smtClean="0">
                <a:solidFill>
                  <a:srgbClr val="333399"/>
                </a:solidFill>
                <a:latin typeface="Calibri" charset="0"/>
              </a:rPr>
              <a:t>Climate and Forecast (CF) Convention</a:t>
            </a:r>
            <a:endParaRPr lang="en-US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5029200"/>
          </a:xfrm>
        </p:spPr>
        <p:txBody>
          <a:bodyPr/>
          <a:lstStyle/>
          <a:p>
            <a:r>
              <a:rPr lang="en-US" sz="3200" dirty="0">
                <a:latin typeface="Calibri" charset="0"/>
                <a:hlinkClick r:id="rId2"/>
              </a:rPr>
              <a:t>http://</a:t>
            </a:r>
            <a:r>
              <a:rPr lang="en-US" sz="3200" dirty="0" smtClean="0">
                <a:latin typeface="Calibri" charset="0"/>
                <a:hlinkClick r:id="rId2"/>
              </a:rPr>
              <a:t>cfconventions.org</a:t>
            </a:r>
            <a:endParaRPr lang="en-US" sz="3200" dirty="0">
              <a:latin typeface="Calibri" charset="0"/>
            </a:endParaRPr>
          </a:p>
          <a:p>
            <a:r>
              <a:rPr lang="en-US" sz="3200" dirty="0" smtClean="0">
                <a:latin typeface="Calibri" charset="0"/>
              </a:rPr>
              <a:t>CF Standard Names (</a:t>
            </a:r>
            <a:r>
              <a:rPr lang="en-US" sz="3200" i="1" dirty="0" smtClean="0">
                <a:solidFill>
                  <a:srgbClr val="3366FF"/>
                </a:solidFill>
                <a:latin typeface="Calibri" charset="0"/>
              </a:rPr>
              <a:t>what</a:t>
            </a:r>
            <a:r>
              <a:rPr lang="en-US" sz="3200" dirty="0" smtClean="0">
                <a:latin typeface="Calibri" charset="0"/>
              </a:rPr>
              <a:t>)</a:t>
            </a:r>
          </a:p>
          <a:p>
            <a:r>
              <a:rPr lang="en-US" sz="3200" dirty="0" smtClean="0">
                <a:latin typeface="Calibri" charset="0"/>
              </a:rPr>
              <a:t>CF metadata conventions</a:t>
            </a:r>
          </a:p>
          <a:p>
            <a:pPr lvl="1"/>
            <a:r>
              <a:rPr lang="en-US" dirty="0">
                <a:latin typeface="Calibri" charset="0"/>
              </a:rPr>
              <a:t>Spatial/temporal </a:t>
            </a:r>
            <a:r>
              <a:rPr lang="en-US" dirty="0" smtClean="0">
                <a:latin typeface="Calibri" charset="0"/>
              </a:rPr>
              <a:t>coordinates</a:t>
            </a:r>
            <a:r>
              <a:rPr lang="en-US" dirty="0">
                <a:latin typeface="Calibri" charset="0"/>
              </a:rPr>
              <a:t> (</a:t>
            </a:r>
            <a:r>
              <a:rPr lang="en-US" i="1" dirty="0" smtClean="0">
                <a:solidFill>
                  <a:srgbClr val="3366FF"/>
                </a:solidFill>
                <a:latin typeface="Calibri" charset="0"/>
              </a:rPr>
              <a:t>where, when</a:t>
            </a:r>
            <a:r>
              <a:rPr lang="en-US" dirty="0" smtClean="0">
                <a:latin typeface="Calibri" charset="0"/>
              </a:rPr>
              <a:t>)</a:t>
            </a:r>
            <a:endParaRPr lang="en-US" dirty="0">
              <a:latin typeface="Calibri" charset="0"/>
            </a:endParaRPr>
          </a:p>
          <a:p>
            <a:pPr lvl="1"/>
            <a:r>
              <a:rPr lang="en-US" dirty="0">
                <a:latin typeface="Calibri" charset="0"/>
              </a:rPr>
              <a:t>Cell boundaries/shape/methods (</a:t>
            </a:r>
            <a:r>
              <a:rPr lang="en-US" i="1" dirty="0" smtClean="0">
                <a:solidFill>
                  <a:srgbClr val="3366FF"/>
                </a:solidFill>
                <a:latin typeface="Calibri" charset="0"/>
              </a:rPr>
              <a:t>where, how</a:t>
            </a:r>
            <a:r>
              <a:rPr lang="en-US" dirty="0" smtClean="0">
                <a:latin typeface="Calibri" charset="0"/>
              </a:rPr>
              <a:t>)</a:t>
            </a:r>
            <a:endParaRPr lang="en-US" dirty="0">
              <a:latin typeface="Calibri" charset="0"/>
            </a:endParaRPr>
          </a:p>
          <a:p>
            <a:pPr lvl="1"/>
            <a:r>
              <a:rPr lang="en-US" dirty="0">
                <a:latin typeface="Calibri" charset="0"/>
              </a:rPr>
              <a:t>Missing data/valid range </a:t>
            </a:r>
            <a:r>
              <a:rPr lang="en-US" dirty="0" smtClean="0">
                <a:latin typeface="Calibri" charset="0"/>
              </a:rPr>
              <a:t>(</a:t>
            </a:r>
            <a:r>
              <a:rPr lang="en-US" i="1" dirty="0" smtClean="0">
                <a:solidFill>
                  <a:srgbClr val="3366FF"/>
                </a:solidFill>
                <a:latin typeface="Calibri" charset="0"/>
              </a:rPr>
              <a:t>what</a:t>
            </a:r>
            <a:r>
              <a:rPr lang="en-US" dirty="0" smtClean="0">
                <a:latin typeface="Calibri" charset="0"/>
              </a:rPr>
              <a:t>)</a:t>
            </a:r>
            <a:endParaRPr lang="en-US" dirty="0">
              <a:latin typeface="Calibri" charset="0"/>
            </a:endParaRPr>
          </a:p>
          <a:p>
            <a:pPr lvl="1"/>
            <a:r>
              <a:rPr lang="en-US" dirty="0">
                <a:latin typeface="Calibri" charset="0"/>
              </a:rPr>
              <a:t>Data units (</a:t>
            </a:r>
            <a:r>
              <a:rPr lang="en-US" i="1" dirty="0">
                <a:solidFill>
                  <a:srgbClr val="3366FF"/>
                </a:solidFill>
                <a:latin typeface="Calibri" charset="0"/>
              </a:rPr>
              <a:t>what</a:t>
            </a:r>
            <a:r>
              <a:rPr lang="en-US" dirty="0" smtClean="0">
                <a:latin typeface="Calibri" charset="0"/>
              </a:rPr>
              <a:t>)</a:t>
            </a:r>
          </a:p>
          <a:p>
            <a:pPr lvl="1"/>
            <a:r>
              <a:rPr lang="en-US" dirty="0">
                <a:latin typeface="Calibri" charset="0"/>
              </a:rPr>
              <a:t>History </a:t>
            </a:r>
            <a:r>
              <a:rPr lang="en-US" dirty="0" smtClean="0">
                <a:latin typeface="Calibri" charset="0"/>
              </a:rPr>
              <a:t>(</a:t>
            </a:r>
            <a:r>
              <a:rPr lang="en-US" i="1" dirty="0" smtClean="0">
                <a:solidFill>
                  <a:srgbClr val="3366FF"/>
                </a:solidFill>
                <a:latin typeface="Calibri" charset="0"/>
              </a:rPr>
              <a:t>how</a:t>
            </a:r>
            <a:r>
              <a:rPr lang="en-US" dirty="0" smtClean="0">
                <a:latin typeface="Calibri" charset="0"/>
              </a:rPr>
              <a:t>)</a:t>
            </a:r>
          </a:p>
          <a:p>
            <a:pPr lvl="1"/>
            <a:r>
              <a:rPr lang="en-US" dirty="0" smtClean="0">
                <a:latin typeface="Calibri" charset="0"/>
              </a:rPr>
              <a:t>Other attributes (</a:t>
            </a:r>
            <a:r>
              <a:rPr lang="en-US" i="1" dirty="0">
                <a:solidFill>
                  <a:srgbClr val="3366FF"/>
                </a:solidFill>
                <a:latin typeface="Calibri" charset="0"/>
              </a:rPr>
              <a:t>what</a:t>
            </a:r>
            <a:r>
              <a:rPr lang="en-US" dirty="0" smtClean="0">
                <a:latin typeface="Calibri" charset="0"/>
              </a:rPr>
              <a:t>)</a:t>
            </a:r>
            <a:endParaRPr lang="en-US" dirty="0">
              <a:latin typeface="Calibri" charset="0"/>
            </a:endParaRPr>
          </a:p>
          <a:p>
            <a:pPr lvl="1"/>
            <a:endParaRPr lang="en-US" dirty="0" smtClean="0">
              <a:latin typeface="Calibri" charset="0"/>
            </a:endParaRPr>
          </a:p>
          <a:p>
            <a:pPr lvl="1"/>
            <a:endParaRPr lang="en-US" dirty="0">
              <a:latin typeface="Calibri" charset="0"/>
            </a:endParaRPr>
          </a:p>
          <a:p>
            <a:pPr lvl="1"/>
            <a:endParaRPr lang="en-US" dirty="0">
              <a:latin typeface="Calibri" charset="0"/>
            </a:endParaRPr>
          </a:p>
          <a:p>
            <a:pPr lvl="1"/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CF-</a:t>
            </a:r>
            <a:r>
              <a:rPr lang="en-US" sz="3600" dirty="0" err="1" smtClean="0">
                <a:solidFill>
                  <a:srgbClr val="333399"/>
                </a:solidFill>
                <a:latin typeface="Calibri" charset="0"/>
              </a:rPr>
              <a:t>NetCDF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b="1" dirty="0" err="1" smtClean="0">
                <a:latin typeface="Calibri" charset="0"/>
              </a:rPr>
              <a:t>NetCDF</a:t>
            </a:r>
            <a:r>
              <a:rPr lang="en-US" b="1" dirty="0" smtClean="0">
                <a:latin typeface="Calibri" charset="0"/>
              </a:rPr>
              <a:t> following CF conventions</a:t>
            </a:r>
            <a:r>
              <a:rPr lang="en-US" dirty="0" smtClean="0">
                <a:latin typeface="Calibri" charset="0"/>
              </a:rPr>
              <a:t>: perfect </a:t>
            </a:r>
            <a:r>
              <a:rPr lang="en-US" dirty="0" smtClean="0">
                <a:latin typeface="Calibri" charset="0"/>
              </a:rPr>
              <a:t>for climate </a:t>
            </a:r>
            <a:r>
              <a:rPr lang="en-US" dirty="0" smtClean="0">
                <a:latin typeface="Calibri" charset="0"/>
              </a:rPr>
              <a:t>change and earth system model data</a:t>
            </a:r>
          </a:p>
          <a:p>
            <a:pPr lvl="1"/>
            <a:r>
              <a:rPr lang="en-US" dirty="0" smtClean="0">
                <a:latin typeface="Calibri" charset="0"/>
              </a:rPr>
              <a:t>The </a:t>
            </a:r>
            <a:r>
              <a:rPr lang="en-US" dirty="0" err="1" smtClean="0">
                <a:latin typeface="Calibri" charset="0"/>
              </a:rPr>
              <a:t>NetCDF</a:t>
            </a:r>
            <a:r>
              <a:rPr lang="en-US" dirty="0" smtClean="0">
                <a:latin typeface="Calibri" charset="0"/>
              </a:rPr>
              <a:t> classic data model provides a clean way to organize multi-dimensional data</a:t>
            </a:r>
          </a:p>
          <a:p>
            <a:pPr lvl="1"/>
            <a:r>
              <a:rPr lang="en-US" dirty="0" err="1" smtClean="0">
                <a:latin typeface="Calibri" charset="0"/>
              </a:rPr>
              <a:t>NetCDF</a:t>
            </a:r>
            <a:r>
              <a:rPr lang="en-US" dirty="0" smtClean="0">
                <a:latin typeface="Calibri" charset="0"/>
              </a:rPr>
              <a:t> v4 supports internal compression and advanced data model</a:t>
            </a:r>
          </a:p>
          <a:p>
            <a:pPr lvl="1"/>
            <a:r>
              <a:rPr lang="en-US" dirty="0" err="1" smtClean="0">
                <a:latin typeface="Calibri" charset="0"/>
              </a:rPr>
              <a:t>NetCDF</a:t>
            </a:r>
            <a:r>
              <a:rPr lang="en-US" dirty="0" smtClean="0">
                <a:latin typeface="Calibri" charset="0"/>
              </a:rPr>
              <a:t> is supported by many tools: Matlab, IDL, Ferret, Python, NCO, Panoply, …</a:t>
            </a:r>
          </a:p>
          <a:p>
            <a:pPr lvl="1"/>
            <a:r>
              <a:rPr lang="en-US" dirty="0" smtClean="0">
                <a:latin typeface="Calibri" charset="0"/>
              </a:rPr>
              <a:t>CF makes data self-descriptive and analysis can be automated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Define Variable Names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CF Standard Name Table (v28) </a:t>
            </a:r>
          </a:p>
          <a:p>
            <a:pPr lvl="1"/>
            <a:r>
              <a:rPr lang="en-US" smtClean="0">
                <a:latin typeface="Calibri" charset="0"/>
              </a:rPr>
              <a:t>Contain 2362 of </a:t>
            </a:r>
            <a:r>
              <a:rPr lang="en-US" dirty="0" smtClean="0">
                <a:latin typeface="Calibri" charset="0"/>
              </a:rPr>
              <a:t>(name, description, units) in 9 categories: </a:t>
            </a:r>
            <a:r>
              <a:rPr lang="en-US" i="1" dirty="0"/>
              <a:t>Atmospheric Chemistry, Atmosphere Dynamics, Carbon Cycle, Cloud, Hydrology, Ocean Dynamics, Radiation, Sea Ice, </a:t>
            </a:r>
            <a:r>
              <a:rPr lang="en-US" i="1" dirty="0" smtClean="0"/>
              <a:t>and Surface</a:t>
            </a:r>
            <a:r>
              <a:rPr lang="en-US" dirty="0" smtClean="0"/>
              <a:t>.</a:t>
            </a:r>
          </a:p>
          <a:p>
            <a:r>
              <a:rPr lang="en-US" dirty="0" smtClean="0">
                <a:latin typeface="Calibri" charset="0"/>
              </a:rPr>
              <a:t>What if there is no CF standard name that describes your variable?</a:t>
            </a:r>
          </a:p>
          <a:p>
            <a:pPr lvl="1"/>
            <a:r>
              <a:rPr lang="en-US" dirty="0" smtClean="0">
                <a:latin typeface="Calibri" charset="0"/>
              </a:rPr>
              <a:t>Make your own: </a:t>
            </a:r>
            <a:r>
              <a:rPr lang="en-US" dirty="0" err="1" smtClean="0"/>
              <a:t>leaf_carbon_content</a:t>
            </a:r>
            <a:r>
              <a:rPr lang="en-US" dirty="0"/>
              <a:t> -&gt; </a:t>
            </a:r>
            <a:r>
              <a:rPr lang="en-US" dirty="0" err="1" smtClean="0"/>
              <a:t>leaf_nitrogen_content</a:t>
            </a:r>
            <a:endParaRPr lang="en-US" dirty="0" smtClean="0"/>
          </a:p>
          <a:p>
            <a:pPr lvl="1"/>
            <a:r>
              <a:rPr lang="en-US" dirty="0" smtClean="0">
                <a:latin typeface="Calibri" charset="0"/>
              </a:rPr>
              <a:t>Make it a CF standard name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28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99"/>
                </a:solidFill>
                <a:latin typeface="Calibri" charset="0"/>
              </a:rPr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772400" cy="4906963"/>
          </a:xfrm>
        </p:spPr>
        <p:txBody>
          <a:bodyPr/>
          <a:lstStyle/>
          <a:p>
            <a:r>
              <a:rPr lang="en-US" sz="3200" dirty="0" smtClean="0">
                <a:latin typeface="Calibri" charset="0"/>
              </a:rPr>
              <a:t>Introduction to spatial data</a:t>
            </a:r>
          </a:p>
          <a:p>
            <a:r>
              <a:rPr lang="en-US" sz="3200" dirty="0" smtClean="0">
                <a:latin typeface="Calibri" charset="0"/>
              </a:rPr>
              <a:t>Fundamental things for spatial data</a:t>
            </a:r>
          </a:p>
          <a:p>
            <a:pPr lvl="1"/>
            <a:r>
              <a:rPr lang="en-US" sz="2800" dirty="0" smtClean="0">
                <a:latin typeface="Calibri" charset="0"/>
              </a:rPr>
              <a:t>Where, when, what, how </a:t>
            </a:r>
          </a:p>
          <a:p>
            <a:r>
              <a:rPr lang="en-US" sz="3200" dirty="0" smtClean="0">
                <a:latin typeface="Calibri" charset="0"/>
              </a:rPr>
              <a:t>Make better spatial data</a:t>
            </a:r>
          </a:p>
          <a:p>
            <a:pPr lvl="1"/>
            <a:r>
              <a:rPr lang="en-US" sz="2800" dirty="0" smtClean="0">
                <a:latin typeface="Calibri" charset="0"/>
              </a:rPr>
              <a:t>Choose appropriate format</a:t>
            </a:r>
          </a:p>
          <a:p>
            <a:pPr lvl="1"/>
            <a:r>
              <a:rPr lang="en-US" sz="2800" dirty="0" err="1" smtClean="0">
                <a:latin typeface="Calibri" charset="0"/>
              </a:rPr>
              <a:t>NetCDF</a:t>
            </a:r>
            <a:r>
              <a:rPr lang="en-US" sz="2800" dirty="0" smtClean="0">
                <a:latin typeface="Calibri" charset="0"/>
              </a:rPr>
              <a:t> and Climate &amp; Forecast Convention</a:t>
            </a:r>
          </a:p>
          <a:p>
            <a:r>
              <a:rPr lang="en-US" sz="3200" dirty="0" smtClean="0">
                <a:latin typeface="Calibri" charset="0"/>
              </a:rPr>
              <a:t>Tools for spatial data</a:t>
            </a:r>
            <a:endParaRPr lang="en-US" sz="3200" dirty="0">
              <a:latin typeface="Calibri" charset="0"/>
            </a:endParaRPr>
          </a:p>
          <a:p>
            <a:pPr lvl="1"/>
            <a:endParaRPr lang="en-US" sz="2800" dirty="0" smtClean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3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Structure of a common </a:t>
            </a:r>
            <a:r>
              <a:rPr lang="en-US" sz="3600" dirty="0" err="1" smtClean="0">
                <a:solidFill>
                  <a:srgbClr val="333399"/>
                </a:solidFill>
                <a:latin typeface="Calibri" charset="0"/>
              </a:rPr>
              <a:t>netCDF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 file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09600" y="1219200"/>
            <a:ext cx="7543800" cy="5562600"/>
          </a:xfrm>
          <a:prstGeom prst="rect">
            <a:avLst/>
          </a:prstGeom>
          <a:solidFill>
            <a:srgbClr val="A2C0FF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500" b="1" dirty="0" smtClean="0"/>
              <a:t>dimensions:</a:t>
            </a:r>
            <a:endParaRPr lang="en-US" sz="1500" b="1" dirty="0"/>
          </a:p>
          <a:p>
            <a:pPr marL="0" indent="0">
              <a:buNone/>
            </a:pPr>
            <a:r>
              <a:rPr lang="en-US" sz="1500" dirty="0"/>
              <a:t>    </a:t>
            </a:r>
            <a:r>
              <a:rPr lang="en-US" sz="1500" dirty="0" err="1" smtClean="0"/>
              <a:t>lat</a:t>
            </a:r>
            <a:r>
              <a:rPr lang="en-US" sz="1500" dirty="0" smtClean="0"/>
              <a:t> = 360 ;</a:t>
            </a:r>
          </a:p>
          <a:p>
            <a:pPr marL="0" indent="0">
              <a:buNone/>
            </a:pPr>
            <a:r>
              <a:rPr lang="en-US" sz="1500" dirty="0"/>
              <a:t> </a:t>
            </a:r>
            <a:r>
              <a:rPr lang="en-US" sz="1500" dirty="0" smtClean="0"/>
              <a:t>   </a:t>
            </a:r>
            <a:r>
              <a:rPr lang="en-US" sz="1500" dirty="0" err="1" smtClean="0"/>
              <a:t>lon</a:t>
            </a:r>
            <a:r>
              <a:rPr lang="en-US" sz="1500" dirty="0" smtClean="0"/>
              <a:t> = 720;</a:t>
            </a:r>
          </a:p>
          <a:p>
            <a:pPr marL="0" indent="0">
              <a:buNone/>
            </a:pPr>
            <a:r>
              <a:rPr lang="en-US" sz="1500" dirty="0" smtClean="0"/>
              <a:t>    </a:t>
            </a:r>
            <a:r>
              <a:rPr lang="en-US" sz="1500" dirty="0"/>
              <a:t>time = UNLIMITED ; // (365 currently)</a:t>
            </a:r>
            <a:r>
              <a:rPr lang="en-US" sz="1500" dirty="0" smtClean="0"/>
              <a:t> </a:t>
            </a:r>
          </a:p>
          <a:p>
            <a:pPr marL="0" indent="0">
              <a:buNone/>
            </a:pPr>
            <a:r>
              <a:rPr lang="en-US" sz="1500" b="1" dirty="0" smtClean="0"/>
              <a:t>variables:</a:t>
            </a:r>
          </a:p>
          <a:p>
            <a:pPr marL="0" indent="0">
              <a:buNone/>
            </a:pPr>
            <a:r>
              <a:rPr lang="en-US" sz="1500" dirty="0" smtClean="0"/>
              <a:t>    </a:t>
            </a:r>
            <a:r>
              <a:rPr lang="en-US" sz="1500" dirty="0" smtClean="0"/>
              <a:t>double </a:t>
            </a:r>
            <a:r>
              <a:rPr lang="en-US" sz="1500" dirty="0" err="1"/>
              <a:t>lat</a:t>
            </a:r>
            <a:r>
              <a:rPr lang="en-US" sz="1500" dirty="0"/>
              <a:t>(</a:t>
            </a:r>
            <a:r>
              <a:rPr lang="en-US" sz="1500" dirty="0" err="1"/>
              <a:t>lat</a:t>
            </a:r>
            <a:r>
              <a:rPr lang="en-US" sz="1500" dirty="0"/>
              <a:t>) </a:t>
            </a:r>
            <a:r>
              <a:rPr lang="en-US" sz="1500" dirty="0" smtClean="0"/>
              <a:t>……;</a:t>
            </a:r>
            <a:endParaRPr lang="en-US" sz="1500" dirty="0"/>
          </a:p>
          <a:p>
            <a:pPr marL="0" indent="0">
              <a:buNone/>
            </a:pPr>
            <a:r>
              <a:rPr lang="en-US" sz="1500" dirty="0" smtClean="0"/>
              <a:t>    double </a:t>
            </a:r>
            <a:r>
              <a:rPr lang="en-US" sz="1500" dirty="0" err="1"/>
              <a:t>lon</a:t>
            </a:r>
            <a:r>
              <a:rPr lang="en-US" sz="1500" dirty="0"/>
              <a:t>(</a:t>
            </a:r>
            <a:r>
              <a:rPr lang="en-US" sz="1500" dirty="0" err="1"/>
              <a:t>lon</a:t>
            </a:r>
            <a:r>
              <a:rPr lang="en-US" sz="1500" dirty="0"/>
              <a:t>) </a:t>
            </a:r>
            <a:r>
              <a:rPr lang="en-US" sz="1500" dirty="0"/>
              <a:t>……;</a:t>
            </a:r>
            <a:endParaRPr lang="en-US" sz="1500" dirty="0" smtClean="0"/>
          </a:p>
          <a:p>
            <a:pPr marL="0" indent="0">
              <a:buNone/>
            </a:pPr>
            <a:r>
              <a:rPr lang="en-US" sz="1500" dirty="0" smtClean="0"/>
              <a:t>    double time</a:t>
            </a:r>
            <a:r>
              <a:rPr lang="en-US" sz="1500" dirty="0"/>
              <a:t>(time) ……</a:t>
            </a:r>
            <a:r>
              <a:rPr lang="en-US" sz="1500" dirty="0" smtClean="0"/>
              <a:t>;</a:t>
            </a:r>
            <a:endParaRPr lang="en-US" sz="1500" dirty="0"/>
          </a:p>
          <a:p>
            <a:pPr marL="0" indent="0">
              <a:buNone/>
            </a:pPr>
            <a:r>
              <a:rPr lang="en-US" sz="1500" dirty="0" smtClean="0"/>
              <a:t>    double var1(time, </a:t>
            </a:r>
            <a:r>
              <a:rPr lang="en-US" sz="1500" dirty="0" err="1" smtClean="0"/>
              <a:t>lat</a:t>
            </a:r>
            <a:r>
              <a:rPr lang="en-US" sz="1500" dirty="0" smtClean="0"/>
              <a:t>, </a:t>
            </a:r>
            <a:r>
              <a:rPr lang="en-US" sz="1500" dirty="0" err="1" smtClean="0"/>
              <a:t>lon</a:t>
            </a:r>
            <a:r>
              <a:rPr lang="en-US" sz="1500" dirty="0" smtClean="0"/>
              <a:t>) ;</a:t>
            </a:r>
          </a:p>
          <a:p>
            <a:pPr marL="0" indent="0">
              <a:buNone/>
            </a:pPr>
            <a:r>
              <a:rPr lang="en-US" sz="1500" dirty="0" smtClean="0"/>
              <a:t>          var1:standard_name = “</a:t>
            </a:r>
            <a:r>
              <a:rPr lang="en-US" sz="1500" dirty="0" err="1" smtClean="0"/>
              <a:t>some_variable_standard_name</a:t>
            </a:r>
            <a:r>
              <a:rPr lang="en-US" sz="1500" dirty="0" smtClean="0"/>
              <a:t>”;</a:t>
            </a:r>
            <a:endParaRPr lang="en-US" sz="1500" dirty="0" smtClean="0"/>
          </a:p>
          <a:p>
            <a:pPr marL="0" indent="0">
              <a:buNone/>
            </a:pPr>
            <a:r>
              <a:rPr lang="en-US" sz="1500" dirty="0"/>
              <a:t> </a:t>
            </a:r>
            <a:r>
              <a:rPr lang="en-US" sz="1500" dirty="0" smtClean="0"/>
              <a:t>   double var2(</a:t>
            </a:r>
            <a:r>
              <a:rPr lang="en-US" sz="1500" dirty="0"/>
              <a:t>time, </a:t>
            </a:r>
            <a:r>
              <a:rPr lang="en-US" sz="1500" dirty="0" err="1"/>
              <a:t>lat</a:t>
            </a:r>
            <a:r>
              <a:rPr lang="en-US" sz="1500" dirty="0"/>
              <a:t>, </a:t>
            </a:r>
            <a:r>
              <a:rPr lang="en-US" sz="1500" dirty="0" err="1"/>
              <a:t>lon</a:t>
            </a:r>
            <a:r>
              <a:rPr lang="en-US" sz="1500" dirty="0"/>
              <a:t>) ;</a:t>
            </a:r>
          </a:p>
          <a:p>
            <a:pPr marL="0" indent="0">
              <a:buNone/>
            </a:pPr>
            <a:r>
              <a:rPr lang="en-US" sz="1500" dirty="0"/>
              <a:t>        </a:t>
            </a:r>
            <a:r>
              <a:rPr lang="en-US" sz="1500" dirty="0" smtClean="0"/>
              <a:t>  var2:</a:t>
            </a:r>
            <a:r>
              <a:rPr lang="en-US" sz="1500" dirty="0"/>
              <a:t>standard_name = </a:t>
            </a:r>
            <a:r>
              <a:rPr lang="en-US" sz="1500" dirty="0" smtClean="0"/>
              <a:t>“</a:t>
            </a:r>
            <a:r>
              <a:rPr lang="en-US" sz="1500" dirty="0" err="1" smtClean="0"/>
              <a:t>some_variable_standard_name</a:t>
            </a:r>
            <a:r>
              <a:rPr lang="en-US" sz="1500" dirty="0"/>
              <a:t>”</a:t>
            </a:r>
            <a:r>
              <a:rPr lang="en-US" sz="1500" dirty="0" smtClean="0"/>
              <a:t>;</a:t>
            </a:r>
          </a:p>
          <a:p>
            <a:pPr marL="0" indent="0">
              <a:buNone/>
            </a:pPr>
            <a:r>
              <a:rPr lang="en-US" sz="1500" b="1" dirty="0" smtClean="0"/>
              <a:t>/</a:t>
            </a:r>
            <a:r>
              <a:rPr lang="en-US" sz="1500" b="1" dirty="0"/>
              <a:t>/ global attributes:</a:t>
            </a:r>
          </a:p>
          <a:p>
            <a:pPr marL="0" indent="0">
              <a:buNone/>
            </a:pPr>
            <a:r>
              <a:rPr lang="en-US" sz="1500" dirty="0" smtClean="0"/>
              <a:t>    ….</a:t>
            </a:r>
          </a:p>
          <a:p>
            <a:pPr marL="0" indent="0">
              <a:buNone/>
            </a:pPr>
            <a:r>
              <a:rPr lang="en-US" sz="1500" b="1" dirty="0" smtClean="0"/>
              <a:t>data</a:t>
            </a:r>
            <a:r>
              <a:rPr lang="en-US" sz="1500" b="1" dirty="0" smtClean="0"/>
              <a:t>:</a:t>
            </a:r>
          </a:p>
          <a:p>
            <a:pPr marL="0" indent="0">
              <a:buNone/>
            </a:pPr>
            <a:r>
              <a:rPr lang="en-US" sz="1500" dirty="0"/>
              <a:t> </a:t>
            </a:r>
            <a:r>
              <a:rPr lang="en-US" sz="1500" dirty="0" smtClean="0"/>
              <a:t>   </a:t>
            </a:r>
            <a:r>
              <a:rPr lang="en-US" sz="1500" dirty="0" err="1"/>
              <a:t>lat</a:t>
            </a:r>
            <a:r>
              <a:rPr lang="en-US" sz="1500" dirty="0"/>
              <a:t> = -89.75, -89.25, -88.75, -88.25, -87.75</a:t>
            </a:r>
            <a:r>
              <a:rPr lang="en-US" sz="1500" dirty="0" smtClean="0"/>
              <a:t>, </a:t>
            </a:r>
            <a:r>
              <a:rPr lang="en-US" sz="1500" dirty="0" smtClean="0"/>
              <a:t>……</a:t>
            </a:r>
            <a:endParaRPr lang="en-US" sz="1500" dirty="0" smtClean="0"/>
          </a:p>
          <a:p>
            <a:pPr marL="0" indent="0">
              <a:buNone/>
            </a:pPr>
            <a:r>
              <a:rPr lang="en-US" sz="1500" dirty="0" smtClean="0"/>
              <a:t>    </a:t>
            </a:r>
            <a:r>
              <a:rPr lang="en-US" sz="1500" dirty="0" err="1" smtClean="0"/>
              <a:t>lon</a:t>
            </a:r>
            <a:r>
              <a:rPr lang="en-US" sz="1500" dirty="0" smtClean="0"/>
              <a:t> </a:t>
            </a:r>
            <a:r>
              <a:rPr lang="en-US" sz="1500" dirty="0"/>
              <a:t>= -179.75, -179.25, -178.75, -178.25, -177.75</a:t>
            </a:r>
            <a:r>
              <a:rPr lang="en-US" sz="1500" dirty="0" smtClean="0"/>
              <a:t>, </a:t>
            </a:r>
            <a:r>
              <a:rPr lang="en-US" sz="1500" dirty="0" smtClean="0"/>
              <a:t>……</a:t>
            </a:r>
          </a:p>
          <a:p>
            <a:pPr marL="0" indent="0">
              <a:buNone/>
            </a:pPr>
            <a:r>
              <a:rPr lang="en-US" sz="1500" dirty="0"/>
              <a:t> </a:t>
            </a:r>
            <a:r>
              <a:rPr lang="en-US" sz="1500" dirty="0" smtClean="0"/>
              <a:t>   time = ……</a:t>
            </a:r>
          </a:p>
          <a:p>
            <a:pPr marL="0" indent="0">
              <a:buNone/>
            </a:pPr>
            <a:r>
              <a:rPr lang="en-US" sz="1500" dirty="0"/>
              <a:t> </a:t>
            </a:r>
            <a:r>
              <a:rPr lang="en-US" sz="1500" dirty="0" smtClean="0"/>
              <a:t>   var1 = ……</a:t>
            </a:r>
          </a:p>
          <a:p>
            <a:pPr marL="0" indent="0">
              <a:buNone/>
            </a:pPr>
            <a:r>
              <a:rPr lang="en-US" sz="1500" dirty="0" smtClean="0"/>
              <a:t>    var2 </a:t>
            </a:r>
            <a:r>
              <a:rPr lang="en-US" sz="1500" dirty="0"/>
              <a:t>= ……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117047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Specify Spatial Info in </a:t>
            </a:r>
            <a:r>
              <a:rPr lang="en-US" sz="3600" dirty="0" err="1" smtClean="0">
                <a:solidFill>
                  <a:srgbClr val="333399"/>
                </a:solidFill>
                <a:latin typeface="Calibri" charset="0"/>
              </a:rPr>
              <a:t>NetCDF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 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(1)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Provide cell </a:t>
            </a:r>
            <a:r>
              <a:rPr lang="en-US" b="1" dirty="0" smtClean="0">
                <a:latin typeface="Calibri" charset="0"/>
              </a:rPr>
              <a:t>center</a:t>
            </a:r>
            <a:r>
              <a:rPr lang="en-US" dirty="0" smtClean="0">
                <a:latin typeface="Calibri" charset="0"/>
              </a:rPr>
              <a:t> coordinates in Geographic </a:t>
            </a:r>
            <a:r>
              <a:rPr lang="en-US" dirty="0" err="1" smtClean="0">
                <a:latin typeface="Calibri" charset="0"/>
              </a:rPr>
              <a:t>Lat</a:t>
            </a:r>
            <a:r>
              <a:rPr lang="en-US" dirty="0" smtClean="0">
                <a:latin typeface="Calibri" charset="0"/>
              </a:rPr>
              <a:t>/Lon SRS and native SRS (</a:t>
            </a:r>
            <a:r>
              <a:rPr lang="en-US" i="1" dirty="0" smtClean="0">
                <a:latin typeface="Calibri" charset="0"/>
              </a:rPr>
              <a:t>if different</a:t>
            </a:r>
            <a:r>
              <a:rPr lang="en-US" dirty="0" smtClean="0">
                <a:latin typeface="Calibri" charset="0"/>
              </a:rPr>
              <a:t>)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295400" y="2590800"/>
            <a:ext cx="6324600" cy="4038600"/>
          </a:xfrm>
          <a:prstGeom prst="rect">
            <a:avLst/>
          </a:prstGeom>
          <a:solidFill>
            <a:srgbClr val="A2C0FF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b="1" dirty="0" smtClean="0"/>
              <a:t>variables:</a:t>
            </a:r>
          </a:p>
          <a:p>
            <a:pPr marL="0" indent="0">
              <a:buNone/>
            </a:pPr>
            <a:r>
              <a:rPr lang="en-US" sz="1800" dirty="0" smtClean="0"/>
              <a:t>    double </a:t>
            </a:r>
            <a:r>
              <a:rPr lang="en-US" sz="1800" dirty="0" err="1"/>
              <a:t>lat</a:t>
            </a:r>
            <a:r>
              <a:rPr lang="en-US" sz="1800" dirty="0"/>
              <a:t>(</a:t>
            </a:r>
            <a:r>
              <a:rPr lang="en-US" sz="1800" dirty="0" err="1"/>
              <a:t>lat</a:t>
            </a:r>
            <a:r>
              <a:rPr lang="en-US" sz="1800" dirty="0"/>
              <a:t>) ;</a:t>
            </a:r>
          </a:p>
          <a:p>
            <a:pPr marL="0" indent="0">
              <a:buNone/>
            </a:pPr>
            <a:r>
              <a:rPr lang="en-US" sz="1800" dirty="0" smtClean="0"/>
              <a:t>        </a:t>
            </a:r>
            <a:r>
              <a:rPr lang="en-US" sz="1800" dirty="0" err="1" smtClean="0"/>
              <a:t>lat:standard_name</a:t>
            </a:r>
            <a:r>
              <a:rPr lang="en-US" sz="1800" dirty="0" smtClean="0"/>
              <a:t> </a:t>
            </a:r>
            <a:r>
              <a:rPr lang="en-US" sz="1800" dirty="0"/>
              <a:t>= "latitude" ;</a:t>
            </a:r>
          </a:p>
          <a:p>
            <a:pPr marL="0" indent="0">
              <a:buNone/>
            </a:pPr>
            <a:r>
              <a:rPr lang="en-US" sz="1800" dirty="0" smtClean="0"/>
              <a:t>        </a:t>
            </a:r>
            <a:r>
              <a:rPr lang="en-US" sz="1800" dirty="0" err="1" smtClean="0"/>
              <a:t>lat:long_name</a:t>
            </a:r>
            <a:r>
              <a:rPr lang="en-US" sz="1800" dirty="0" smtClean="0"/>
              <a:t> </a:t>
            </a:r>
            <a:r>
              <a:rPr lang="en-US" sz="1800" dirty="0"/>
              <a:t>= "latitude coordinate" ;</a:t>
            </a:r>
          </a:p>
          <a:p>
            <a:pPr marL="0" indent="0">
              <a:buNone/>
            </a:pPr>
            <a:r>
              <a:rPr lang="en-US" sz="1800" dirty="0" smtClean="0"/>
              <a:t>        </a:t>
            </a:r>
            <a:r>
              <a:rPr lang="en-US" sz="1800" dirty="0" err="1" smtClean="0"/>
              <a:t>lat:units</a:t>
            </a:r>
            <a:r>
              <a:rPr lang="en-US" sz="1800" dirty="0" smtClean="0"/>
              <a:t> </a:t>
            </a:r>
            <a:r>
              <a:rPr lang="en-US" sz="1800" dirty="0"/>
              <a:t>= "</a:t>
            </a:r>
            <a:r>
              <a:rPr lang="en-US" sz="1800" dirty="0" err="1"/>
              <a:t>degrees_north</a:t>
            </a:r>
            <a:r>
              <a:rPr lang="en-US" sz="1800" dirty="0"/>
              <a:t>" ;</a:t>
            </a:r>
          </a:p>
          <a:p>
            <a:pPr marL="0" indent="0">
              <a:buNone/>
            </a:pPr>
            <a:r>
              <a:rPr lang="en-US" sz="1800" dirty="0" smtClean="0"/>
              <a:t>    double </a:t>
            </a:r>
            <a:r>
              <a:rPr lang="en-US" sz="1800" dirty="0" err="1"/>
              <a:t>lon</a:t>
            </a:r>
            <a:r>
              <a:rPr lang="en-US" sz="1800" dirty="0"/>
              <a:t>(</a:t>
            </a:r>
            <a:r>
              <a:rPr lang="en-US" sz="1800" dirty="0" err="1"/>
              <a:t>lon</a:t>
            </a:r>
            <a:r>
              <a:rPr lang="en-US" sz="1800" dirty="0"/>
              <a:t>) ;</a:t>
            </a:r>
          </a:p>
          <a:p>
            <a:pPr marL="0" indent="0">
              <a:buNone/>
            </a:pPr>
            <a:r>
              <a:rPr lang="en-US" sz="1800" dirty="0" smtClean="0"/>
              <a:t>        </a:t>
            </a:r>
            <a:r>
              <a:rPr lang="en-US" sz="1800" dirty="0" err="1" smtClean="0"/>
              <a:t>lon:standard_name</a:t>
            </a:r>
            <a:r>
              <a:rPr lang="en-US" sz="1800" dirty="0" smtClean="0"/>
              <a:t> </a:t>
            </a:r>
            <a:r>
              <a:rPr lang="en-US" sz="1800" dirty="0"/>
              <a:t>= "longitude" ;</a:t>
            </a:r>
          </a:p>
          <a:p>
            <a:pPr marL="0" indent="0">
              <a:buNone/>
            </a:pPr>
            <a:r>
              <a:rPr lang="en-US" sz="1800" dirty="0" smtClean="0"/>
              <a:t>        </a:t>
            </a:r>
            <a:r>
              <a:rPr lang="en-US" sz="1800" dirty="0" err="1" smtClean="0"/>
              <a:t>lon:long_name</a:t>
            </a:r>
            <a:r>
              <a:rPr lang="en-US" sz="1800" dirty="0" smtClean="0"/>
              <a:t> </a:t>
            </a:r>
            <a:r>
              <a:rPr lang="en-US" sz="1800" dirty="0"/>
              <a:t>= "longitude coordinate" ;</a:t>
            </a:r>
          </a:p>
          <a:p>
            <a:pPr marL="0" indent="0">
              <a:buNone/>
            </a:pPr>
            <a:r>
              <a:rPr lang="en-US" sz="1800" dirty="0" smtClean="0"/>
              <a:t>        </a:t>
            </a:r>
            <a:r>
              <a:rPr lang="en-US" sz="1800" dirty="0" err="1" smtClean="0"/>
              <a:t>lon:units</a:t>
            </a:r>
            <a:r>
              <a:rPr lang="en-US" sz="1800" dirty="0" smtClean="0"/>
              <a:t> </a:t>
            </a:r>
            <a:r>
              <a:rPr lang="en-US" sz="1800" dirty="0"/>
              <a:t>= "</a:t>
            </a:r>
            <a:r>
              <a:rPr lang="en-US" sz="1800" dirty="0" err="1"/>
              <a:t>degrees_east</a:t>
            </a:r>
            <a:r>
              <a:rPr lang="en-US" sz="1800" dirty="0"/>
              <a:t>" </a:t>
            </a:r>
            <a:r>
              <a:rPr lang="en-US" sz="1800" dirty="0" smtClean="0"/>
              <a:t>;</a:t>
            </a:r>
          </a:p>
          <a:p>
            <a:pPr marL="0" indent="0">
              <a:buNone/>
            </a:pPr>
            <a:r>
              <a:rPr lang="en-US" sz="1800" b="1" dirty="0" smtClean="0"/>
              <a:t>data: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</a:t>
            </a:r>
            <a:r>
              <a:rPr lang="en-US" sz="1800" dirty="0" err="1"/>
              <a:t>lat</a:t>
            </a:r>
            <a:r>
              <a:rPr lang="en-US" sz="1800" dirty="0"/>
              <a:t> = -89.75, -89.25, -88.75, -88.25, -87.75</a:t>
            </a:r>
            <a:r>
              <a:rPr lang="en-US" sz="1800" dirty="0" smtClean="0"/>
              <a:t>, …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</a:t>
            </a:r>
            <a:r>
              <a:rPr lang="en-US" sz="1800" dirty="0" err="1" smtClean="0"/>
              <a:t>lon</a:t>
            </a:r>
            <a:r>
              <a:rPr lang="en-US" sz="1800" dirty="0" smtClean="0"/>
              <a:t> </a:t>
            </a:r>
            <a:r>
              <a:rPr lang="en-US" sz="1800" dirty="0" smtClean="0"/>
              <a:t>= </a:t>
            </a:r>
            <a:r>
              <a:rPr lang="en-US" sz="1800" dirty="0"/>
              <a:t>-179.75, -179.25, -178.75, -178.25, -177.75</a:t>
            </a:r>
            <a:r>
              <a:rPr lang="en-US" sz="1800" dirty="0" smtClean="0"/>
              <a:t>, …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12609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Specify Spatial Info in </a:t>
            </a:r>
            <a:r>
              <a:rPr lang="en-US" sz="3600" dirty="0" err="1" smtClean="0">
                <a:solidFill>
                  <a:srgbClr val="333399"/>
                </a:solidFill>
                <a:latin typeface="Calibri" charset="0"/>
              </a:rPr>
              <a:t>NetCDF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 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(2)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Specify cell boundaries</a:t>
            </a:r>
          </a:p>
          <a:p>
            <a:pPr lvl="1"/>
            <a:r>
              <a:rPr lang="en-US" dirty="0" smtClean="0">
                <a:latin typeface="Calibri" charset="0"/>
              </a:rPr>
              <a:t>Left-right boundary</a:t>
            </a:r>
          </a:p>
          <a:p>
            <a:pPr lvl="1"/>
            <a:r>
              <a:rPr lang="en-US" dirty="0" smtClean="0">
                <a:latin typeface="Calibri" charset="0"/>
              </a:rPr>
              <a:t>Bottom-top boundary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90800" y="3048000"/>
            <a:ext cx="4038600" cy="3352800"/>
          </a:xfrm>
          <a:prstGeom prst="rect">
            <a:avLst/>
          </a:prstGeom>
          <a:solidFill>
            <a:srgbClr val="A2C0FF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double </a:t>
            </a:r>
            <a:r>
              <a:rPr lang="en-US" sz="1800" dirty="0" err="1" smtClean="0">
                <a:latin typeface="Calibri" charset="0"/>
              </a:rPr>
              <a:t>lat_bnds</a:t>
            </a:r>
            <a:r>
              <a:rPr lang="en-US" sz="1800" dirty="0" smtClean="0">
                <a:latin typeface="Calibri" charset="0"/>
              </a:rPr>
              <a:t>(</a:t>
            </a:r>
            <a:r>
              <a:rPr lang="en-US" sz="1800" dirty="0" err="1" smtClean="0">
                <a:latin typeface="Calibri" charset="0"/>
              </a:rPr>
              <a:t>lat</a:t>
            </a:r>
            <a:r>
              <a:rPr lang="en-US" sz="1800" dirty="0" smtClean="0">
                <a:latin typeface="Calibri" charset="0"/>
              </a:rPr>
              <a:t>=360, </a:t>
            </a:r>
            <a:r>
              <a:rPr lang="en-US" sz="1800" dirty="0" err="1" smtClean="0">
                <a:latin typeface="Calibri" charset="0"/>
              </a:rPr>
              <a:t>nv</a:t>
            </a:r>
            <a:r>
              <a:rPr lang="en-US" sz="1800" dirty="0" smtClean="0">
                <a:latin typeface="Calibri" charset="0"/>
              </a:rPr>
              <a:t>=2);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:units = "</a:t>
            </a:r>
            <a:r>
              <a:rPr lang="en-US" sz="1800" dirty="0" err="1" smtClean="0">
                <a:latin typeface="Calibri" charset="0"/>
              </a:rPr>
              <a:t>degrees_north</a:t>
            </a:r>
            <a:r>
              <a:rPr lang="en-US" sz="1800" dirty="0" smtClean="0">
                <a:latin typeface="Calibri" charset="0"/>
              </a:rPr>
              <a:t>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double </a:t>
            </a:r>
            <a:r>
              <a:rPr lang="en-US" sz="1800" dirty="0" err="1" smtClean="0">
                <a:latin typeface="Calibri" charset="0"/>
              </a:rPr>
              <a:t>lon_bnds</a:t>
            </a:r>
            <a:r>
              <a:rPr lang="en-US" sz="1800" dirty="0" smtClean="0">
                <a:latin typeface="Calibri" charset="0"/>
              </a:rPr>
              <a:t>(</a:t>
            </a:r>
            <a:r>
              <a:rPr lang="en-US" sz="1800" dirty="0" err="1" smtClean="0">
                <a:latin typeface="Calibri" charset="0"/>
              </a:rPr>
              <a:t>lon</a:t>
            </a:r>
            <a:r>
              <a:rPr lang="en-US" sz="1800" dirty="0" smtClean="0">
                <a:latin typeface="Calibri" charset="0"/>
              </a:rPr>
              <a:t>=720, </a:t>
            </a:r>
            <a:r>
              <a:rPr lang="en-US" sz="1800" dirty="0" err="1" smtClean="0">
                <a:latin typeface="Calibri" charset="0"/>
              </a:rPr>
              <a:t>nv</a:t>
            </a:r>
            <a:r>
              <a:rPr lang="en-US" sz="1800" dirty="0" smtClean="0">
                <a:latin typeface="Calibri" charset="0"/>
              </a:rPr>
              <a:t>=2);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:units = "</a:t>
            </a:r>
            <a:r>
              <a:rPr lang="en-US" sz="1800" dirty="0" err="1" smtClean="0">
                <a:latin typeface="Calibri" charset="0"/>
              </a:rPr>
              <a:t>degrees_east</a:t>
            </a:r>
            <a:r>
              <a:rPr lang="en-US" sz="1800" dirty="0" smtClean="0">
                <a:latin typeface="Calibri" charset="0"/>
              </a:rPr>
              <a:t>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double </a:t>
            </a:r>
            <a:r>
              <a:rPr lang="en-US" sz="1800" dirty="0" err="1" smtClean="0">
                <a:latin typeface="Calibri" charset="0"/>
              </a:rPr>
              <a:t>lat</a:t>
            </a:r>
            <a:r>
              <a:rPr lang="en-US" sz="1800" dirty="0" smtClean="0">
                <a:latin typeface="Calibri" charset="0"/>
              </a:rPr>
              <a:t>(</a:t>
            </a:r>
            <a:r>
              <a:rPr lang="en-US" sz="1800" dirty="0" err="1" smtClean="0">
                <a:latin typeface="Calibri" charset="0"/>
              </a:rPr>
              <a:t>lat</a:t>
            </a:r>
            <a:r>
              <a:rPr lang="en-US" sz="1800" dirty="0" smtClean="0">
                <a:latin typeface="Calibri" charset="0"/>
              </a:rPr>
              <a:t>=360);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:bounds = "</a:t>
            </a:r>
            <a:r>
              <a:rPr lang="en-US" sz="1800" dirty="0" err="1" smtClean="0">
                <a:latin typeface="Calibri" charset="0"/>
              </a:rPr>
              <a:t>lat_bnds</a:t>
            </a:r>
            <a:r>
              <a:rPr lang="en-US" sz="1800" dirty="0" smtClean="0">
                <a:latin typeface="Calibri" charset="0"/>
              </a:rPr>
              <a:t>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:units = "</a:t>
            </a:r>
            <a:r>
              <a:rPr lang="en-US" sz="1800" dirty="0" err="1" smtClean="0">
                <a:latin typeface="Calibri" charset="0"/>
              </a:rPr>
              <a:t>degrees_north</a:t>
            </a:r>
            <a:r>
              <a:rPr lang="en-US" sz="1800" dirty="0" smtClean="0">
                <a:latin typeface="Calibri" charset="0"/>
              </a:rPr>
              <a:t>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double </a:t>
            </a:r>
            <a:r>
              <a:rPr lang="en-US" sz="1800" dirty="0" err="1" smtClean="0">
                <a:latin typeface="Calibri" charset="0"/>
              </a:rPr>
              <a:t>lon</a:t>
            </a:r>
            <a:r>
              <a:rPr lang="en-US" sz="1800" dirty="0" smtClean="0">
                <a:latin typeface="Calibri" charset="0"/>
              </a:rPr>
              <a:t>(</a:t>
            </a:r>
            <a:r>
              <a:rPr lang="en-US" sz="1800" dirty="0" err="1" smtClean="0">
                <a:latin typeface="Calibri" charset="0"/>
              </a:rPr>
              <a:t>lon</a:t>
            </a:r>
            <a:r>
              <a:rPr lang="en-US" sz="1800" dirty="0" smtClean="0">
                <a:latin typeface="Calibri" charset="0"/>
              </a:rPr>
              <a:t>=720);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:bounds = "</a:t>
            </a:r>
            <a:r>
              <a:rPr lang="en-US" sz="1800" dirty="0" err="1" smtClean="0">
                <a:latin typeface="Calibri" charset="0"/>
              </a:rPr>
              <a:t>lon_bnds</a:t>
            </a:r>
            <a:r>
              <a:rPr lang="en-US" sz="1800" dirty="0" smtClean="0">
                <a:latin typeface="Calibri" charset="0"/>
              </a:rPr>
              <a:t>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:units = "</a:t>
            </a:r>
            <a:r>
              <a:rPr lang="en-US" sz="1800" dirty="0" err="1" smtClean="0">
                <a:latin typeface="Calibri" charset="0"/>
              </a:rPr>
              <a:t>degrees_east</a:t>
            </a:r>
            <a:r>
              <a:rPr lang="en-US" sz="1800" dirty="0" smtClean="0">
                <a:latin typeface="Calibri" charset="0"/>
              </a:rPr>
              <a:t>";</a:t>
            </a:r>
            <a:endParaRPr 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5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Specify Temporal Info in </a:t>
            </a:r>
            <a:r>
              <a:rPr lang="en-US" sz="3600" dirty="0" err="1" smtClean="0">
                <a:solidFill>
                  <a:srgbClr val="333399"/>
                </a:solidFill>
                <a:latin typeface="Calibri" charset="0"/>
              </a:rPr>
              <a:t>NetCDF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 (1)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Specify calendar and time coordinates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95400" y="2133600"/>
            <a:ext cx="6324600" cy="3962400"/>
          </a:xfrm>
          <a:prstGeom prst="rect">
            <a:avLst/>
          </a:prstGeom>
          <a:solidFill>
            <a:srgbClr val="A2C0FF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b="1" dirty="0" smtClean="0"/>
              <a:t>dimensions:</a:t>
            </a:r>
            <a:endParaRPr lang="en-US" sz="1800" b="1" dirty="0"/>
          </a:p>
          <a:p>
            <a:pPr marL="0" indent="0">
              <a:buNone/>
            </a:pPr>
            <a:r>
              <a:rPr lang="en-US" sz="1800" dirty="0"/>
              <a:t>    time = UNLIMITED ; // (365 currently)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b="1" dirty="0" smtClean="0"/>
              <a:t>variables:</a:t>
            </a:r>
          </a:p>
          <a:p>
            <a:pPr marL="0" indent="0">
              <a:buNone/>
            </a:pPr>
            <a:r>
              <a:rPr lang="en-US" sz="1800" dirty="0" smtClean="0"/>
              <a:t>    </a:t>
            </a:r>
            <a:r>
              <a:rPr lang="en-US" sz="1800" dirty="0" smtClean="0"/>
              <a:t>float time</a:t>
            </a:r>
            <a:r>
              <a:rPr lang="en-US" sz="1800" dirty="0"/>
              <a:t>(time) ;</a:t>
            </a:r>
          </a:p>
          <a:p>
            <a:pPr marL="0" indent="0">
              <a:buNone/>
            </a:pPr>
            <a:r>
              <a:rPr lang="en-US" sz="1800" dirty="0" smtClean="0"/>
              <a:t>        </a:t>
            </a:r>
            <a:r>
              <a:rPr lang="en-US" sz="1800" dirty="0" err="1" smtClean="0"/>
              <a:t>time:standard_name</a:t>
            </a:r>
            <a:r>
              <a:rPr lang="en-US" sz="1800" dirty="0" smtClean="0"/>
              <a:t> </a:t>
            </a:r>
            <a:r>
              <a:rPr lang="en-US" sz="1800" dirty="0"/>
              <a:t>= "time" ;</a:t>
            </a:r>
          </a:p>
          <a:p>
            <a:pPr marL="0" indent="0">
              <a:buNone/>
            </a:pPr>
            <a:r>
              <a:rPr lang="en-US" sz="1800" dirty="0" smtClean="0"/>
              <a:t>        </a:t>
            </a:r>
            <a:r>
              <a:rPr lang="en-US" sz="1800" dirty="0" err="1" smtClean="0"/>
              <a:t>time:calendar</a:t>
            </a:r>
            <a:r>
              <a:rPr lang="en-US" sz="1800" dirty="0" smtClean="0"/>
              <a:t> </a:t>
            </a:r>
            <a:r>
              <a:rPr lang="en-US" sz="1800" dirty="0"/>
              <a:t>= "standard" ;</a:t>
            </a:r>
          </a:p>
          <a:p>
            <a:pPr marL="0" indent="0">
              <a:buNone/>
            </a:pPr>
            <a:r>
              <a:rPr lang="en-US" sz="1800" dirty="0" smtClean="0"/>
              <a:t>        </a:t>
            </a:r>
            <a:r>
              <a:rPr lang="en-US" sz="1800" dirty="0" err="1" smtClean="0"/>
              <a:t>time:units</a:t>
            </a:r>
            <a:r>
              <a:rPr lang="en-US" sz="1800" dirty="0" smtClean="0"/>
              <a:t> </a:t>
            </a:r>
            <a:r>
              <a:rPr lang="en-US" sz="1800" dirty="0"/>
              <a:t>= "days since 1980-01-01 00:00:00 UTC" ;</a:t>
            </a:r>
          </a:p>
          <a:p>
            <a:pPr marL="0" indent="0">
              <a:buNone/>
            </a:pPr>
            <a:r>
              <a:rPr lang="en-US" sz="1800" dirty="0" smtClean="0"/>
              <a:t>        </a:t>
            </a:r>
            <a:r>
              <a:rPr lang="en-US" sz="1800" dirty="0" err="1" smtClean="0"/>
              <a:t>time:bounds</a:t>
            </a:r>
            <a:r>
              <a:rPr lang="en-US" sz="1800" dirty="0" smtClean="0"/>
              <a:t> </a:t>
            </a:r>
            <a:r>
              <a:rPr lang="en-US" sz="1800" dirty="0"/>
              <a:t>= "</a:t>
            </a:r>
            <a:r>
              <a:rPr lang="en-US" sz="1800" dirty="0" err="1"/>
              <a:t>time_bnds</a:t>
            </a:r>
            <a:r>
              <a:rPr lang="en-US" sz="1800" dirty="0"/>
              <a:t>" ;</a:t>
            </a:r>
          </a:p>
          <a:p>
            <a:pPr marL="0" indent="0">
              <a:buNone/>
            </a:pPr>
            <a:r>
              <a:rPr lang="en-US" sz="1800" b="1" dirty="0" smtClean="0"/>
              <a:t>data: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</a:t>
            </a:r>
            <a:r>
              <a:rPr lang="en-US" sz="1800" dirty="0"/>
              <a:t>time = 7305.5, 7306.5, 7307.5, </a:t>
            </a:r>
            <a:r>
              <a:rPr lang="en-US" sz="1800" dirty="0" smtClean="0"/>
              <a:t>…, </a:t>
            </a:r>
            <a:r>
              <a:rPr lang="en-US" sz="1800" dirty="0"/>
              <a:t>7668.5, 7669.5 </a:t>
            </a:r>
            <a:r>
              <a:rPr lang="en-US" sz="1800" dirty="0" smtClean="0"/>
              <a:t>;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// time = </a:t>
            </a:r>
            <a:r>
              <a:rPr lang="en-US" sz="1800" dirty="0"/>
              <a:t>"2000-01-01 12", "2000-01-02 12", "2000-01-03 </a:t>
            </a:r>
            <a:r>
              <a:rPr lang="en-US" sz="1800" dirty="0" smtClean="0"/>
              <a:t>12”, …, </a:t>
            </a:r>
            <a:r>
              <a:rPr lang="en-US" sz="1800" dirty="0"/>
              <a:t>"2000-12-29 </a:t>
            </a:r>
            <a:r>
              <a:rPr lang="en-US" sz="1800" dirty="0" smtClean="0"/>
              <a:t>12”, </a:t>
            </a:r>
            <a:r>
              <a:rPr lang="en-US" sz="1800" dirty="0"/>
              <a:t>"2000-12</a:t>
            </a:r>
            <a:r>
              <a:rPr lang="en-US" sz="1800" dirty="0" smtClean="0"/>
              <a:t>-30 12” 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6138446"/>
            <a:ext cx="632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Calendar and time coordinates for </a:t>
            </a:r>
            <a:r>
              <a:rPr lang="en-US" sz="1600" dirty="0" err="1" smtClean="0">
                <a:latin typeface="Calibri"/>
                <a:cs typeface="Calibri"/>
              </a:rPr>
              <a:t>Daymet</a:t>
            </a:r>
            <a:r>
              <a:rPr lang="en-US" sz="1600" dirty="0" smtClean="0">
                <a:latin typeface="Calibri"/>
                <a:cs typeface="Calibri"/>
              </a:rPr>
              <a:t> data in 2000</a:t>
            </a: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4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Specify Temporal Info in </a:t>
            </a:r>
            <a:r>
              <a:rPr lang="en-US" sz="3600" dirty="0" err="1" smtClean="0">
                <a:solidFill>
                  <a:srgbClr val="333399"/>
                </a:solidFill>
                <a:latin typeface="Calibri" charset="0"/>
              </a:rPr>
              <a:t>NetCDF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 (2)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Specify time boundaries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457200" y="3200400"/>
            <a:ext cx="8305800" cy="1252954"/>
            <a:chOff x="457200" y="3200400"/>
            <a:chExt cx="8305800" cy="1252954"/>
          </a:xfrm>
        </p:grpSpPr>
        <p:sp>
          <p:nvSpPr>
            <p:cNvPr id="4" name="Notched Right Arrow 3"/>
            <p:cNvSpPr/>
            <p:nvPr/>
          </p:nvSpPr>
          <p:spPr bwMode="auto">
            <a:xfrm>
              <a:off x="457200" y="3200400"/>
              <a:ext cx="8305800" cy="990600"/>
            </a:xfrm>
            <a:prstGeom prst="notchedRightArrow">
              <a:avLst/>
            </a:prstGeom>
            <a:solidFill>
              <a:srgbClr val="A2C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tabLst/>
              </a:pPr>
              <a:endParaRPr kumimoji="0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" y="40386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/>
                  <a:cs typeface="Calibri"/>
                </a:rPr>
                <a:t>1980</a:t>
              </a:r>
              <a:endParaRPr lang="en-US" sz="1600" dirty="0">
                <a:latin typeface="Calibri"/>
                <a:cs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96200" y="41148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/>
                  <a:cs typeface="Calibri"/>
                </a:rPr>
                <a:t>2010</a:t>
              </a:r>
              <a:endParaRPr lang="en-US" sz="1600" dirty="0">
                <a:latin typeface="Calibri"/>
                <a:cs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371600" y="3429000"/>
              <a:ext cx="228600" cy="533400"/>
            </a:xfrm>
            <a:prstGeom prst="rect">
              <a:avLst/>
            </a:prstGeom>
            <a:solidFill>
              <a:srgbClr val="00DF0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tabLst/>
              </a:pPr>
              <a:endParaRPr kumimoji="0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cxnSp>
          <p:nvCxnSpPr>
            <p:cNvPr id="11" name="Straight Connector 10"/>
            <p:cNvCxnSpPr>
              <a:stCxn id="5" idx="0"/>
              <a:endCxn id="5" idx="2"/>
            </p:cNvCxnSpPr>
            <p:nvPr/>
          </p:nvCxnSpPr>
          <p:spPr bwMode="auto">
            <a:xfrm>
              <a:off x="1485900" y="3429000"/>
              <a:ext cx="0" cy="5334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Rectangle 16"/>
            <p:cNvSpPr/>
            <p:nvPr/>
          </p:nvSpPr>
          <p:spPr bwMode="auto">
            <a:xfrm>
              <a:off x="2590800" y="3429000"/>
              <a:ext cx="533400" cy="533400"/>
            </a:xfrm>
            <a:prstGeom prst="rect">
              <a:avLst/>
            </a:prstGeom>
            <a:solidFill>
              <a:srgbClr val="00DF0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85750" eaLnBrk="1" hangingPunct="1">
                <a:spcBef>
                  <a:spcPct val="20000"/>
                </a:spcBef>
                <a:buFontTx/>
                <a:buChar char="–"/>
              </a:pPr>
              <a:endParaRPr lang="en-US" sz="2600">
                <a:latin typeface="Calibri" charset="0"/>
              </a:endParaRPr>
            </a:p>
          </p:txBody>
        </p:sp>
        <p:cxnSp>
          <p:nvCxnSpPr>
            <p:cNvPr id="18" name="Straight Connector 17"/>
            <p:cNvCxnSpPr>
              <a:stCxn id="17" idx="0"/>
              <a:endCxn id="17" idx="2"/>
            </p:cNvCxnSpPr>
            <p:nvPr/>
          </p:nvCxnSpPr>
          <p:spPr bwMode="auto">
            <a:xfrm>
              <a:off x="2857500" y="3429000"/>
              <a:ext cx="0" cy="5334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Rectangle 18"/>
            <p:cNvSpPr/>
            <p:nvPr/>
          </p:nvSpPr>
          <p:spPr bwMode="auto">
            <a:xfrm>
              <a:off x="1600200" y="3429000"/>
              <a:ext cx="228600" cy="533400"/>
            </a:xfrm>
            <a:prstGeom prst="rect">
              <a:avLst/>
            </a:prstGeom>
            <a:solidFill>
              <a:srgbClr val="00DF0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85750" eaLnBrk="1" hangingPunct="1">
                <a:spcBef>
                  <a:spcPct val="20000"/>
                </a:spcBef>
                <a:buFontTx/>
                <a:buChar char="–"/>
              </a:pPr>
              <a:endParaRPr lang="en-US" sz="2600">
                <a:latin typeface="Calibri" charset="0"/>
              </a:endParaRPr>
            </a:p>
          </p:txBody>
        </p:sp>
        <p:cxnSp>
          <p:nvCxnSpPr>
            <p:cNvPr id="20" name="Straight Connector 19"/>
            <p:cNvCxnSpPr>
              <a:stCxn id="19" idx="0"/>
              <a:endCxn id="19" idx="2"/>
            </p:cNvCxnSpPr>
            <p:nvPr/>
          </p:nvCxnSpPr>
          <p:spPr bwMode="auto">
            <a:xfrm>
              <a:off x="1714500" y="3429000"/>
              <a:ext cx="0" cy="5334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Rectangle 20"/>
            <p:cNvSpPr/>
            <p:nvPr/>
          </p:nvSpPr>
          <p:spPr bwMode="auto">
            <a:xfrm>
              <a:off x="3352800" y="3429000"/>
              <a:ext cx="609600" cy="533400"/>
            </a:xfrm>
            <a:prstGeom prst="rect">
              <a:avLst/>
            </a:prstGeom>
            <a:solidFill>
              <a:srgbClr val="00DF0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85750" eaLnBrk="1" hangingPunct="1">
                <a:spcBef>
                  <a:spcPct val="20000"/>
                </a:spcBef>
                <a:buFontTx/>
                <a:buChar char="–"/>
              </a:pPr>
              <a:endParaRPr lang="en-US" sz="2600">
                <a:latin typeface="Calibri" charset="0"/>
              </a:endParaRPr>
            </a:p>
          </p:txBody>
        </p:sp>
        <p:cxnSp>
          <p:nvCxnSpPr>
            <p:cNvPr id="22" name="Straight Connector 21"/>
            <p:cNvCxnSpPr>
              <a:stCxn id="21" idx="0"/>
              <a:endCxn id="21" idx="2"/>
            </p:cNvCxnSpPr>
            <p:nvPr/>
          </p:nvCxnSpPr>
          <p:spPr bwMode="auto">
            <a:xfrm>
              <a:off x="3657600" y="3429000"/>
              <a:ext cx="0" cy="5334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Rectangle 22"/>
            <p:cNvSpPr/>
            <p:nvPr/>
          </p:nvSpPr>
          <p:spPr bwMode="auto">
            <a:xfrm>
              <a:off x="4114800" y="3429000"/>
              <a:ext cx="228600" cy="533400"/>
            </a:xfrm>
            <a:prstGeom prst="rect">
              <a:avLst/>
            </a:prstGeom>
            <a:solidFill>
              <a:srgbClr val="00DF0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85750" eaLnBrk="1" hangingPunct="1">
                <a:spcBef>
                  <a:spcPct val="20000"/>
                </a:spcBef>
                <a:buFontTx/>
                <a:buChar char="–"/>
              </a:pPr>
              <a:endParaRPr lang="en-US" sz="2600">
                <a:latin typeface="Calibri" charset="0"/>
              </a:endParaRPr>
            </a:p>
          </p:txBody>
        </p:sp>
        <p:cxnSp>
          <p:nvCxnSpPr>
            <p:cNvPr id="24" name="Straight Connector 23"/>
            <p:cNvCxnSpPr>
              <a:stCxn id="23" idx="0"/>
              <a:endCxn id="23" idx="2"/>
            </p:cNvCxnSpPr>
            <p:nvPr/>
          </p:nvCxnSpPr>
          <p:spPr bwMode="auto">
            <a:xfrm>
              <a:off x="4229100" y="3429000"/>
              <a:ext cx="0" cy="5334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Rectangle 24"/>
            <p:cNvSpPr/>
            <p:nvPr/>
          </p:nvSpPr>
          <p:spPr bwMode="auto">
            <a:xfrm>
              <a:off x="4648200" y="3429000"/>
              <a:ext cx="228600" cy="533400"/>
            </a:xfrm>
            <a:prstGeom prst="rect">
              <a:avLst/>
            </a:prstGeom>
            <a:solidFill>
              <a:srgbClr val="00DF0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85750" eaLnBrk="1" hangingPunct="1">
                <a:spcBef>
                  <a:spcPct val="20000"/>
                </a:spcBef>
                <a:buFontTx/>
                <a:buChar char="–"/>
              </a:pPr>
              <a:endParaRPr lang="en-US" sz="2600">
                <a:latin typeface="Calibri" charset="0"/>
              </a:endParaRPr>
            </a:p>
          </p:txBody>
        </p:sp>
        <p:cxnSp>
          <p:nvCxnSpPr>
            <p:cNvPr id="26" name="Straight Connector 25"/>
            <p:cNvCxnSpPr>
              <a:stCxn id="25" idx="0"/>
              <a:endCxn id="25" idx="2"/>
            </p:cNvCxnSpPr>
            <p:nvPr/>
          </p:nvCxnSpPr>
          <p:spPr bwMode="auto">
            <a:xfrm>
              <a:off x="4762500" y="3429000"/>
              <a:ext cx="0" cy="5334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Rectangle 26"/>
            <p:cNvSpPr/>
            <p:nvPr/>
          </p:nvSpPr>
          <p:spPr bwMode="auto">
            <a:xfrm>
              <a:off x="5067300" y="3429000"/>
              <a:ext cx="228600" cy="533400"/>
            </a:xfrm>
            <a:prstGeom prst="rect">
              <a:avLst/>
            </a:prstGeom>
            <a:solidFill>
              <a:srgbClr val="00DF0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85750" eaLnBrk="1" hangingPunct="1">
                <a:spcBef>
                  <a:spcPct val="20000"/>
                </a:spcBef>
                <a:buFontTx/>
                <a:buChar char="–"/>
              </a:pPr>
              <a:endParaRPr lang="en-US" sz="2600">
                <a:latin typeface="Calibri" charset="0"/>
              </a:endParaRPr>
            </a:p>
          </p:txBody>
        </p:sp>
        <p:cxnSp>
          <p:nvCxnSpPr>
            <p:cNvPr id="28" name="Straight Connector 27"/>
            <p:cNvCxnSpPr>
              <a:stCxn id="27" idx="0"/>
              <a:endCxn id="27" idx="2"/>
            </p:cNvCxnSpPr>
            <p:nvPr/>
          </p:nvCxnSpPr>
          <p:spPr bwMode="auto">
            <a:xfrm>
              <a:off x="5181600" y="3429000"/>
              <a:ext cx="0" cy="5334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Rectangle 28"/>
            <p:cNvSpPr/>
            <p:nvPr/>
          </p:nvSpPr>
          <p:spPr bwMode="auto">
            <a:xfrm>
              <a:off x="5562600" y="3429000"/>
              <a:ext cx="609600" cy="533400"/>
            </a:xfrm>
            <a:prstGeom prst="rect">
              <a:avLst/>
            </a:prstGeom>
            <a:solidFill>
              <a:srgbClr val="00DF0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85750" eaLnBrk="1" hangingPunct="1">
                <a:spcBef>
                  <a:spcPct val="20000"/>
                </a:spcBef>
                <a:buFontTx/>
                <a:buChar char="–"/>
              </a:pPr>
              <a:endParaRPr lang="en-US" sz="2600">
                <a:latin typeface="Calibri" charset="0"/>
              </a:endParaRPr>
            </a:p>
          </p:txBody>
        </p:sp>
        <p:cxnSp>
          <p:nvCxnSpPr>
            <p:cNvPr id="30" name="Straight Connector 29"/>
            <p:cNvCxnSpPr>
              <a:stCxn id="29" idx="0"/>
              <a:endCxn id="29" idx="2"/>
            </p:cNvCxnSpPr>
            <p:nvPr/>
          </p:nvCxnSpPr>
          <p:spPr bwMode="auto">
            <a:xfrm>
              <a:off x="5867400" y="3429000"/>
              <a:ext cx="0" cy="5334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Rectangle 30"/>
            <p:cNvSpPr/>
            <p:nvPr/>
          </p:nvSpPr>
          <p:spPr bwMode="auto">
            <a:xfrm>
              <a:off x="6477000" y="3429000"/>
              <a:ext cx="381000" cy="533400"/>
            </a:xfrm>
            <a:prstGeom prst="rect">
              <a:avLst/>
            </a:prstGeom>
            <a:solidFill>
              <a:srgbClr val="00DF0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85750" eaLnBrk="1" hangingPunct="1">
                <a:spcBef>
                  <a:spcPct val="20000"/>
                </a:spcBef>
                <a:buFontTx/>
                <a:buChar char="–"/>
              </a:pPr>
              <a:endParaRPr lang="en-US" sz="2600">
                <a:latin typeface="Calibri" charset="0"/>
              </a:endParaRPr>
            </a:p>
          </p:txBody>
        </p:sp>
        <p:cxnSp>
          <p:nvCxnSpPr>
            <p:cNvPr id="32" name="Straight Connector 31"/>
            <p:cNvCxnSpPr>
              <a:stCxn id="31" idx="0"/>
              <a:endCxn id="31" idx="2"/>
            </p:cNvCxnSpPr>
            <p:nvPr/>
          </p:nvCxnSpPr>
          <p:spPr bwMode="auto">
            <a:xfrm>
              <a:off x="6667500" y="3429000"/>
              <a:ext cx="0" cy="5334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Rectangle 33"/>
            <p:cNvSpPr/>
            <p:nvPr/>
          </p:nvSpPr>
          <p:spPr bwMode="auto">
            <a:xfrm>
              <a:off x="7010400" y="3429000"/>
              <a:ext cx="228600" cy="533400"/>
            </a:xfrm>
            <a:prstGeom prst="rect">
              <a:avLst/>
            </a:prstGeom>
            <a:solidFill>
              <a:srgbClr val="00DF0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85750" eaLnBrk="1" hangingPunct="1">
                <a:spcBef>
                  <a:spcPct val="20000"/>
                </a:spcBef>
                <a:buFontTx/>
                <a:buChar char="–"/>
              </a:pPr>
              <a:endParaRPr lang="en-US" sz="2600">
                <a:latin typeface="Calibri" charset="0"/>
              </a:endParaRPr>
            </a:p>
          </p:txBody>
        </p:sp>
        <p:cxnSp>
          <p:nvCxnSpPr>
            <p:cNvPr id="35" name="Straight Connector 34"/>
            <p:cNvCxnSpPr>
              <a:stCxn id="34" idx="0"/>
              <a:endCxn id="34" idx="2"/>
            </p:cNvCxnSpPr>
            <p:nvPr/>
          </p:nvCxnSpPr>
          <p:spPr bwMode="auto">
            <a:xfrm>
              <a:off x="7124700" y="3429000"/>
              <a:ext cx="0" cy="5334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7315200" y="3429000"/>
              <a:ext cx="609600" cy="533400"/>
            </a:xfrm>
            <a:prstGeom prst="rect">
              <a:avLst/>
            </a:prstGeom>
            <a:solidFill>
              <a:srgbClr val="00DF0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85750" eaLnBrk="1" hangingPunct="1">
                <a:spcBef>
                  <a:spcPct val="20000"/>
                </a:spcBef>
                <a:buFontTx/>
                <a:buChar char="–"/>
              </a:pPr>
              <a:endParaRPr lang="en-US" sz="2600">
                <a:latin typeface="Calibri" charset="0"/>
              </a:endParaRPr>
            </a:p>
          </p:txBody>
        </p:sp>
        <p:cxnSp>
          <p:nvCxnSpPr>
            <p:cNvPr id="37" name="Straight Connector 36"/>
            <p:cNvCxnSpPr>
              <a:stCxn id="36" idx="0"/>
              <a:endCxn id="36" idx="2"/>
            </p:cNvCxnSpPr>
            <p:nvPr/>
          </p:nvCxnSpPr>
          <p:spPr bwMode="auto">
            <a:xfrm>
              <a:off x="7620000" y="3429000"/>
              <a:ext cx="0" cy="5334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Rectangle 37"/>
            <p:cNvSpPr/>
            <p:nvPr/>
          </p:nvSpPr>
          <p:spPr bwMode="auto">
            <a:xfrm>
              <a:off x="1828800" y="3429000"/>
              <a:ext cx="228600" cy="533400"/>
            </a:xfrm>
            <a:prstGeom prst="rect">
              <a:avLst/>
            </a:prstGeom>
            <a:solidFill>
              <a:srgbClr val="00DF0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85750" eaLnBrk="1" hangingPunct="1">
                <a:spcBef>
                  <a:spcPct val="20000"/>
                </a:spcBef>
                <a:buFontTx/>
                <a:buChar char="–"/>
              </a:pPr>
              <a:endParaRPr lang="en-US" sz="2600">
                <a:latin typeface="Calibri" charset="0"/>
              </a:endParaRPr>
            </a:p>
          </p:txBody>
        </p:sp>
        <p:cxnSp>
          <p:nvCxnSpPr>
            <p:cNvPr id="39" name="Straight Connector 38"/>
            <p:cNvCxnSpPr>
              <a:stCxn id="38" idx="0"/>
              <a:endCxn id="38" idx="2"/>
            </p:cNvCxnSpPr>
            <p:nvPr/>
          </p:nvCxnSpPr>
          <p:spPr bwMode="auto">
            <a:xfrm>
              <a:off x="1943100" y="3429000"/>
              <a:ext cx="0" cy="5334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Rectangle 39"/>
            <p:cNvSpPr/>
            <p:nvPr/>
          </p:nvSpPr>
          <p:spPr bwMode="auto">
            <a:xfrm>
              <a:off x="2057400" y="3429000"/>
              <a:ext cx="228600" cy="533400"/>
            </a:xfrm>
            <a:prstGeom prst="rect">
              <a:avLst/>
            </a:prstGeom>
            <a:solidFill>
              <a:srgbClr val="00DF0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85750" eaLnBrk="1" hangingPunct="1">
                <a:spcBef>
                  <a:spcPct val="20000"/>
                </a:spcBef>
                <a:buFontTx/>
                <a:buChar char="–"/>
              </a:pPr>
              <a:endParaRPr lang="en-US" sz="2600">
                <a:latin typeface="Calibri" charset="0"/>
              </a:endParaRPr>
            </a:p>
          </p:txBody>
        </p:sp>
        <p:cxnSp>
          <p:nvCxnSpPr>
            <p:cNvPr id="41" name="Straight Connector 40"/>
            <p:cNvCxnSpPr>
              <a:stCxn id="40" idx="0"/>
              <a:endCxn id="40" idx="2"/>
            </p:cNvCxnSpPr>
            <p:nvPr/>
          </p:nvCxnSpPr>
          <p:spPr bwMode="auto">
            <a:xfrm>
              <a:off x="2171700" y="3429000"/>
              <a:ext cx="0" cy="53340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7" name="Group 86"/>
          <p:cNvGrpSpPr/>
          <p:nvPr/>
        </p:nvGrpSpPr>
        <p:grpSpPr>
          <a:xfrm>
            <a:off x="2209800" y="3962400"/>
            <a:ext cx="2971800" cy="1024354"/>
            <a:chOff x="2209800" y="3962400"/>
            <a:chExt cx="2971800" cy="1024354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 flipV="1">
              <a:off x="3657600" y="3962400"/>
              <a:ext cx="0" cy="6096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 flipV="1">
              <a:off x="2971800" y="3962400"/>
              <a:ext cx="381000" cy="6096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 bwMode="auto">
            <a:xfrm flipH="1" flipV="1">
              <a:off x="3962400" y="3962400"/>
              <a:ext cx="457200" cy="6096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84" name="TextBox 83"/>
            <p:cNvSpPr txBox="1"/>
            <p:nvPr/>
          </p:nvSpPr>
          <p:spPr>
            <a:xfrm>
              <a:off x="3200400" y="46482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/>
                  <a:cs typeface="Calibri"/>
                </a:rPr>
                <a:t>middle</a:t>
              </a:r>
              <a:endParaRPr lang="en-US" sz="1600" dirty="0">
                <a:latin typeface="Calibri"/>
                <a:cs typeface="Calibri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209800" y="46482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/>
                  <a:cs typeface="Calibri"/>
                </a:rPr>
                <a:t>start</a:t>
              </a:r>
              <a:endParaRPr lang="en-US" sz="1600" dirty="0">
                <a:latin typeface="Calibri"/>
                <a:cs typeface="Calibri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267200" y="46482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/>
                  <a:cs typeface="Calibri"/>
                </a:rPr>
                <a:t>end</a:t>
              </a:r>
              <a:endParaRPr lang="en-US" sz="16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47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Specify Temporal Info in </a:t>
            </a:r>
            <a:r>
              <a:rPr lang="en-US" sz="3600" dirty="0" err="1" smtClean="0">
                <a:solidFill>
                  <a:srgbClr val="333399"/>
                </a:solidFill>
                <a:latin typeface="Calibri" charset="0"/>
              </a:rPr>
              <a:t>NetCDF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 (2)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Specify time boundaries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95400" y="2133600"/>
            <a:ext cx="6324600" cy="3962400"/>
          </a:xfrm>
          <a:prstGeom prst="rect">
            <a:avLst/>
          </a:prstGeom>
          <a:solidFill>
            <a:srgbClr val="A2C0FF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b="1" dirty="0" smtClean="0"/>
              <a:t>dimensions:</a:t>
            </a:r>
            <a:endParaRPr lang="en-US" sz="1800" b="1" dirty="0"/>
          </a:p>
          <a:p>
            <a:pPr marL="0" indent="0">
              <a:buNone/>
            </a:pPr>
            <a:r>
              <a:rPr lang="en-US" sz="1800" dirty="0"/>
              <a:t>    time = UNLIMITED ; // (365 currently</a:t>
            </a:r>
            <a:r>
              <a:rPr lang="en-US" sz="1800" dirty="0" smtClean="0"/>
              <a:t>)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</a:t>
            </a:r>
            <a:r>
              <a:rPr lang="en-US" sz="1800" dirty="0" err="1"/>
              <a:t>nv</a:t>
            </a:r>
            <a:r>
              <a:rPr lang="en-US" sz="1800" dirty="0"/>
              <a:t> = 2 ;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b="1" dirty="0" smtClean="0"/>
              <a:t>variables:</a:t>
            </a:r>
          </a:p>
          <a:p>
            <a:pPr marL="0" indent="0">
              <a:buNone/>
            </a:pPr>
            <a:r>
              <a:rPr lang="en-US" sz="1800" dirty="0" smtClean="0"/>
              <a:t>    float </a:t>
            </a:r>
            <a:r>
              <a:rPr lang="en-US" sz="1800" dirty="0" err="1" smtClean="0"/>
              <a:t>time_bnds</a:t>
            </a:r>
            <a:r>
              <a:rPr lang="en-US" sz="1800" dirty="0" smtClean="0"/>
              <a:t>(time, </a:t>
            </a:r>
            <a:r>
              <a:rPr lang="en-US" sz="1800" dirty="0" err="1" smtClean="0"/>
              <a:t>nv</a:t>
            </a:r>
            <a:r>
              <a:rPr lang="en-US" sz="1800" dirty="0" smtClean="0"/>
              <a:t>) </a:t>
            </a:r>
            <a:r>
              <a:rPr lang="en-US" sz="1800" dirty="0"/>
              <a:t>;</a:t>
            </a:r>
          </a:p>
          <a:p>
            <a:pPr marL="0" indent="0">
              <a:buNone/>
            </a:pPr>
            <a:r>
              <a:rPr lang="en-US" sz="1800" dirty="0" smtClean="0"/>
              <a:t>        </a:t>
            </a:r>
            <a:r>
              <a:rPr lang="en-US" sz="1800" dirty="0" err="1" smtClean="0"/>
              <a:t>time:long_name</a:t>
            </a:r>
            <a:r>
              <a:rPr lang="en-US" sz="1800" dirty="0" smtClean="0"/>
              <a:t> </a:t>
            </a:r>
            <a:r>
              <a:rPr lang="en-US" sz="1800" dirty="0"/>
              <a:t>= "</a:t>
            </a:r>
            <a:r>
              <a:rPr lang="en-US" sz="1800" dirty="0" smtClean="0"/>
              <a:t>time boundaries" </a:t>
            </a:r>
            <a:r>
              <a:rPr lang="en-US" sz="1800" dirty="0"/>
              <a:t>;</a:t>
            </a:r>
          </a:p>
          <a:p>
            <a:pPr marL="0" indent="0">
              <a:buNone/>
            </a:pPr>
            <a:r>
              <a:rPr lang="en-US" sz="1800" dirty="0" smtClean="0"/>
              <a:t>        </a:t>
            </a:r>
            <a:r>
              <a:rPr lang="en-US" sz="1800" dirty="0" err="1" smtClean="0"/>
              <a:t>time:calendar</a:t>
            </a:r>
            <a:r>
              <a:rPr lang="en-US" sz="1800" dirty="0" smtClean="0"/>
              <a:t> </a:t>
            </a:r>
            <a:r>
              <a:rPr lang="en-US" sz="1800" dirty="0"/>
              <a:t>= "standard" ;</a:t>
            </a:r>
          </a:p>
          <a:p>
            <a:pPr marL="0" indent="0">
              <a:buNone/>
            </a:pPr>
            <a:r>
              <a:rPr lang="en-US" sz="1800" dirty="0" smtClean="0"/>
              <a:t>        </a:t>
            </a:r>
            <a:r>
              <a:rPr lang="en-US" sz="1800" dirty="0" err="1" smtClean="0"/>
              <a:t>time:units</a:t>
            </a:r>
            <a:r>
              <a:rPr lang="en-US" sz="1800" dirty="0" smtClean="0"/>
              <a:t> </a:t>
            </a:r>
            <a:r>
              <a:rPr lang="en-US" sz="1800" dirty="0"/>
              <a:t>= "days since 1980-01-01 00:00:00 UTC" ;</a:t>
            </a:r>
          </a:p>
          <a:p>
            <a:pPr marL="0" indent="0">
              <a:buNone/>
            </a:pPr>
            <a:r>
              <a:rPr lang="en-US" sz="1800" b="1" dirty="0" smtClean="0"/>
              <a:t>data: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</a:t>
            </a:r>
            <a:r>
              <a:rPr lang="en-US" sz="1800" dirty="0" err="1" smtClean="0"/>
              <a:t>time_bnds</a:t>
            </a:r>
            <a:r>
              <a:rPr lang="en-US" sz="1800" dirty="0" smtClean="0"/>
              <a:t> </a:t>
            </a:r>
            <a:r>
              <a:rPr lang="en-US" sz="1800" dirty="0"/>
              <a:t>=  </a:t>
            </a:r>
            <a:r>
              <a:rPr lang="en-US" sz="1800" dirty="0" smtClean="0"/>
              <a:t>{7305</a:t>
            </a:r>
            <a:r>
              <a:rPr lang="en-US" sz="1800" dirty="0"/>
              <a:t>, </a:t>
            </a:r>
            <a:r>
              <a:rPr lang="en-US" sz="1800" dirty="0" smtClean="0"/>
              <a:t>7306; 7306</a:t>
            </a:r>
            <a:r>
              <a:rPr lang="en-US" sz="1800" dirty="0"/>
              <a:t>, </a:t>
            </a:r>
            <a:r>
              <a:rPr lang="en-US" sz="1800" dirty="0" smtClean="0"/>
              <a:t>7307; …; </a:t>
            </a:r>
            <a:r>
              <a:rPr lang="en-US" sz="1800" dirty="0"/>
              <a:t>7669, </a:t>
            </a:r>
            <a:r>
              <a:rPr lang="en-US" sz="1800" dirty="0" smtClean="0"/>
              <a:t>7670; }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// </a:t>
            </a:r>
            <a:r>
              <a:rPr lang="en-US" sz="1800" dirty="0" err="1" smtClean="0"/>
              <a:t>time_bnds</a:t>
            </a:r>
            <a:r>
              <a:rPr lang="en-US" sz="1800" dirty="0" smtClean="0"/>
              <a:t> = {</a:t>
            </a:r>
            <a:r>
              <a:rPr lang="en-US" sz="1800" dirty="0"/>
              <a:t>"2000-01-01", "2000-01-</a:t>
            </a:r>
            <a:r>
              <a:rPr lang="en-US" sz="1800" dirty="0" smtClean="0"/>
              <a:t>02”; </a:t>
            </a:r>
            <a:r>
              <a:rPr lang="en-US" sz="1800" dirty="0"/>
              <a:t>"2000-01-02", "2000-01-</a:t>
            </a:r>
            <a:r>
              <a:rPr lang="en-US" sz="1800" dirty="0" smtClean="0"/>
              <a:t>03”; …; </a:t>
            </a:r>
            <a:r>
              <a:rPr lang="en-US" sz="1800" dirty="0"/>
              <a:t>"2000-12-30", "2000-12-</a:t>
            </a:r>
            <a:r>
              <a:rPr lang="en-US" sz="1800" dirty="0" smtClean="0"/>
              <a:t>31”; }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6138446"/>
            <a:ext cx="632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Time boundaries for </a:t>
            </a:r>
            <a:r>
              <a:rPr lang="en-US" sz="1600" dirty="0" err="1" smtClean="0">
                <a:latin typeface="Calibri"/>
                <a:cs typeface="Calibri"/>
              </a:rPr>
              <a:t>Daymet</a:t>
            </a:r>
            <a:r>
              <a:rPr lang="en-US" sz="1600" dirty="0" smtClean="0">
                <a:latin typeface="Calibri"/>
                <a:cs typeface="Calibri"/>
              </a:rPr>
              <a:t> data in 2000</a:t>
            </a: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300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Cell Methods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To describe the characteristic of a variable that is represented by grid cell values</a:t>
            </a:r>
          </a:p>
          <a:p>
            <a:pPr lvl="1"/>
            <a:r>
              <a:rPr lang="en-US" dirty="0" smtClean="0">
                <a:latin typeface="Calibri" charset="0"/>
              </a:rPr>
              <a:t>NARR </a:t>
            </a:r>
            <a:r>
              <a:rPr lang="en-US" dirty="0" err="1" smtClean="0">
                <a:latin typeface="Calibri" charset="0"/>
              </a:rPr>
              <a:t>dswrf</a:t>
            </a:r>
            <a:r>
              <a:rPr lang="en-US" dirty="0" smtClean="0">
                <a:latin typeface="Calibri" charset="0"/>
              </a:rPr>
              <a:t>: </a:t>
            </a:r>
            <a:r>
              <a:rPr lang="en-US" dirty="0" smtClean="0"/>
              <a:t>3-hourly average, average across a 32km by 32km region</a:t>
            </a:r>
          </a:p>
          <a:p>
            <a:pPr lvl="1"/>
            <a:r>
              <a:rPr lang="en-US" dirty="0" smtClean="0">
                <a:latin typeface="Calibri" charset="0"/>
              </a:rPr>
              <a:t>NARR </a:t>
            </a:r>
            <a:r>
              <a:rPr lang="en-US" dirty="0" err="1" smtClean="0">
                <a:latin typeface="Calibri" charset="0"/>
              </a:rPr>
              <a:t>precip</a:t>
            </a:r>
            <a:r>
              <a:rPr lang="en-US" dirty="0" smtClean="0">
                <a:latin typeface="Calibri" charset="0"/>
              </a:rPr>
              <a:t>: 3-hourly accumulated, </a:t>
            </a:r>
            <a:r>
              <a:rPr lang="en-US" dirty="0" smtClean="0"/>
              <a:t>average across a 32km by 32km region</a:t>
            </a:r>
            <a:endParaRPr lang="en-US" dirty="0" smtClean="0">
              <a:latin typeface="Calibri" charset="0"/>
            </a:endParaRPr>
          </a:p>
          <a:p>
            <a:r>
              <a:rPr lang="en-US" dirty="0" err="1" smtClean="0">
                <a:latin typeface="Calibri" charset="0"/>
              </a:rPr>
              <a:t>cell_methods</a:t>
            </a:r>
            <a:endParaRPr lang="en-US" dirty="0" smtClean="0">
              <a:latin typeface="Calibri" charset="0"/>
            </a:endParaRPr>
          </a:p>
          <a:p>
            <a:pPr lvl="1"/>
            <a:r>
              <a:rPr lang="en-US" dirty="0" smtClean="0">
                <a:latin typeface="Calibri" charset="0"/>
              </a:rPr>
              <a:t>“time: mean area: mean”</a:t>
            </a:r>
          </a:p>
          <a:p>
            <a:pPr lvl="1"/>
            <a:r>
              <a:rPr lang="en-US" dirty="0" smtClean="0">
                <a:latin typeface="Calibri" charset="0"/>
              </a:rPr>
              <a:t>“time: sum area: mean”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15000" y="3810000"/>
            <a:ext cx="1905000" cy="2971800"/>
          </a:xfrm>
          <a:prstGeom prst="rect">
            <a:avLst/>
          </a:prstGeom>
          <a:solidFill>
            <a:srgbClr val="A2C0FF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Calibri" charset="0"/>
              </a:rPr>
              <a:t>p</a:t>
            </a:r>
            <a:r>
              <a:rPr lang="en-US" sz="1600" dirty="0" smtClean="0">
                <a:latin typeface="Calibri" charset="0"/>
              </a:rPr>
              <a:t>oint</a:t>
            </a:r>
          </a:p>
          <a:p>
            <a:pPr marL="0" indent="0">
              <a:buNone/>
            </a:pPr>
            <a:r>
              <a:rPr lang="en-US" sz="1600" dirty="0">
                <a:latin typeface="Calibri" charset="0"/>
              </a:rPr>
              <a:t>s</a:t>
            </a:r>
            <a:r>
              <a:rPr lang="en-US" sz="1600" dirty="0" smtClean="0">
                <a:latin typeface="Calibri" charset="0"/>
              </a:rPr>
              <a:t>um</a:t>
            </a:r>
          </a:p>
          <a:p>
            <a:pPr marL="0" indent="0">
              <a:buNone/>
            </a:pPr>
            <a:r>
              <a:rPr lang="en-US" sz="1600" dirty="0">
                <a:latin typeface="Calibri" charset="0"/>
              </a:rPr>
              <a:t>m</a:t>
            </a:r>
            <a:r>
              <a:rPr lang="en-US" sz="1600" dirty="0" smtClean="0">
                <a:latin typeface="Calibri" charset="0"/>
              </a:rPr>
              <a:t>aximum</a:t>
            </a:r>
          </a:p>
          <a:p>
            <a:pPr marL="0" indent="0">
              <a:buNone/>
            </a:pPr>
            <a:r>
              <a:rPr lang="en-US" sz="1600" dirty="0" smtClean="0">
                <a:latin typeface="Calibri" charset="0"/>
              </a:rPr>
              <a:t>median</a:t>
            </a:r>
          </a:p>
          <a:p>
            <a:pPr marL="0" indent="0">
              <a:buNone/>
            </a:pPr>
            <a:r>
              <a:rPr lang="en-US" sz="1600" dirty="0" err="1" smtClean="0">
                <a:latin typeface="Calibri" charset="0"/>
              </a:rPr>
              <a:t>mid_range</a:t>
            </a:r>
            <a:endParaRPr lang="en-US" sz="1600" dirty="0" smtClean="0">
              <a:latin typeface="Calibri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Calibri" charset="0"/>
              </a:rPr>
              <a:t>minimum</a:t>
            </a:r>
          </a:p>
          <a:p>
            <a:pPr marL="0" indent="0">
              <a:buNone/>
            </a:pPr>
            <a:r>
              <a:rPr lang="en-US" sz="1600" dirty="0" smtClean="0">
                <a:latin typeface="Calibri" charset="0"/>
              </a:rPr>
              <a:t>mean</a:t>
            </a:r>
          </a:p>
          <a:p>
            <a:pPr marL="0" indent="0">
              <a:buNone/>
            </a:pPr>
            <a:r>
              <a:rPr lang="en-US" sz="1600" dirty="0" smtClean="0">
                <a:latin typeface="Calibri" charset="0"/>
              </a:rPr>
              <a:t>mode</a:t>
            </a:r>
          </a:p>
          <a:p>
            <a:pPr marL="0" indent="0">
              <a:buNone/>
            </a:pPr>
            <a:r>
              <a:rPr lang="en-US" sz="1600" dirty="0" err="1" smtClean="0">
                <a:latin typeface="Calibri" charset="0"/>
              </a:rPr>
              <a:t>standard_deviation</a:t>
            </a:r>
            <a:endParaRPr lang="en-US" sz="1600" dirty="0" smtClean="0">
              <a:latin typeface="Calibri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Calibri" charset="0"/>
              </a:rPr>
              <a:t>variance</a:t>
            </a:r>
          </a:p>
          <a:p>
            <a:pPr marL="0" indent="0">
              <a:buNone/>
            </a:pPr>
            <a:endParaRPr lang="en-US" sz="16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20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Missing Data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2438400"/>
          </a:xfrm>
        </p:spPr>
        <p:txBody>
          <a:bodyPr/>
          <a:lstStyle/>
          <a:p>
            <a:r>
              <a:rPr lang="en-US" sz="2400" dirty="0" smtClean="0">
                <a:latin typeface="Calibri" charset="0"/>
              </a:rPr>
              <a:t>Use </a:t>
            </a:r>
            <a:r>
              <a:rPr lang="en-US" sz="2400" dirty="0" smtClean="0">
                <a:solidFill>
                  <a:srgbClr val="008000"/>
                </a:solidFill>
                <a:latin typeface="Calibri" charset="0"/>
              </a:rPr>
              <a:t>_</a:t>
            </a:r>
            <a:r>
              <a:rPr lang="en-US" sz="2400" dirty="0" err="1" smtClean="0">
                <a:solidFill>
                  <a:srgbClr val="008000"/>
                </a:solidFill>
                <a:latin typeface="Calibri" charset="0"/>
              </a:rPr>
              <a:t>FillValue</a:t>
            </a:r>
            <a:r>
              <a:rPr lang="en-US" sz="2400" dirty="0" smtClean="0">
                <a:latin typeface="Calibri" charset="0"/>
              </a:rPr>
              <a:t>, </a:t>
            </a:r>
            <a:r>
              <a:rPr lang="en-US" sz="2400" dirty="0" err="1" smtClean="0">
                <a:solidFill>
                  <a:srgbClr val="FF6600"/>
                </a:solidFill>
                <a:latin typeface="Calibri" charset="0"/>
              </a:rPr>
              <a:t>missing_value</a:t>
            </a:r>
            <a:r>
              <a:rPr lang="en-US" sz="2400" dirty="0" smtClean="0">
                <a:latin typeface="Calibri" charset="0"/>
              </a:rPr>
              <a:t>, </a:t>
            </a:r>
            <a:r>
              <a:rPr lang="en-US" sz="2400" dirty="0" err="1" smtClean="0">
                <a:latin typeface="Calibri" charset="0"/>
              </a:rPr>
              <a:t>valid_min</a:t>
            </a:r>
            <a:r>
              <a:rPr lang="en-US" sz="2400" dirty="0" smtClean="0">
                <a:latin typeface="Calibri" charset="0"/>
              </a:rPr>
              <a:t>, </a:t>
            </a:r>
            <a:r>
              <a:rPr lang="en-US" sz="2400" dirty="0" err="1" smtClean="0">
                <a:latin typeface="Calibri" charset="0"/>
              </a:rPr>
              <a:t>valid_max</a:t>
            </a:r>
            <a:r>
              <a:rPr lang="en-US" sz="2400" dirty="0" smtClean="0">
                <a:latin typeface="Calibri" charset="0"/>
              </a:rPr>
              <a:t>, and </a:t>
            </a:r>
            <a:r>
              <a:rPr lang="en-US" sz="2400" dirty="0" err="1" smtClean="0">
                <a:latin typeface="Calibri" charset="0"/>
              </a:rPr>
              <a:t>valid_range</a:t>
            </a:r>
            <a:r>
              <a:rPr lang="en-US" sz="2400" dirty="0" smtClean="0">
                <a:latin typeface="Calibri" charset="0"/>
              </a:rPr>
              <a:t> to indicate what values in a variable are considered to be valid or what values shall be ignored.</a:t>
            </a:r>
          </a:p>
          <a:p>
            <a:pPr marL="457200" lvl="1" indent="0">
              <a:buNone/>
            </a:pPr>
            <a:r>
              <a:rPr lang="ro-RO" sz="2200" dirty="0" smtClean="0"/>
              <a:t>float nbp(time=20, lat=74, lon=120); </a:t>
            </a:r>
            <a:endParaRPr lang="fi-FI" sz="2200" dirty="0" smtClean="0"/>
          </a:p>
          <a:p>
            <a:pPr marL="457200" lvl="1" indent="0">
              <a:buNone/>
            </a:pPr>
            <a:r>
              <a:rPr lang="fi-FI" sz="2200" dirty="0" smtClean="0"/>
              <a:t>    :_</a:t>
            </a:r>
            <a:r>
              <a:rPr lang="fi-FI" sz="2200" dirty="0" err="1" smtClean="0"/>
              <a:t>FillValue</a:t>
            </a:r>
            <a:r>
              <a:rPr lang="fi-FI" sz="2200" dirty="0" smtClean="0"/>
              <a:t> = -9999.0f; // </a:t>
            </a:r>
            <a:r>
              <a:rPr lang="fi-FI" sz="2200" dirty="0" err="1" smtClean="0"/>
              <a:t>float</a:t>
            </a:r>
            <a:r>
              <a:rPr lang="fi-FI" sz="2200" dirty="0" smtClean="0"/>
              <a:t> </a:t>
            </a:r>
            <a:endParaRPr lang="en-US" sz="2200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6" name="Picture 5" descr="Evap in BG1_CLM_v1_monthly_Evap_1980_2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 b="-7626"/>
          <a:stretch/>
        </p:blipFill>
        <p:spPr>
          <a:xfrm>
            <a:off x="1905000" y="3391902"/>
            <a:ext cx="5257800" cy="338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32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Data Units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36576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UDUNITS</a:t>
            </a:r>
          </a:p>
          <a:p>
            <a:pPr lvl="1"/>
            <a:r>
              <a:rPr lang="en-US" dirty="0"/>
              <a:t>Based on International System of </a:t>
            </a:r>
            <a:r>
              <a:rPr lang="en-US" dirty="0" smtClean="0"/>
              <a:t>Units</a:t>
            </a:r>
          </a:p>
          <a:p>
            <a:pPr lvl="1"/>
            <a:r>
              <a:rPr lang="en-US" dirty="0" smtClean="0"/>
              <a:t>Support conversion of unit specifications</a:t>
            </a:r>
          </a:p>
          <a:p>
            <a:pPr lvl="1"/>
            <a:r>
              <a:rPr lang="en-US" dirty="0" smtClean="0">
                <a:latin typeface="Calibri" charset="0"/>
              </a:rPr>
              <a:t>Support </a:t>
            </a:r>
            <a:r>
              <a:rPr lang="en-US" dirty="0" smtClean="0"/>
              <a:t>arithmetic manipulation of units</a:t>
            </a:r>
          </a:p>
          <a:p>
            <a:pPr lvl="1"/>
            <a:r>
              <a:rPr lang="en-US" dirty="0" smtClean="0"/>
              <a:t>conversion of values between compatible scales of measurement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62000" y="4343400"/>
            <a:ext cx="769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000" b="1" dirty="0" smtClean="0">
                <a:solidFill>
                  <a:srgbClr val="009900"/>
                </a:solidFill>
                <a:latin typeface="Calibri" charset="0"/>
              </a:rPr>
              <a:t>Follow the rules and computers can then do a lot of work for you and others.</a:t>
            </a:r>
            <a:endParaRPr lang="en-US" sz="3000" b="1" dirty="0">
              <a:solidFill>
                <a:srgbClr val="009900"/>
              </a:solidFill>
              <a:latin typeface="Calibri" charset="0"/>
            </a:endParaRPr>
          </a:p>
        </p:txBody>
      </p:sp>
      <p:pic>
        <p:nvPicPr>
          <p:cNvPr id="7" name="Picture 2" descr="http://www.nist.gov/pml/div684/fcdc/images/Blue-Red-SI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7" t="39811" r="50813" b="23971"/>
          <a:stretch/>
        </p:blipFill>
        <p:spPr bwMode="auto">
          <a:xfrm>
            <a:off x="6858000" y="1663874"/>
            <a:ext cx="914400" cy="87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447800" y="5257800"/>
            <a:ext cx="6324600" cy="1371600"/>
            <a:chOff x="1447800" y="5257800"/>
            <a:chExt cx="6324600" cy="1371600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 bwMode="auto">
            <a:xfrm>
              <a:off x="2743200" y="5257800"/>
              <a:ext cx="3810000" cy="990600"/>
            </a:xfrm>
            <a:prstGeom prst="rect">
              <a:avLst/>
            </a:prstGeom>
            <a:solidFill>
              <a:srgbClr val="A2C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0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buNone/>
              </a:pPr>
              <a:r>
                <a:rPr lang="en-US" sz="1600" dirty="0" smtClean="0">
                  <a:solidFill>
                    <a:srgbClr val="008000"/>
                  </a:solidFill>
                  <a:latin typeface="Calibri" charset="0"/>
                </a:rPr>
                <a:t>kg m-2 s-1</a:t>
              </a:r>
            </a:p>
            <a:p>
              <a:pPr marL="0" indent="0">
                <a:buNone/>
              </a:pPr>
              <a:r>
                <a:rPr lang="en-US" sz="1600" dirty="0" smtClean="0">
                  <a:solidFill>
                    <a:srgbClr val="008000"/>
                  </a:solidFill>
                  <a:latin typeface="Calibri" charset="0"/>
                </a:rPr>
                <a:t>Kg/m2/month</a:t>
              </a:r>
            </a:p>
            <a:p>
              <a:pPr marL="0" indent="0">
                <a:buNone/>
              </a:pPr>
              <a:r>
                <a:rPr lang="en-US" sz="1600" dirty="0" err="1" smtClean="0">
                  <a:solidFill>
                    <a:srgbClr val="FF6600"/>
                  </a:solidFill>
                  <a:latin typeface="Calibri" charset="0"/>
                </a:rPr>
                <a:t>kgC</a:t>
              </a:r>
              <a:r>
                <a:rPr lang="en-US" sz="1600" dirty="0" smtClean="0">
                  <a:solidFill>
                    <a:srgbClr val="FF6600"/>
                  </a:solidFill>
                  <a:latin typeface="Calibri" charset="0"/>
                </a:rPr>
                <a:t> m-2 s-1</a:t>
              </a:r>
              <a:endParaRPr lang="en-US" sz="1600" dirty="0">
                <a:solidFill>
                  <a:srgbClr val="FF6600"/>
                </a:solidFill>
                <a:latin typeface="Calibri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47800" y="6290846"/>
              <a:ext cx="6324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en-US" sz="1600" dirty="0">
                  <a:latin typeface="Calibri" charset="0"/>
                </a:rPr>
                <a:t>Units for Gross Primary Productivity (GPP)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7418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General Attributes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7772400" cy="3657600"/>
          </a:xfrm>
        </p:spPr>
        <p:txBody>
          <a:bodyPr/>
          <a:lstStyle/>
          <a:p>
            <a:r>
              <a:rPr lang="en-US" sz="2400" b="1" dirty="0" smtClean="0"/>
              <a:t>title</a:t>
            </a:r>
            <a:r>
              <a:rPr lang="en-US" sz="2400" dirty="0" smtClean="0"/>
              <a:t>: description </a:t>
            </a:r>
            <a:r>
              <a:rPr lang="en-US" sz="2400" dirty="0"/>
              <a:t>of what is in the </a:t>
            </a:r>
            <a:r>
              <a:rPr lang="en-US" sz="2400" dirty="0" smtClean="0"/>
              <a:t>dataset</a:t>
            </a:r>
          </a:p>
          <a:p>
            <a:r>
              <a:rPr lang="en-US" sz="2400" b="1" dirty="0"/>
              <a:t>i</a:t>
            </a:r>
            <a:r>
              <a:rPr lang="en-US" sz="2400" b="1" dirty="0" smtClean="0"/>
              <a:t>nstitution</a:t>
            </a:r>
            <a:r>
              <a:rPr lang="en-US" sz="2400" dirty="0" smtClean="0"/>
              <a:t>: specifies </a:t>
            </a:r>
            <a:r>
              <a:rPr lang="en-US" sz="2400" dirty="0"/>
              <a:t>where the </a:t>
            </a:r>
            <a:r>
              <a:rPr lang="en-US" sz="2400" dirty="0" smtClean="0"/>
              <a:t>data </a:t>
            </a:r>
            <a:r>
              <a:rPr lang="en-US" sz="2400" dirty="0"/>
              <a:t>was </a:t>
            </a:r>
            <a:r>
              <a:rPr lang="en-US" sz="2400" dirty="0" smtClean="0"/>
              <a:t>produced</a:t>
            </a:r>
          </a:p>
          <a:p>
            <a:r>
              <a:rPr lang="en-US" sz="2400" b="1" dirty="0" smtClean="0"/>
              <a:t>references</a:t>
            </a:r>
            <a:r>
              <a:rPr lang="en-US" sz="2400" dirty="0"/>
              <a:t>: </a:t>
            </a:r>
            <a:r>
              <a:rPr lang="en-US" sz="2400" dirty="0" smtClean="0"/>
              <a:t>references </a:t>
            </a:r>
            <a:r>
              <a:rPr lang="en-US" sz="2400" dirty="0"/>
              <a:t>that describe the data</a:t>
            </a:r>
            <a:endParaRPr lang="en-US" sz="2400" dirty="0" smtClean="0"/>
          </a:p>
          <a:p>
            <a:r>
              <a:rPr lang="en-US" sz="2400" b="1" dirty="0" smtClean="0"/>
              <a:t>source</a:t>
            </a:r>
            <a:r>
              <a:rPr lang="en-US" sz="2400" dirty="0"/>
              <a:t>: </a:t>
            </a:r>
            <a:r>
              <a:rPr lang="en-US" sz="2400" dirty="0" smtClean="0"/>
              <a:t>the </a:t>
            </a:r>
            <a:r>
              <a:rPr lang="en-US" sz="2400" dirty="0"/>
              <a:t>method of production of the original </a:t>
            </a:r>
            <a:r>
              <a:rPr lang="en-US" sz="2400" dirty="0" smtClean="0"/>
              <a:t>data</a:t>
            </a:r>
          </a:p>
          <a:p>
            <a:r>
              <a:rPr lang="en-US" sz="2400" b="1" dirty="0" smtClean="0"/>
              <a:t>history</a:t>
            </a:r>
            <a:r>
              <a:rPr lang="en-US" sz="2400" dirty="0" smtClean="0"/>
              <a:t>: provenance of the data</a:t>
            </a:r>
          </a:p>
          <a:p>
            <a:r>
              <a:rPr lang="en-US" sz="2400" b="1" dirty="0"/>
              <a:t>comment</a:t>
            </a:r>
            <a:r>
              <a:rPr lang="en-US" sz="2400" dirty="0"/>
              <a:t>: </a:t>
            </a:r>
            <a:r>
              <a:rPr lang="en-US" sz="2400" dirty="0" smtClean="0"/>
              <a:t>miscellaneous </a:t>
            </a:r>
            <a:r>
              <a:rPr lang="en-US" sz="2400" dirty="0"/>
              <a:t>information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4038600"/>
            <a:ext cx="7391400" cy="2362200"/>
          </a:xfrm>
          <a:prstGeom prst="rect">
            <a:avLst/>
          </a:prstGeom>
          <a:solidFill>
            <a:srgbClr val="A2C0FF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b="1" dirty="0" smtClean="0"/>
              <a:t>// global attributes:</a:t>
            </a:r>
          </a:p>
          <a:p>
            <a:pPr marL="0" indent="0">
              <a:buNone/>
            </a:pPr>
            <a:r>
              <a:rPr lang="en-US" sz="1800" dirty="0" smtClean="0"/>
              <a:t>    :</a:t>
            </a:r>
            <a:r>
              <a:rPr lang="en-US" sz="1800" dirty="0"/>
              <a:t>title = "CLM4 monthly GPP for </a:t>
            </a:r>
            <a:r>
              <a:rPr lang="en-US" sz="1800" dirty="0" err="1"/>
              <a:t>MsTMIP</a:t>
            </a:r>
            <a:r>
              <a:rPr lang="en-US" sz="1800" dirty="0"/>
              <a:t> RG1 global simulation" </a:t>
            </a:r>
            <a:r>
              <a:rPr lang="en-US" sz="1800" dirty="0" smtClean="0"/>
              <a:t>;</a:t>
            </a:r>
          </a:p>
          <a:p>
            <a:pPr marL="0" indent="0">
              <a:buNone/>
            </a:pPr>
            <a:r>
              <a:rPr lang="en-US" sz="1800" dirty="0" smtClean="0"/>
              <a:t>    </a:t>
            </a:r>
            <a:r>
              <a:rPr lang="fr-FR" sz="1800" dirty="0"/>
              <a:t>:source = "CLM-CN v4.0" ;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    </a:t>
            </a:r>
            <a:r>
              <a:rPr lang="en-US" sz="1800" dirty="0"/>
              <a:t>:institution = "Oak Ridge National Laboratory" ;</a:t>
            </a:r>
          </a:p>
          <a:p>
            <a:pPr marL="0" indent="0">
              <a:buNone/>
            </a:pPr>
            <a:r>
              <a:rPr lang="en-US" sz="1800" dirty="0" smtClean="0"/>
              <a:t>    </a:t>
            </a:r>
            <a:r>
              <a:rPr lang="en-US" sz="1800" dirty="0"/>
              <a:t>:references = "</a:t>
            </a:r>
            <a:r>
              <a:rPr lang="en-US" sz="1800" dirty="0" err="1"/>
              <a:t>Oleson</a:t>
            </a:r>
            <a:r>
              <a:rPr lang="en-US" sz="1800" dirty="0"/>
              <a:t> K. W. et al., 2010, Technical description of version 4.0 of the Community Land Model (CLM) NCAR Tech. Note NCAR/TN-478+STR (Boulder, CO: National Center for Atmospheric Research)" 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6367046"/>
            <a:ext cx="632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Attributes for Global Monthly GPP Output from CLM4 Model</a:t>
            </a: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88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3399"/>
                </a:solidFill>
                <a:latin typeface="Calibri" charset="0"/>
              </a:rPr>
              <a:t>Spatial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latin typeface="Calibri" charset="0"/>
              </a:rPr>
              <a:t>Data </a:t>
            </a:r>
            <a:r>
              <a:rPr lang="en-US" sz="3200" dirty="0">
                <a:latin typeface="Calibri" charset="0"/>
              </a:rPr>
              <a:t>with </a:t>
            </a:r>
            <a:r>
              <a:rPr lang="en-US" sz="3200" dirty="0" smtClean="0">
                <a:latin typeface="Calibri" charset="0"/>
              </a:rPr>
              <a:t>“location”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19200" y="297180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3399"/>
                </a:solidFill>
                <a:latin typeface="Calibri" charset="0"/>
              </a:rPr>
              <a:t>Majority of </a:t>
            </a:r>
            <a:r>
              <a:rPr lang="en-US" sz="3600" b="1" dirty="0" smtClean="0">
                <a:solidFill>
                  <a:srgbClr val="333399"/>
                </a:solidFill>
                <a:latin typeface="Calibri" charset="0"/>
              </a:rPr>
              <a:t>environmental </a:t>
            </a:r>
            <a:r>
              <a:rPr lang="en-US" sz="3600" b="1" dirty="0">
                <a:solidFill>
                  <a:srgbClr val="333399"/>
                </a:solidFill>
                <a:latin typeface="Calibri" charset="0"/>
              </a:rPr>
              <a:t>data are spatial!</a:t>
            </a:r>
          </a:p>
        </p:txBody>
      </p:sp>
    </p:spTree>
    <p:extLst>
      <p:ext uri="{BB962C8B-B14F-4D97-AF65-F5344CB8AC3E}">
        <p14:creationId xmlns:p14="http://schemas.microsoft.com/office/powerpoint/2010/main" val="323766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Tools for Spatial Data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7772400" cy="5181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800" b="1" dirty="0">
                <a:solidFill>
                  <a:srgbClr val="333399"/>
                </a:solidFill>
                <a:latin typeface="Calibri" charset="0"/>
              </a:rPr>
              <a:t>GDAL/OGR</a:t>
            </a:r>
          </a:p>
          <a:p>
            <a:pPr lvl="1"/>
            <a:r>
              <a:rPr lang="en-US" sz="2400" dirty="0" smtClean="0"/>
              <a:t>Allows you to convert data between over a hundred of raster/vector formats</a:t>
            </a:r>
          </a:p>
          <a:p>
            <a:pPr lvl="1"/>
            <a:r>
              <a:rPr lang="en-US" sz="2400" dirty="0" smtClean="0"/>
              <a:t>Allows you to </a:t>
            </a:r>
            <a:r>
              <a:rPr lang="en-US" sz="2400" dirty="0" err="1" smtClean="0"/>
              <a:t>reproject</a:t>
            </a:r>
            <a:r>
              <a:rPr lang="en-US" sz="2400" dirty="0" smtClean="0"/>
              <a:t>/subset/modify data </a:t>
            </a:r>
          </a:p>
          <a:p>
            <a:r>
              <a:rPr lang="en-US" sz="2800" b="1" dirty="0" err="1">
                <a:solidFill>
                  <a:srgbClr val="333399"/>
                </a:solidFill>
                <a:latin typeface="Calibri" charset="0"/>
              </a:rPr>
              <a:t>ncdump</a:t>
            </a:r>
            <a:r>
              <a:rPr lang="en-US" sz="2800" b="1" dirty="0">
                <a:solidFill>
                  <a:srgbClr val="333399"/>
                </a:solidFill>
                <a:latin typeface="Calibri" charset="0"/>
              </a:rPr>
              <a:t>/</a:t>
            </a:r>
            <a:r>
              <a:rPr lang="en-US" sz="2800" b="1" dirty="0" err="1">
                <a:solidFill>
                  <a:srgbClr val="333399"/>
                </a:solidFill>
                <a:latin typeface="Calibri" charset="0"/>
              </a:rPr>
              <a:t>ncgen</a:t>
            </a:r>
            <a:endParaRPr lang="en-US" sz="2800" b="1" dirty="0">
              <a:solidFill>
                <a:srgbClr val="333399"/>
              </a:solidFill>
              <a:latin typeface="Calibri" charset="0"/>
            </a:endParaRPr>
          </a:p>
          <a:p>
            <a:pPr lvl="1"/>
            <a:r>
              <a:rPr lang="en-US" sz="2400" dirty="0"/>
              <a:t>Create/modify simple </a:t>
            </a:r>
            <a:r>
              <a:rPr lang="en-US" sz="2400" dirty="0" err="1"/>
              <a:t>netCDF</a:t>
            </a:r>
            <a:r>
              <a:rPr lang="en-US" sz="2400" dirty="0"/>
              <a:t> files via CDL</a:t>
            </a:r>
          </a:p>
          <a:p>
            <a:r>
              <a:rPr lang="en-US" sz="2800" b="1" dirty="0" smtClean="0">
                <a:solidFill>
                  <a:srgbClr val="333399"/>
                </a:solidFill>
                <a:latin typeface="Calibri" charset="0"/>
              </a:rPr>
              <a:t>NCO</a:t>
            </a:r>
            <a:endParaRPr lang="en-US" sz="2800" b="1" dirty="0">
              <a:solidFill>
                <a:srgbClr val="333399"/>
              </a:solidFill>
              <a:latin typeface="Calibri" charset="0"/>
            </a:endParaRPr>
          </a:p>
          <a:p>
            <a:pPr lvl="1"/>
            <a:r>
              <a:rPr lang="en-US" sz="2400" dirty="0" smtClean="0"/>
              <a:t>Manipulate </a:t>
            </a:r>
            <a:r>
              <a:rPr lang="en-US" sz="2400" dirty="0" err="1" smtClean="0"/>
              <a:t>netCDF</a:t>
            </a:r>
            <a:r>
              <a:rPr lang="en-US" sz="2400" dirty="0" smtClean="0"/>
              <a:t> files easily</a:t>
            </a:r>
          </a:p>
          <a:p>
            <a:r>
              <a:rPr lang="en-US" sz="2800" b="1" dirty="0">
                <a:solidFill>
                  <a:srgbClr val="333399"/>
                </a:solidFill>
                <a:latin typeface="Calibri" charset="0"/>
              </a:rPr>
              <a:t>Panoply</a:t>
            </a:r>
          </a:p>
          <a:p>
            <a:pPr lvl="1"/>
            <a:r>
              <a:rPr lang="en-US" sz="2400" dirty="0" smtClean="0"/>
              <a:t>Nice viewer </a:t>
            </a:r>
            <a:r>
              <a:rPr lang="en-US" sz="2400" dirty="0"/>
              <a:t>for </a:t>
            </a:r>
            <a:r>
              <a:rPr lang="en-US" sz="2400" dirty="0" err="1"/>
              <a:t>netCDF</a:t>
            </a:r>
            <a:r>
              <a:rPr lang="en-US" sz="2400" dirty="0"/>
              <a:t>, HDF and GRIB </a:t>
            </a:r>
            <a:r>
              <a:rPr lang="en-US" sz="2400" dirty="0" smtClean="0"/>
              <a:t>data files</a:t>
            </a:r>
            <a:endParaRPr lang="en-US" sz="2400" dirty="0"/>
          </a:p>
          <a:p>
            <a:r>
              <a:rPr lang="en-US" sz="2800" b="1" dirty="0" smtClean="0">
                <a:solidFill>
                  <a:srgbClr val="333399"/>
                </a:solidFill>
                <a:latin typeface="Calibri" charset="0"/>
              </a:rPr>
              <a:t>Google </a:t>
            </a:r>
            <a:r>
              <a:rPr lang="en-US" sz="2800" b="1" dirty="0">
                <a:solidFill>
                  <a:srgbClr val="333399"/>
                </a:solidFill>
                <a:latin typeface="Calibri" charset="0"/>
              </a:rPr>
              <a:t>Fusion Table</a:t>
            </a:r>
          </a:p>
          <a:p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59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Summary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sz="2200" dirty="0" smtClean="0">
                <a:latin typeface="Calibri" charset="0"/>
              </a:rPr>
              <a:t>Provide spatial and temporal information completely and accurately</a:t>
            </a:r>
          </a:p>
          <a:p>
            <a:r>
              <a:rPr lang="en-US" sz="2200" dirty="0" smtClean="0">
                <a:latin typeface="Calibri" charset="0"/>
              </a:rPr>
              <a:t>Choose good formats to organize the data content and make them self-descriptive</a:t>
            </a:r>
          </a:p>
          <a:p>
            <a:r>
              <a:rPr lang="en-US" sz="2200" dirty="0" smtClean="0">
                <a:latin typeface="Calibri" charset="0"/>
              </a:rPr>
              <a:t>Provide interpretative metadata in standard ways</a:t>
            </a:r>
          </a:p>
          <a:p>
            <a:r>
              <a:rPr lang="en-US" sz="2200" dirty="0" smtClean="0">
                <a:latin typeface="Calibri" charset="0"/>
              </a:rPr>
              <a:t>You will be returned a lot by doing this</a:t>
            </a:r>
          </a:p>
          <a:p>
            <a:pPr lvl="1"/>
            <a:r>
              <a:rPr lang="en-US" sz="2000" dirty="0" smtClean="0">
                <a:latin typeface="Calibri" charset="0"/>
              </a:rPr>
              <a:t>Your data will be easily understood by not only users but also computers</a:t>
            </a:r>
          </a:p>
          <a:p>
            <a:pPr lvl="1"/>
            <a:r>
              <a:rPr lang="en-US" sz="2000" dirty="0" smtClean="0">
                <a:latin typeface="Calibri" charset="0"/>
              </a:rPr>
              <a:t>A lot of data visualization and analysis can be automated</a:t>
            </a:r>
          </a:p>
          <a:p>
            <a:pPr lvl="1"/>
            <a:r>
              <a:rPr lang="en-US" sz="2000" dirty="0" smtClean="0">
                <a:latin typeface="Calibri" charset="0"/>
              </a:rPr>
              <a:t>Your data can be ingested into many existing Web services to provide on-demand data distribution to users</a:t>
            </a:r>
          </a:p>
          <a:p>
            <a:pPr lvl="1"/>
            <a:r>
              <a:rPr lang="en-US" sz="2000" dirty="0" smtClean="0">
                <a:latin typeface="Calibri" charset="0"/>
              </a:rPr>
              <a:t>Value of your data can be preserved longer into the future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18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D0879-CBCB-FB4F-B570-47C0BF6D98A5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81000" y="1676400"/>
            <a:ext cx="7863840" cy="4953000"/>
            <a:chOff x="1066800" y="2743200"/>
            <a:chExt cx="6553200" cy="41275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2743200"/>
              <a:ext cx="6553200" cy="349575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6800" y="6285924"/>
              <a:ext cx="65532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/>
                <a:t>Annual burned area (as percentage of the area of the grid cell), averaged over 1997-</a:t>
              </a:r>
              <a:r>
                <a:rPr lang="en-US" sz="1600" dirty="0" smtClean="0"/>
                <a:t>2009</a:t>
              </a:r>
              <a:endParaRPr lang="en-US" sz="1600" dirty="0"/>
            </a:p>
          </p:txBody>
        </p:sp>
      </p:grp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772400" cy="944562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Environmental Data are Spatial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36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D0879-CBCB-FB4F-B570-47C0BF6D98A5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09600" y="1676400"/>
            <a:ext cx="7863840" cy="4673465"/>
            <a:chOff x="1143000" y="2819400"/>
            <a:chExt cx="6553200" cy="3894554"/>
          </a:xfrm>
        </p:grpSpPr>
        <p:pic>
          <p:nvPicPr>
            <p:cNvPr id="5" name="Picture 4" descr="Screen Shot 2015-03-03 at 7.29.05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2819400"/>
              <a:ext cx="4572000" cy="339064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3000" y="6375400"/>
              <a:ext cx="655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 smtClean="0"/>
                <a:t>Locations of 5,173 soil respiration observations across the world</a:t>
              </a:r>
              <a:endParaRPr lang="en-US" sz="1600" dirty="0"/>
            </a:p>
          </p:txBody>
        </p:sp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772400" cy="944562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Environmental Data are Spatial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28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D0879-CBCB-FB4F-B570-47C0BF6D98A5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62000" y="1676400"/>
            <a:ext cx="7863840" cy="4743881"/>
            <a:chOff x="1600200" y="2819400"/>
            <a:chExt cx="6553200" cy="3953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0" y="2819400"/>
              <a:ext cx="4267200" cy="39532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019800" y="3733800"/>
              <a:ext cx="21336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The remotely sensed seasonal </a:t>
              </a:r>
              <a:r>
                <a:rPr lang="en-US" sz="1600" dirty="0" smtClean="0"/>
                <a:t>subsidence, </a:t>
              </a:r>
              <a:r>
                <a:rPr lang="en-US" sz="1600" dirty="0"/>
                <a:t>estimates of active layer </a:t>
              </a:r>
              <a:r>
                <a:rPr lang="en-US" sz="1600" dirty="0" smtClean="0"/>
                <a:t>thickness, and their associated uncertainties in </a:t>
              </a:r>
              <a:r>
                <a:rPr lang="en-US" sz="1600" dirty="0"/>
                <a:t>Barrow, Alaska</a:t>
              </a:r>
              <a:r>
                <a:rPr lang="en-US" sz="1600" dirty="0" smtClean="0"/>
                <a:t>, 2006</a:t>
              </a:r>
              <a:r>
                <a:rPr lang="en-US" sz="1600" dirty="0"/>
                <a:t>-</a:t>
              </a:r>
              <a:r>
                <a:rPr lang="en-US" sz="1600" dirty="0" smtClean="0"/>
                <a:t>2011.</a:t>
              </a:r>
              <a:endParaRPr lang="en-US" sz="1600" dirty="0"/>
            </a:p>
          </p:txBody>
        </p:sp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772400" cy="944562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Environmental Data are Spatial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2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D0879-CBCB-FB4F-B570-47C0BF6D98A5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143000" y="1332807"/>
            <a:ext cx="6781800" cy="5177946"/>
            <a:chOff x="1257300" y="2850573"/>
            <a:chExt cx="5651500" cy="43149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7800" y="2850573"/>
              <a:ext cx="5136777" cy="396932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57300" y="6883401"/>
              <a:ext cx="5651500" cy="282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/>
                <a:t>Daily Surface Weather Data on a 1-km Grid for North </a:t>
              </a:r>
              <a:r>
                <a:rPr lang="en-US" sz="1600" dirty="0" smtClean="0"/>
                <a:t>America</a:t>
              </a:r>
              <a:endParaRPr lang="en-US" sz="1600" dirty="0"/>
            </a:p>
          </p:txBody>
        </p:sp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772400" cy="944562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Environmental Data are Spatial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93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Issues with Spatial Data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7772400" cy="5257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charset="0"/>
              </a:rPr>
              <a:t>Spatial data </a:t>
            </a:r>
            <a:r>
              <a:rPr lang="en-US" dirty="0" smtClean="0">
                <a:latin typeface="Calibri" charset="0"/>
              </a:rPr>
              <a:t>received from investigators are often not usable</a:t>
            </a:r>
          </a:p>
          <a:p>
            <a:r>
              <a:rPr lang="en-US" sz="2600" dirty="0" smtClean="0">
                <a:latin typeface="Calibri" charset="0"/>
                <a:ea typeface="ＭＳ Ｐゴシック" charset="0"/>
              </a:rPr>
              <a:t>Poorly documented</a:t>
            </a:r>
          </a:p>
          <a:p>
            <a:r>
              <a:rPr lang="en-US" sz="2600" dirty="0" smtClean="0">
                <a:latin typeface="Calibri" charset="0"/>
                <a:ea typeface="ＭＳ Ｐゴシック" charset="0"/>
              </a:rPr>
              <a:t>QA not finalized</a:t>
            </a:r>
          </a:p>
          <a:p>
            <a:r>
              <a:rPr lang="en-US" sz="2600" dirty="0">
                <a:latin typeface="Calibri" charset="0"/>
              </a:rPr>
              <a:t>Basic information about spatial data lacking or incorrect (projection, resolution, datum, &amp; geo-rectification)</a:t>
            </a:r>
          </a:p>
          <a:p>
            <a:r>
              <a:rPr lang="en-US" sz="2600" dirty="0">
                <a:latin typeface="Calibri" charset="0"/>
              </a:rPr>
              <a:t>Data in proprietary format</a:t>
            </a:r>
          </a:p>
          <a:p>
            <a:endParaRPr lang="en-US" sz="2600" dirty="0" smtClean="0">
              <a:latin typeface="Calibri" charset="0"/>
              <a:ea typeface="ＭＳ Ｐゴシック" charset="0"/>
            </a:endParaRPr>
          </a:p>
          <a:p>
            <a:pPr lvl="1"/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5257800"/>
            <a:ext cx="35687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9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_Best_Practice-data_template_v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SA_BP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SA_BP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ESA_BP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57138</TotalTime>
  <Words>2596</Words>
  <Application>Microsoft Macintosh PowerPoint</Application>
  <PresentationFormat>On-screen Show (4:3)</PresentationFormat>
  <Paragraphs>400</Paragraphs>
  <Slides>41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ESA_Best_Practice-data_template_v2</vt:lpstr>
      <vt:lpstr>ESA_BP_template</vt:lpstr>
      <vt:lpstr>1_ESA_BP_template</vt:lpstr>
      <vt:lpstr>2_ESA_BP_template</vt:lpstr>
      <vt:lpstr>Preparing Spatial Data to Archive</vt:lpstr>
      <vt:lpstr>Presenter: Yaxing Wei</vt:lpstr>
      <vt:lpstr>Outline</vt:lpstr>
      <vt:lpstr>Spatial Data</vt:lpstr>
      <vt:lpstr>Environmental Data are Spatial</vt:lpstr>
      <vt:lpstr>Environmental Data are Spatial</vt:lpstr>
      <vt:lpstr>Environmental Data are Spatial</vt:lpstr>
      <vt:lpstr>Environmental Data are Spatial</vt:lpstr>
      <vt:lpstr>Issues with Spatial Data</vt:lpstr>
      <vt:lpstr>Types of Spatial Data</vt:lpstr>
      <vt:lpstr>Fundamental Things for Spatial Data</vt:lpstr>
      <vt:lpstr>Specify Spatial Information</vt:lpstr>
      <vt:lpstr>Spatial Coordinates (1)</vt:lpstr>
      <vt:lpstr>Spatial Coordinates (2)</vt:lpstr>
      <vt:lpstr>Spatial Reference System (1)</vt:lpstr>
      <vt:lpstr>Spatial Reference System (2)</vt:lpstr>
      <vt:lpstr>Specify Temporal Information</vt:lpstr>
      <vt:lpstr>Calendar</vt:lpstr>
      <vt:lpstr>Time Point and Period</vt:lpstr>
      <vt:lpstr>Perform Quality Assurance (1) </vt:lpstr>
      <vt:lpstr>Perform Quality Assurance (2)  </vt:lpstr>
      <vt:lpstr>Perform Quality Assurance (3)</vt:lpstr>
      <vt:lpstr>Make Better Spatial Data</vt:lpstr>
      <vt:lpstr>“Good” Data Formats</vt:lpstr>
      <vt:lpstr>Choose File Format </vt:lpstr>
      <vt:lpstr>ASCII/CSV</vt:lpstr>
      <vt:lpstr>Climate and Forecast (CF) Convention</vt:lpstr>
      <vt:lpstr>CF-NetCDF</vt:lpstr>
      <vt:lpstr>Define Variable Names</vt:lpstr>
      <vt:lpstr>Structure of a common netCDF file</vt:lpstr>
      <vt:lpstr>Specify Spatial Info in NetCDF (1)</vt:lpstr>
      <vt:lpstr>Specify Spatial Info in NetCDF (2)</vt:lpstr>
      <vt:lpstr>Specify Temporal Info in NetCDF (1)</vt:lpstr>
      <vt:lpstr>Specify Temporal Info in NetCDF (2)</vt:lpstr>
      <vt:lpstr>Specify Temporal Info in NetCDF (2)</vt:lpstr>
      <vt:lpstr>Cell Methods</vt:lpstr>
      <vt:lpstr>Missing Data</vt:lpstr>
      <vt:lpstr>Data Units</vt:lpstr>
      <vt:lpstr>General Attributes</vt:lpstr>
      <vt:lpstr>Tools for Spatial Data</vt:lpstr>
      <vt:lpstr>Summary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Objectives</dc:title>
  <dc:creator>Robert B. Cook</dc:creator>
  <cp:lastModifiedBy>Wei, Yaxing</cp:lastModifiedBy>
  <cp:revision>1087</cp:revision>
  <cp:lastPrinted>1601-01-01T00:00:00Z</cp:lastPrinted>
  <dcterms:created xsi:type="dcterms:W3CDTF">2002-07-16T14:35:23Z</dcterms:created>
  <dcterms:modified xsi:type="dcterms:W3CDTF">2015-04-19T18:20:29Z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