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1"/>
  </p:sldMasterIdLst>
  <p:notesMasterIdLst>
    <p:notesMasterId r:id="rId35"/>
  </p:notesMasterIdLst>
  <p:handoutMasterIdLst>
    <p:handoutMasterId r:id="rId36"/>
  </p:handoutMasterIdLst>
  <p:sldIdLst>
    <p:sldId id="282" r:id="rId2"/>
    <p:sldId id="285" r:id="rId3"/>
    <p:sldId id="382" r:id="rId4"/>
    <p:sldId id="360" r:id="rId5"/>
    <p:sldId id="390" r:id="rId6"/>
    <p:sldId id="391" r:id="rId7"/>
    <p:sldId id="349" r:id="rId8"/>
    <p:sldId id="361" r:id="rId9"/>
    <p:sldId id="343" r:id="rId10"/>
    <p:sldId id="297" r:id="rId11"/>
    <p:sldId id="298" r:id="rId12"/>
    <p:sldId id="348" r:id="rId13"/>
    <p:sldId id="355" r:id="rId14"/>
    <p:sldId id="383" r:id="rId15"/>
    <p:sldId id="373" r:id="rId16"/>
    <p:sldId id="374" r:id="rId17"/>
    <p:sldId id="384" r:id="rId18"/>
    <p:sldId id="362" r:id="rId19"/>
    <p:sldId id="333" r:id="rId20"/>
    <p:sldId id="334" r:id="rId21"/>
    <p:sldId id="385" r:id="rId22"/>
    <p:sldId id="300" r:id="rId23"/>
    <p:sldId id="302" r:id="rId24"/>
    <p:sldId id="346" r:id="rId25"/>
    <p:sldId id="347" r:id="rId26"/>
    <p:sldId id="305" r:id="rId27"/>
    <p:sldId id="363" r:id="rId28"/>
    <p:sldId id="328" r:id="rId29"/>
    <p:sldId id="386" r:id="rId30"/>
    <p:sldId id="344" r:id="rId31"/>
    <p:sldId id="387" r:id="rId32"/>
    <p:sldId id="388" r:id="rId33"/>
    <p:sldId id="380" r:id="rId34"/>
  </p:sldIdLst>
  <p:sldSz cx="9144000" cy="6858000" type="screen4x3"/>
  <p:notesSz cx="6858000" cy="9144000"/>
  <p:defaultTextStyle>
    <a:defPPr>
      <a:defRPr lang="en-US"/>
    </a:defPPr>
    <a:lvl1pPr algn="l" rtl="0" fontAlgn="base">
      <a:spcBef>
        <a:spcPct val="20000"/>
      </a:spcBef>
      <a:spcAft>
        <a:spcPct val="0"/>
      </a:spcAft>
      <a:buChar char="–"/>
      <a:defRPr sz="2600" kern="1200">
        <a:solidFill>
          <a:schemeClr val="tx1"/>
        </a:solidFill>
        <a:latin typeface="Calibri" charset="0"/>
        <a:ea typeface="+mn-ea"/>
        <a:cs typeface="+mn-cs"/>
      </a:defRPr>
    </a:lvl1pPr>
    <a:lvl2pPr marL="457200" algn="l" rtl="0" fontAlgn="base">
      <a:spcBef>
        <a:spcPct val="20000"/>
      </a:spcBef>
      <a:spcAft>
        <a:spcPct val="0"/>
      </a:spcAft>
      <a:buChar char="–"/>
      <a:defRPr sz="2600" kern="1200">
        <a:solidFill>
          <a:schemeClr val="tx1"/>
        </a:solidFill>
        <a:latin typeface="Calibri" charset="0"/>
        <a:ea typeface="+mn-ea"/>
        <a:cs typeface="+mn-cs"/>
      </a:defRPr>
    </a:lvl2pPr>
    <a:lvl3pPr marL="914400" algn="l" rtl="0" fontAlgn="base">
      <a:spcBef>
        <a:spcPct val="20000"/>
      </a:spcBef>
      <a:spcAft>
        <a:spcPct val="0"/>
      </a:spcAft>
      <a:buChar char="–"/>
      <a:defRPr sz="2600" kern="1200">
        <a:solidFill>
          <a:schemeClr val="tx1"/>
        </a:solidFill>
        <a:latin typeface="Calibri" charset="0"/>
        <a:ea typeface="+mn-ea"/>
        <a:cs typeface="+mn-cs"/>
      </a:defRPr>
    </a:lvl3pPr>
    <a:lvl4pPr marL="1371600" algn="l" rtl="0" fontAlgn="base">
      <a:spcBef>
        <a:spcPct val="20000"/>
      </a:spcBef>
      <a:spcAft>
        <a:spcPct val="0"/>
      </a:spcAft>
      <a:buChar char="–"/>
      <a:defRPr sz="2600" kern="1200">
        <a:solidFill>
          <a:schemeClr val="tx1"/>
        </a:solidFill>
        <a:latin typeface="Calibri" charset="0"/>
        <a:ea typeface="+mn-ea"/>
        <a:cs typeface="+mn-cs"/>
      </a:defRPr>
    </a:lvl4pPr>
    <a:lvl5pPr marL="1828800" algn="l" rtl="0" fontAlgn="base">
      <a:spcBef>
        <a:spcPct val="20000"/>
      </a:spcBef>
      <a:spcAft>
        <a:spcPct val="0"/>
      </a:spcAft>
      <a:buChar char="–"/>
      <a:defRPr sz="2600" kern="1200">
        <a:solidFill>
          <a:schemeClr val="tx1"/>
        </a:solidFill>
        <a:latin typeface="Calibri" charset="0"/>
        <a:ea typeface="+mn-ea"/>
        <a:cs typeface="+mn-cs"/>
      </a:defRPr>
    </a:lvl5pPr>
    <a:lvl6pPr marL="2286000" algn="l" defTabSz="457200" rtl="0" eaLnBrk="1" latinLnBrk="0" hangingPunct="1">
      <a:defRPr sz="2600" kern="1200">
        <a:solidFill>
          <a:schemeClr val="tx1"/>
        </a:solidFill>
        <a:latin typeface="Calibri" charset="0"/>
        <a:ea typeface="+mn-ea"/>
        <a:cs typeface="+mn-cs"/>
      </a:defRPr>
    </a:lvl6pPr>
    <a:lvl7pPr marL="2743200" algn="l" defTabSz="457200" rtl="0" eaLnBrk="1" latinLnBrk="0" hangingPunct="1">
      <a:defRPr sz="2600" kern="1200">
        <a:solidFill>
          <a:schemeClr val="tx1"/>
        </a:solidFill>
        <a:latin typeface="Calibri" charset="0"/>
        <a:ea typeface="+mn-ea"/>
        <a:cs typeface="+mn-cs"/>
      </a:defRPr>
    </a:lvl7pPr>
    <a:lvl8pPr marL="3200400" algn="l" defTabSz="457200" rtl="0" eaLnBrk="1" latinLnBrk="0" hangingPunct="1">
      <a:defRPr sz="2600" kern="1200">
        <a:solidFill>
          <a:schemeClr val="tx1"/>
        </a:solidFill>
        <a:latin typeface="Calibri" charset="0"/>
        <a:ea typeface="+mn-ea"/>
        <a:cs typeface="+mn-cs"/>
      </a:defRPr>
    </a:lvl8pPr>
    <a:lvl9pPr marL="3657600" algn="l" defTabSz="457200" rtl="0" eaLnBrk="1" latinLnBrk="0" hangingPunct="1">
      <a:defRPr sz="2600" kern="1200">
        <a:solidFill>
          <a:schemeClr val="tx1"/>
        </a:solidFill>
        <a:latin typeface="Calibri"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3399"/>
    <a:srgbClr val="008DF5"/>
    <a:srgbClr val="2C7C9F"/>
    <a:srgbClr val="6EBEFF"/>
    <a:srgbClr val="6A6EE6"/>
    <a:srgbClr val="9BAF9B"/>
    <a:srgbClr val="808080"/>
    <a:srgbClr val="003300"/>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5" autoAdjust="0"/>
    <p:restoredTop sz="80664" autoAdjust="0"/>
  </p:normalViewPr>
  <p:slideViewPr>
    <p:cSldViewPr>
      <p:cViewPr varScale="1">
        <p:scale>
          <a:sx n="98" d="100"/>
          <a:sy n="98" d="100"/>
        </p:scale>
        <p:origin x="-28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DC2306-7E2C-FA4E-8256-8CA4AB4FEBAF}" type="datetimeFigureOut">
              <a:rPr lang="en-US" smtClean="0"/>
              <a:pPr/>
              <a:t>1/25/15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9018F4-1876-3046-8178-E31ECD62765F}" type="slidenum">
              <a:rPr lang="en-US" smtClean="0"/>
              <a:pPr/>
              <a:t>‹#›</a:t>
            </a:fld>
            <a:endParaRPr lang="en-US"/>
          </a:p>
        </p:txBody>
      </p:sp>
    </p:spTree>
    <p:extLst>
      <p:ext uri="{BB962C8B-B14F-4D97-AF65-F5344CB8AC3E}">
        <p14:creationId xmlns:p14="http://schemas.microsoft.com/office/powerpoint/2010/main" val="354386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defRPr>
            </a:lvl1pPr>
          </a:lstStyle>
          <a:p>
            <a:endParaRPr lang="en-US"/>
          </a:p>
        </p:txBody>
      </p:sp>
      <p:sp>
        <p:nvSpPr>
          <p:cNvPr id="402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defRPr>
            </a:lvl1pPr>
          </a:lstStyle>
          <a:p>
            <a:endParaRPr lang="en-US"/>
          </a:p>
        </p:txBody>
      </p:sp>
      <p:sp>
        <p:nvSpPr>
          <p:cNvPr id="402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2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2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defRPr>
            </a:lvl1pPr>
          </a:lstStyle>
          <a:p>
            <a:endParaRPr lang="en-US"/>
          </a:p>
        </p:txBody>
      </p:sp>
      <p:sp>
        <p:nvSpPr>
          <p:cNvPr id="402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defRPr>
            </a:lvl1pPr>
          </a:lstStyle>
          <a:p>
            <a:fld id="{DEEA9429-14A9-7E4A-BAD8-E9C3FAF9299B}" type="slidenum">
              <a:rPr lang="en-US"/>
              <a:pPr/>
              <a:t>‹#›</a:t>
            </a:fld>
            <a:endParaRPr lang="en-US"/>
          </a:p>
        </p:txBody>
      </p:sp>
    </p:spTree>
    <p:extLst>
      <p:ext uri="{BB962C8B-B14F-4D97-AF65-F5344CB8AC3E}">
        <p14:creationId xmlns:p14="http://schemas.microsoft.com/office/powerpoint/2010/main" val="29113095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Main part of my talk will be to describe these 10 fundamental data practices.  These are basic habits that will help improve the information content of your data and make it easier to share with others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B93938E-AC4C-1549-B74E-2F24F5AD481D}" type="slidenum">
              <a:rPr lang="en-US" sz="1200">
                <a:latin typeface="Arial" charset="0"/>
              </a:rPr>
              <a:pPr eaLnBrk="1" hangingPunct="1"/>
              <a:t>3</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ln/>
        </p:spPr>
      </p:sp>
      <p:sp>
        <p:nvSpPr>
          <p:cNvPr id="44035" name="Rectangle 3"/>
          <p:cNvSpPr>
            <a:spLocks noGrp="1"/>
          </p:cNvSpPr>
          <p:nvPr>
            <p:ph type="body" idx="1"/>
          </p:nvPr>
        </p:nvSpPr>
        <p:spPr>
          <a:noFill/>
          <a:ln/>
        </p:spPr>
        <p:txBody>
          <a:bodyPr/>
          <a:lstStyle/>
          <a:p>
            <a:pPr eaLnBrk="1" hangingPunct="1"/>
            <a:r>
              <a:rPr lang="en-US" smtClean="0"/>
              <a:t>Place geographic data on a map to ensure that geographic coordinates are correct.  Example is from OBFS Web site.</a:t>
            </a:r>
          </a:p>
          <a:p>
            <a:pPr eaLnBrk="1" hangingPunct="1"/>
            <a:endParaRPr lang="en-US" smtClean="0"/>
          </a:p>
          <a:p>
            <a:pPr eaLnBrk="1" hangingPunct="1"/>
            <a:r>
              <a:rPr lang="en-US" smtClean="0"/>
              <a:t>Illinois site (longitude has the wrong sign, should be negative)</a:t>
            </a:r>
          </a:p>
          <a:p>
            <a:pPr eaLnBrk="1" hangingPunct="1"/>
            <a:endParaRPr lang="en-US" smtClean="0"/>
          </a:p>
          <a:p>
            <a:pPr eaLnBrk="1" hangingPunct="1"/>
            <a:r>
              <a:rPr lang="en-US" smtClean="0"/>
              <a:t>Brazil Site (latitude is positive, but should be negative (should be south of the equator).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Remember that disaster may strike not just your computer, but also your building or city. Public repositories provide mirroring of your data at multiple, managed sites.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BEA9526C-5BA4-9349-A3DC-194ABC1A4AAC}" type="slidenum">
              <a:rPr lang="en-US" sz="1200"/>
              <a:pPr eaLnBrk="1" hangingPunct="1"/>
              <a:t>27</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t>Checksums to verify that files received are the same as those sent</a:t>
            </a:r>
          </a:p>
        </p:txBody>
      </p:sp>
      <p:sp>
        <p:nvSpPr>
          <p:cNvPr id="51204" name="Slide Number Placeholder 3"/>
          <p:cNvSpPr>
            <a:spLocks noGrp="1"/>
          </p:cNvSpPr>
          <p:nvPr>
            <p:ph type="sldNum" sz="quarter" idx="5"/>
          </p:nvPr>
        </p:nvSpPr>
        <p:spPr>
          <a:noFill/>
        </p:spPr>
        <p:txBody>
          <a:bodyPr/>
          <a:lstStyle/>
          <a:p>
            <a:fld id="{1CB671D6-DCAB-2B4A-ACED-68E2D321D3C0}" type="slidenum">
              <a:rPr lang="en-US"/>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lnSpc>
                <a:spcPct val="90000"/>
              </a:lnSpc>
            </a:pPr>
            <a:endParaRPr lang="en-US" sz="1600">
              <a:ea typeface="ＭＳ Ｐゴシック" charset="0"/>
            </a:endParaRPr>
          </a:p>
          <a:p>
            <a:pPr eaLnBrk="1" hangingPunct="1">
              <a:spcAft>
                <a:spcPts val="588"/>
              </a:spcAft>
            </a:pPr>
            <a:r>
              <a:rPr lang="en-US" sz="2000">
                <a:solidFill>
                  <a:srgbClr val="FFFFFF"/>
                </a:solidFill>
              </a:rPr>
              <a:t>You may wonder what should you be preserving from your research project. Generally you should preserve your well-structured data files, with variables, units, and values well-defined. Additionally, preserve your standardized metadata record that describes the data, and, finally, any additional information that provides context such as materials from project wikis or websites, files describing the project, protocols, or field sites, including photos, and any publications using the data. </a:t>
            </a:r>
          </a:p>
          <a:p>
            <a:pPr lvl="2" eaLnBrk="1" hangingPunct="1">
              <a:lnSpc>
                <a:spcPct val="90000"/>
              </a:lnSpc>
            </a:pPr>
            <a:endParaRPr lang="en-US" sz="1600">
              <a:ea typeface="ＭＳ Ｐゴシック" charset="0"/>
            </a:endParaRPr>
          </a:p>
          <a:p>
            <a:pPr lvl="2" eaLnBrk="1" hangingPunct="1">
              <a:lnSpc>
                <a:spcPct val="90000"/>
              </a:lnSpc>
            </a:pPr>
            <a:endParaRPr lang="en-US" sz="1600">
              <a:ea typeface="ＭＳ Ｐゴシック" charset="0"/>
            </a:endParaRPr>
          </a:p>
          <a:p>
            <a:pPr lvl="2" eaLnBrk="1" hangingPunct="1">
              <a:lnSpc>
                <a:spcPct val="90000"/>
              </a:lnSpc>
            </a:pPr>
            <a:endParaRPr lang="en-US" sz="160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Main part of my talk will be to describe these 10 fundamental data practices.  Basic habits that will help improve the information content of your data and make it easier to share with others</a:t>
            </a: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4CE63433-A5F6-684B-85B8-CE03AF13B9F7}" type="slidenum">
              <a:rPr lang="en-US" sz="1200">
                <a:latin typeface="Arial" charset="0"/>
              </a:rPr>
              <a:pPr eaLnBrk="1" hangingPunct="1"/>
              <a:t>31</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8740C36-1BA9-2646-BB13-73726CE39DC7}" type="slidenum">
              <a:rPr lang="en-US" sz="1200">
                <a:latin typeface="Arial" charset="0"/>
              </a:rPr>
              <a:pPr eaLnBrk="1" hangingPunct="1"/>
              <a:t>32</a:t>
            </a:fld>
            <a:endParaRPr lang="en-US" sz="120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Researchers who later use your relatively large data file won't have to process many small files individually.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CF04712D-1852-C44C-BF17-C343EE9A9442}" type="slidenum">
              <a:rPr lang="en-US" sz="1200"/>
              <a:pPr eaLnBrk="1" hangingPunct="1"/>
              <a:t>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Choose one</a:t>
            </a:r>
            <a:r>
              <a:rPr lang="en-US" baseline="0" dirty="0" smtClean="0"/>
              <a:t> way to organize your data and stick to that way throughout the file</a:t>
            </a:r>
            <a:endParaRPr lang="en-US" dirty="0" smtClean="0"/>
          </a:p>
          <a:p>
            <a:r>
              <a:rPr lang="en-US" dirty="0" smtClean="0"/>
              <a:t>Make month or site a variable and have all the data in one large file. </a:t>
            </a:r>
          </a:p>
          <a:p>
            <a:pPr lvl="1"/>
            <a:r>
              <a:rPr lang="en-US" dirty="0" smtClean="0"/>
              <a:t>There is an upper limit to the size of files, though. </a:t>
            </a:r>
          </a:p>
          <a:p>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data that is sparse</a:t>
            </a:r>
            <a:r>
              <a:rPr lang="en-US" baseline="0" dirty="0" smtClean="0"/>
              <a:t> (a sparsely populated matrix)</a:t>
            </a:r>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Problems with spreadsheets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Many tables (not a consistent format)</a:t>
            </a:r>
          </a:p>
          <a:p>
            <a:r>
              <a:rPr lang="en-US" sz="1200" kern="1200" dirty="0" smtClean="0">
                <a:solidFill>
                  <a:schemeClr val="tx1"/>
                </a:solidFill>
                <a:effectLst/>
                <a:latin typeface="Arial" charset="0"/>
                <a:ea typeface="+mn-ea"/>
                <a:cs typeface="+mn-cs"/>
              </a:rPr>
              <a:t>Embedded figures</a:t>
            </a:r>
          </a:p>
          <a:p>
            <a:r>
              <a:rPr lang="en-US" sz="1200" kern="1200" dirty="0" smtClean="0">
                <a:solidFill>
                  <a:schemeClr val="tx1"/>
                </a:solidFill>
                <a:effectLst/>
                <a:latin typeface="Arial" charset="0"/>
                <a:ea typeface="+mn-ea"/>
                <a:cs typeface="+mn-cs"/>
              </a:rPr>
              <a:t>No headings</a:t>
            </a:r>
          </a:p>
          <a:p>
            <a:r>
              <a:rPr lang="en-US" sz="1200" kern="1200" dirty="0" smtClean="0">
                <a:solidFill>
                  <a:schemeClr val="tx1"/>
                </a:solidFill>
                <a:effectLst/>
                <a:latin typeface="Arial" charset="0"/>
                <a:ea typeface="+mn-ea"/>
                <a:cs typeface="+mn-cs"/>
              </a:rPr>
              <a:t>Poor filenames</a:t>
            </a:r>
          </a:p>
          <a:p>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13</a:t>
            </a:fld>
            <a:endParaRPr lang="en-US"/>
          </a:p>
        </p:txBody>
      </p:sp>
    </p:spTree>
    <p:extLst>
      <p:ext uri="{BB962C8B-B14F-4D97-AF65-F5344CB8AC3E}">
        <p14:creationId xmlns:p14="http://schemas.microsoft.com/office/powerpoint/2010/main" val="134165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00050" indent="-400050">
              <a:lnSpc>
                <a:spcPct val="90000"/>
              </a:lnSpc>
            </a:pPr>
            <a:r>
              <a:rPr lang="en-US" dirty="0">
                <a:latin typeface="Helvetica Neue" charset="0"/>
                <a:ea typeface="ヒラギノ角ゴ ProN W3" charset="0"/>
                <a:cs typeface="ヒラギノ角ゴ ProN W3" charset="0"/>
              </a:rPr>
              <a:t>Use text (ASCII) file formats for tabular data </a:t>
            </a:r>
          </a:p>
          <a:p>
            <a:pPr lvl="1">
              <a:lnSpc>
                <a:spcPct val="90000"/>
              </a:lnSpc>
            </a:pPr>
            <a:r>
              <a:rPr lang="en-US" dirty="0">
                <a:latin typeface="Helvetica Neue" charset="0"/>
                <a:ea typeface="ヒラギノ角ゴ ProN W3" charset="0"/>
                <a:cs typeface="ヒラギノ角ゴ ProN W3" charset="0"/>
              </a:rPr>
              <a:t>(e.g., .txt or .</a:t>
            </a:r>
            <a:r>
              <a:rPr lang="en-US" dirty="0" err="1">
                <a:latin typeface="Helvetica Neue" charset="0"/>
                <a:ea typeface="ヒラギノ角ゴ ProN W3" charset="0"/>
                <a:cs typeface="ヒラギノ角ゴ ProN W3" charset="0"/>
              </a:rPr>
              <a:t>csv</a:t>
            </a:r>
            <a:r>
              <a:rPr lang="en-US" dirty="0">
                <a:latin typeface="Helvetica Neue" charset="0"/>
                <a:ea typeface="ヒラギノ角ゴ ProN W3" charset="0"/>
                <a:cs typeface="ヒラギノ角ゴ ProN W3" charset="0"/>
              </a:rPr>
              <a:t> (</a:t>
            </a:r>
            <a:r>
              <a:rPr lang="en-US" b="1" u="sng" dirty="0">
                <a:latin typeface="Helvetica Neue" charset="0"/>
                <a:ea typeface="ヒラギノ角ゴ ProN W3" charset="0"/>
                <a:cs typeface="ヒラギノ角ゴ ProN W3" charset="0"/>
              </a:rPr>
              <a:t>c</a:t>
            </a:r>
            <a:r>
              <a:rPr lang="en-US" dirty="0">
                <a:latin typeface="Helvetica Neue" charset="0"/>
                <a:ea typeface="ヒラギノ角ゴ ProN W3" charset="0"/>
                <a:cs typeface="ヒラギノ角ゴ ProN W3" charset="0"/>
              </a:rPr>
              <a:t>omma-</a:t>
            </a:r>
            <a:r>
              <a:rPr lang="en-US" b="1" u="sng" dirty="0">
                <a:latin typeface="Helvetica Neue" charset="0"/>
                <a:ea typeface="ヒラギノ角ゴ ProN W3" charset="0"/>
                <a:cs typeface="ヒラギノ角ゴ ProN W3" charset="0"/>
              </a:rPr>
              <a:t>s</a:t>
            </a:r>
            <a:r>
              <a:rPr lang="en-US" dirty="0">
                <a:latin typeface="Helvetica Neue" charset="0"/>
                <a:ea typeface="ヒラギノ角ゴ ProN W3" charset="0"/>
                <a:cs typeface="ヒラギノ角ゴ ProN W3" charset="0"/>
              </a:rPr>
              <a:t>eparated </a:t>
            </a:r>
            <a:r>
              <a:rPr lang="en-US" b="1" u="sng" dirty="0">
                <a:latin typeface="Helvetica Neue" charset="0"/>
                <a:ea typeface="ヒラギノ角ゴ ProN W3" charset="0"/>
                <a:cs typeface="ヒラギノ角ゴ ProN W3" charset="0"/>
              </a:rPr>
              <a:t>v</a:t>
            </a:r>
            <a:r>
              <a:rPr lang="en-US" dirty="0">
                <a:latin typeface="Helvetica Neue" charset="0"/>
                <a:ea typeface="ヒラギノ角ゴ ProN W3" charset="0"/>
                <a:cs typeface="ヒラギノ角ゴ ProN W3" charset="0"/>
              </a:rPr>
              <a:t>alues)</a:t>
            </a:r>
          </a:p>
          <a:p>
            <a:pPr lvl="1">
              <a:lnSpc>
                <a:spcPct val="90000"/>
              </a:lnSpc>
            </a:pPr>
            <a:r>
              <a:rPr lang="en-US" dirty="0">
                <a:latin typeface="Helvetica Neue" charset="0"/>
                <a:ea typeface="ヒラギノ角ゴ ProN W3" charset="0"/>
                <a:cs typeface="ヒラギノ角ゴ ProN W3" charset="0"/>
              </a:rPr>
              <a:t>within the ASCII file, delimit fields using commas, pipes (|), tabs, or semicolons (in order of preference)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435EF616-C7F8-C84A-82AF-1190B6EC34F5}" type="slidenum">
              <a:rPr lang="en-US" sz="1200"/>
              <a:pPr eaLnBrk="1" hangingPunct="1"/>
              <a:t>16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74AF8AFD-AA0E-5942-8A24-CE87E4A381AC}" type="slidenum">
              <a:rPr lang="en-US" sz="1200">
                <a:solidFill>
                  <a:schemeClr val="tx1"/>
                </a:solidFill>
                <a:latin typeface="Calibri" charset="0"/>
                <a:ea typeface="ＭＳ Ｐゴシック" charset="0"/>
                <a:cs typeface="ＭＳ Ｐゴシック" charset="0"/>
              </a:rPr>
              <a:pPr eaLnBrk="1" hangingPunct="1"/>
              <a:t>18</a:t>
            </a:fld>
            <a:endParaRPr lang="en-U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spcBef>
                <a:spcPct val="0"/>
              </a:spcBef>
            </a:pPr>
            <a:r>
              <a:rPr lang="en-US" dirty="0" smtClean="0"/>
              <a:t>As a corollary,</a:t>
            </a:r>
            <a:r>
              <a:rPr lang="en-US" baseline="0" dirty="0" smtClean="0"/>
              <a:t> need to make sure that your well-named files are organized in a logical directory structure</a:t>
            </a:r>
            <a:endParaRPr lang="en-US" dirty="0" smtClean="0"/>
          </a:p>
        </p:txBody>
      </p:sp>
      <p:sp>
        <p:nvSpPr>
          <p:cNvPr id="32772" name="Slide Number Placeholder 3"/>
          <p:cNvSpPr>
            <a:spLocks noGrp="1"/>
          </p:cNvSpPr>
          <p:nvPr>
            <p:ph type="sldNum" sz="quarter" idx="5"/>
          </p:nvPr>
        </p:nvSpPr>
        <p:spPr>
          <a:noFill/>
        </p:spPr>
        <p:txBody>
          <a:bodyPr/>
          <a:lstStyle/>
          <a:p>
            <a:fld id="{6B753D9A-BF61-574D-88AD-5411B606EE4B}" type="slidenum">
              <a:rPr lang="en-US"/>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preserve your data and its integrity, save a "read-only" copy of your raw data files with no transformations, interpolation, or analyses. Use a scripted language such as “R”, “SAS” or “MATLAB” to process data in a separate file, located in a separate directory. The scripts you have written are an excellent record of data processing, they can also easily and quickly be revised and rerun in the event of data loss or requests for edits, and have the added benefit of allowing a future worker to follow-up or reproduce your processing. Keep in mind that while GUI-based programs are easy on the front end, they do not keep a record of changes to your data and make reproducing results difficult.</a:t>
            </a:r>
          </a:p>
          <a:p>
            <a:pPr eaLnBrk="1" hangingPunct="1"/>
            <a:endParaRPr lang="en-US"/>
          </a:p>
          <a:p>
            <a:pPr eaLnBrk="1" hangingPunct="1"/>
            <a:r>
              <a:rPr lang="en-US"/>
              <a:t>In this example, an “R” to call is made on the data set to plots the data and perform a log transform – this way, changes are not retained in the original, raw data file.  </a:t>
            </a:r>
          </a:p>
          <a:p>
            <a:pPr eaLnBrk="1" hangingPunct="1"/>
            <a:endParaRPr lang="en-US"/>
          </a:p>
          <a:p>
            <a:pPr lvl="2" eaLnBrk="1" hangingPunct="1">
              <a:lnSpc>
                <a:spcPct val="90000"/>
              </a:lnSpc>
            </a:pPr>
            <a:endParaRPr lang="en-US" sz="160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457200" y="1295400"/>
            <a:ext cx="5334000" cy="1524000"/>
          </a:xfrm>
        </p:spPr>
        <p:txBody>
          <a:bodyPr/>
          <a:lstStyle>
            <a:lvl1pPr>
              <a:defRPr sz="3200"/>
            </a:lvl1pPr>
          </a:lstStyle>
          <a:p>
            <a:r>
              <a:rPr lang="en-US" smtClean="0"/>
              <a:t>Click to edit Master title style</a:t>
            </a:r>
            <a:endParaRPr lang="en-US"/>
          </a:p>
        </p:txBody>
      </p:sp>
      <p:sp>
        <p:nvSpPr>
          <p:cNvPr id="488451" name="Rectangle 3"/>
          <p:cNvSpPr>
            <a:spLocks noGrp="1" noChangeArrowheads="1"/>
          </p:cNvSpPr>
          <p:nvPr>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sp>
        <p:nvSpPr>
          <p:cNvPr id="488462"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ffectLst/>
        </p:spPr>
        <p:txBody>
          <a:bodyPr>
            <a:prstTxWarp prst="textNoShape">
              <a:avLst/>
            </a:prstTxWarp>
          </a:bodyPr>
          <a:lstStyle/>
          <a:p>
            <a:endParaRPr lang="en-US"/>
          </a:p>
        </p:txBody>
      </p:sp>
      <p:sp>
        <p:nvSpPr>
          <p:cNvPr id="488469" name="Line 21"/>
          <p:cNvSpPr>
            <a:spLocks noChangeShapeType="1"/>
          </p:cNvSpPr>
          <p:nvPr userDrawn="1"/>
        </p:nvSpPr>
        <p:spPr bwMode="auto">
          <a:xfrm>
            <a:off x="6781800" y="4343400"/>
            <a:ext cx="0" cy="2514600"/>
          </a:xfrm>
          <a:prstGeom prst="line">
            <a:avLst/>
          </a:prstGeom>
          <a:noFill/>
          <a:ln w="28575">
            <a:solidFill>
              <a:srgbClr val="000090"/>
            </a:solidFill>
            <a:round/>
            <a:headEnd/>
            <a:tailEnd/>
          </a:ln>
          <a:effectLst>
            <a:glow rad="63500">
              <a:srgbClr val="9BAF9B">
                <a:alpha val="40000"/>
              </a:srgbClr>
            </a:glow>
          </a:effectLst>
        </p:spPr>
        <p:txBody>
          <a:bodyPr>
            <a:prstTxWarp prst="textNoShape">
              <a:avLst/>
            </a:prstTxWarp>
          </a:bodyPr>
          <a:lstStyle/>
          <a:p>
            <a:endParaRPr lang="en-US"/>
          </a:p>
        </p:txBody>
      </p:sp>
      <p:sp>
        <p:nvSpPr>
          <p:cNvPr id="488467" name="Line 19"/>
          <p:cNvSpPr>
            <a:spLocks noChangeShapeType="1"/>
          </p:cNvSpPr>
          <p:nvPr userDrawn="1"/>
        </p:nvSpPr>
        <p:spPr bwMode="auto">
          <a:xfrm>
            <a:off x="6781800" y="0"/>
            <a:ext cx="0" cy="2514600"/>
          </a:xfrm>
          <a:prstGeom prst="line">
            <a:avLst/>
          </a:prstGeom>
          <a:noFill/>
          <a:ln w="28575">
            <a:solidFill>
              <a:srgbClr val="000090"/>
            </a:solidFill>
            <a:round/>
            <a:headEnd/>
            <a:tailEnd/>
          </a:ln>
          <a:effectLst>
            <a:glow rad="63500">
              <a:srgbClr val="9BAF9B">
                <a:alpha val="40000"/>
              </a:srgbClr>
            </a:glow>
          </a:effectLst>
        </p:spPr>
        <p:txBody>
          <a:bodyPr>
            <a:prstTxWarp prst="textNoShape">
              <a:avLst/>
            </a:prstTxWarp>
          </a:bodyPr>
          <a:lstStyle/>
          <a:p>
            <a:endParaRPr lang="en-US"/>
          </a:p>
        </p:txBody>
      </p:sp>
      <p:pic>
        <p:nvPicPr>
          <p:cNvPr id="21" name="Picture 4" descr="C:\Users\v3n\AppData\Local\Microsoft\Windows\Temporary Internet Files\Content.IE5\0P9U0690\MP900447426[1].jpg"/>
          <p:cNvPicPr>
            <a:picLocks noChangeArrowheads="1"/>
          </p:cNvPicPr>
          <p:nvPr userDrawn="1"/>
        </p:nvPicPr>
        <p:blipFill>
          <a:blip r:embed="rId2"/>
          <a:srcRect/>
          <a:stretch>
            <a:fillRect/>
          </a:stretch>
        </p:blipFill>
        <p:spPr bwMode="auto">
          <a:xfrm>
            <a:off x="6096000" y="1447800"/>
            <a:ext cx="1480146" cy="1408681"/>
          </a:xfrm>
          <a:prstGeom prst="ellipse">
            <a:avLst/>
          </a:prstGeom>
          <a:ln w="190500" cap="rnd">
            <a:noFill/>
            <a:prstDash val="solid"/>
          </a:ln>
          <a:effectLst>
            <a:glow rad="63500">
              <a:srgbClr val="003300">
                <a:alpha val="40000"/>
              </a:srgbClr>
            </a:glow>
          </a:effectLst>
          <a:scene3d>
            <a:camera prst="perspectiveFront" fov="5400000"/>
            <a:lightRig rig="threePt" dir="t">
              <a:rot lat="0" lon="0" rev="19200000"/>
            </a:lightRig>
          </a:scene3d>
          <a:sp3d extrusionH="25400">
            <a:extrusionClr>
              <a:srgbClr val="000000"/>
            </a:extrusionClr>
          </a:sp3d>
        </p:spPr>
      </p:pic>
      <p:pic>
        <p:nvPicPr>
          <p:cNvPr id="22" name="Picture 56" descr="C:\Users\v3n\AppData\Local\Microsoft\Windows\Temporary Internet Files\Content.IE5\3BAQMD6M\MC900438779[1].jpg"/>
          <p:cNvPicPr>
            <a:picLocks noChangeArrowheads="1"/>
          </p:cNvPicPr>
          <p:nvPr userDrawn="1"/>
        </p:nvPicPr>
        <p:blipFill>
          <a:blip r:embed="rId3">
            <a:duotone>
              <a:prstClr val="black"/>
              <a:srgbClr val="CCFF99">
                <a:tint val="45000"/>
                <a:satMod val="400000"/>
              </a:srgbClr>
            </a:duotone>
          </a:blip>
          <a:srcRect/>
          <a:stretch>
            <a:fillRect/>
          </a:stretch>
        </p:blipFill>
        <p:spPr bwMode="auto">
          <a:xfrm>
            <a:off x="6096000" y="3581400"/>
            <a:ext cx="1480146" cy="1408681"/>
          </a:xfrm>
          <a:prstGeom prst="ellipse">
            <a:avLst/>
          </a:prstGeom>
          <a:ln w="190500" cap="rnd">
            <a:noFill/>
            <a:prstDash val="solid"/>
          </a:ln>
          <a:effectLst>
            <a:glow rad="63500">
              <a:srgbClr val="003300">
                <a:alpha val="40000"/>
              </a:srgbClr>
            </a:glow>
          </a:effectLst>
          <a:scene3d>
            <a:camera prst="perspectiveFront" fov="5400000"/>
            <a:lightRig rig="threePt" dir="t">
              <a:rot lat="0" lon="0" rev="19200000"/>
            </a:lightRig>
          </a:scene3d>
          <a:sp3d extrusionH="25400">
            <a:extrusionClr>
              <a:srgbClr val="000000"/>
            </a:extrusionClr>
          </a:sp3d>
        </p:spPr>
      </p:pic>
      <p:pic>
        <p:nvPicPr>
          <p:cNvPr id="20" name="Picture 15" descr="Astrid mißt Bodenatmung"/>
          <p:cNvPicPr>
            <a:picLocks noChangeArrowheads="1"/>
          </p:cNvPicPr>
          <p:nvPr userDrawn="1"/>
        </p:nvPicPr>
        <p:blipFill>
          <a:blip r:embed="rId4"/>
          <a:srcRect/>
          <a:stretch>
            <a:fillRect/>
          </a:stretch>
        </p:blipFill>
        <p:spPr bwMode="auto">
          <a:xfrm>
            <a:off x="6934200" y="2514600"/>
            <a:ext cx="1486375" cy="1408176"/>
          </a:xfrm>
          <a:prstGeom prst="ellipse">
            <a:avLst/>
          </a:prstGeom>
          <a:ln w="190500" cap="rnd">
            <a:noFill/>
            <a:prstDash val="solid"/>
          </a:ln>
          <a:effectLst>
            <a:glow rad="63500">
              <a:srgbClr val="003300">
                <a:alpha val="40000"/>
              </a:srgbClr>
            </a:glow>
          </a:effectLst>
          <a:scene3d>
            <a:camera prst="perspectiveFront" fov="5400000"/>
            <a:lightRig rig="threePt" dir="t">
              <a:rot lat="0" lon="0" rev="19200000"/>
            </a:lightRig>
          </a:scene3d>
          <a:sp3d extrusionH="25400">
            <a:extrusionClr>
              <a:srgbClr val="000000"/>
            </a:extrusionClr>
          </a:sp3d>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24D2B42-1643-B641-A3D4-F067FF7735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E7FECC86-1160-F740-A6ED-C9D4807E90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58455-95C1-024A-8AA0-958C75574B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4C9D0879-CBCB-FB4F-B570-47C0BF6D98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991AF63A-C11F-424A-AAB8-4028683AE5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2EEA803D-246C-FC45-8BBF-08FA4BA286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CBCD9C8C-7FBE-BE44-BA96-B41D6A14A5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A016BA04-C6C4-8444-A279-786FFD7682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F7002AC8-C9F0-3C44-A159-0E5A198FAB1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C03FDCAF-4F69-1247-A6B7-FB5BD13F80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F9F0B151-12F9-354B-AC4F-FFF6C9C9477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bwMode="auto">
          <a:xfrm>
            <a:off x="457200" y="274638"/>
            <a:ext cx="7772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1411" name="Rectangle 3"/>
          <p:cNvSpPr>
            <a:spLocks noGrp="1" noChangeArrowheads="1"/>
          </p:cNvSpPr>
          <p:nvPr>
            <p:ph type="body" idx="1"/>
          </p:nvPr>
        </p:nvSpPr>
        <p:spPr bwMode="auto">
          <a:xfrm>
            <a:off x="457200" y="1447800"/>
            <a:ext cx="7772400" cy="4678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CF2F2D66-2591-D640-ADAF-BB92BDA946C6}" type="slidenum">
              <a:rPr lang="en-US"/>
              <a:pPr/>
              <a:t>‹#›</a:t>
            </a:fld>
            <a:endParaRPr lang="en-US"/>
          </a:p>
        </p:txBody>
      </p:sp>
      <p:sp>
        <p:nvSpPr>
          <p:cNvPr id="401424" name="Line 16"/>
          <p:cNvSpPr>
            <a:spLocks noChangeShapeType="1"/>
          </p:cNvSpPr>
          <p:nvPr/>
        </p:nvSpPr>
        <p:spPr bwMode="auto">
          <a:xfrm>
            <a:off x="8239125" y="838200"/>
            <a:ext cx="0" cy="549275"/>
          </a:xfrm>
          <a:prstGeom prst="line">
            <a:avLst/>
          </a:prstGeom>
          <a:noFill/>
          <a:ln w="34925">
            <a:solidFill>
              <a:srgbClr val="000090"/>
            </a:solidFill>
            <a:round/>
            <a:headEnd/>
            <a:tailEnd/>
          </a:ln>
          <a:effectLst/>
        </p:spPr>
        <p:txBody>
          <a:bodyPr>
            <a:prstTxWarp prst="textNoShape">
              <a:avLst/>
            </a:prstTxWarp>
          </a:bodyPr>
          <a:lstStyle/>
          <a:p>
            <a:endParaRPr lang="en-US"/>
          </a:p>
        </p:txBody>
      </p:sp>
      <p:sp>
        <p:nvSpPr>
          <p:cNvPr id="401430" name="Line 22"/>
          <p:cNvSpPr>
            <a:spLocks noChangeShapeType="1"/>
          </p:cNvSpPr>
          <p:nvPr/>
        </p:nvSpPr>
        <p:spPr bwMode="auto">
          <a:xfrm>
            <a:off x="457200" y="1219200"/>
            <a:ext cx="7772400" cy="0"/>
          </a:xfrm>
          <a:prstGeom prst="line">
            <a:avLst/>
          </a:prstGeom>
          <a:noFill/>
          <a:ln w="34925">
            <a:solidFill>
              <a:srgbClr val="000090"/>
            </a:solidFill>
            <a:round/>
            <a:headEnd/>
            <a:tailEnd/>
          </a:ln>
          <a:effectLst/>
        </p:spPr>
        <p:txBody>
          <a:bodyPr>
            <a:prstTxWarp prst="textNoShape">
              <a:avLst/>
            </a:prstTxWarp>
          </a:bodyPr>
          <a:lstStyle/>
          <a:p>
            <a:endParaRPr lang="en-US"/>
          </a:p>
        </p:txBody>
      </p:sp>
      <p:pic>
        <p:nvPicPr>
          <p:cNvPr id="19" name="Picture 4" descr="C:\Users\v3n\AppData\Local\Microsoft\Windows\Temporary Internet Files\Content.IE5\0P9U0690\MP900447426[1].jpg"/>
          <p:cNvPicPr>
            <a:picLocks noChangeArrowheads="1"/>
          </p:cNvPicPr>
          <p:nvPr/>
        </p:nvPicPr>
        <p:blipFill>
          <a:blip r:embed="rId14"/>
          <a:srcRect/>
          <a:stretch>
            <a:fillRect/>
          </a:stretch>
        </p:blipFill>
        <p:spPr bwMode="auto">
          <a:xfrm>
            <a:off x="7848600" y="1424280"/>
            <a:ext cx="670188" cy="651955"/>
          </a:xfrm>
          <a:prstGeom prst="ellipse">
            <a:avLst/>
          </a:prstGeom>
          <a:ln w="190500" cap="rnd">
            <a:noFill/>
            <a:prstDash val="solid"/>
          </a:ln>
          <a:effectLst>
            <a:glow rad="63500">
              <a:srgbClr val="9BAF9B">
                <a:alpha val="40000"/>
              </a:srgbClr>
            </a:glow>
          </a:effectLst>
          <a:scene3d>
            <a:camera prst="perspectiveFront" fov="5400000"/>
            <a:lightRig rig="threePt" dir="t">
              <a:rot lat="0" lon="0" rev="19200000"/>
            </a:lightRig>
          </a:scene3d>
          <a:sp3d extrusionH="25400">
            <a:extrusionClr>
              <a:srgbClr val="000000"/>
            </a:extrusionClr>
          </a:sp3d>
        </p:spPr>
      </p:pic>
      <p:pic>
        <p:nvPicPr>
          <p:cNvPr id="20" name="Picture 56" descr="C:\Users\v3n\AppData\Local\Microsoft\Windows\Temporary Internet Files\Content.IE5\3BAQMD6M\MC900438779[1].jpg"/>
          <p:cNvPicPr>
            <a:picLocks noChangeArrowheads="1"/>
          </p:cNvPicPr>
          <p:nvPr/>
        </p:nvPicPr>
        <p:blipFill>
          <a:blip r:embed="rId15">
            <a:duotone>
              <a:prstClr val="black"/>
              <a:srgbClr val="CCFF99">
                <a:tint val="45000"/>
                <a:satMod val="400000"/>
              </a:srgbClr>
            </a:duotone>
          </a:blip>
          <a:srcRect/>
          <a:stretch>
            <a:fillRect/>
          </a:stretch>
        </p:blipFill>
        <p:spPr bwMode="auto">
          <a:xfrm>
            <a:off x="7848600" y="2296325"/>
            <a:ext cx="670188" cy="651955"/>
          </a:xfrm>
          <a:prstGeom prst="ellipse">
            <a:avLst/>
          </a:prstGeom>
          <a:ln w="190500" cap="rnd">
            <a:noFill/>
            <a:prstDash val="solid"/>
          </a:ln>
          <a:effectLst>
            <a:glow rad="63500">
              <a:srgbClr val="9BAF9B">
                <a:alpha val="40000"/>
              </a:srgbClr>
            </a:glow>
          </a:effectLst>
          <a:scene3d>
            <a:camera prst="perspectiveFront" fov="5400000"/>
            <a:lightRig rig="threePt" dir="t">
              <a:rot lat="0" lon="0" rev="19200000"/>
            </a:lightRig>
          </a:scene3d>
          <a:sp3d extrusionH="25400">
            <a:extrusionClr>
              <a:srgbClr val="000000"/>
            </a:extrusionClr>
          </a:sp3d>
        </p:spPr>
      </p:pic>
      <p:pic>
        <p:nvPicPr>
          <p:cNvPr id="21" name="Picture 15" descr="Astrid mißt Bodenatmung"/>
          <p:cNvPicPr>
            <a:picLocks noChangeArrowheads="1"/>
          </p:cNvPicPr>
          <p:nvPr/>
        </p:nvPicPr>
        <p:blipFill>
          <a:blip r:embed="rId16"/>
          <a:srcRect/>
          <a:stretch>
            <a:fillRect/>
          </a:stretch>
        </p:blipFill>
        <p:spPr bwMode="auto">
          <a:xfrm>
            <a:off x="8184653" y="1860328"/>
            <a:ext cx="673008" cy="651723"/>
          </a:xfrm>
          <a:prstGeom prst="ellipse">
            <a:avLst/>
          </a:prstGeom>
          <a:ln w="190500" cap="rnd">
            <a:noFill/>
            <a:prstDash val="solid"/>
          </a:ln>
          <a:effectLst>
            <a:glow rad="63500">
              <a:srgbClr val="9BAF9B">
                <a:alpha val="40000"/>
              </a:srgbClr>
            </a:glow>
          </a:effectLst>
          <a:scene3d>
            <a:camera prst="perspectiveFront" fov="5400000"/>
            <a:lightRig rig="threePt" dir="t">
              <a:rot lat="0" lon="0" rev="19200000"/>
            </a:lightRig>
          </a:scene3d>
          <a:sp3d extrusionH="25400">
            <a:extrusionClr>
              <a:srgbClr val="000000"/>
            </a:extrusionClr>
          </a:sp3d>
        </p:spPr>
      </p:pic>
      <p:sp>
        <p:nvSpPr>
          <p:cNvPr id="11" name="Text Box 40"/>
          <p:cNvSpPr txBox="1">
            <a:spLocks noChangeArrowheads="1"/>
          </p:cNvSpPr>
          <p:nvPr/>
        </p:nvSpPr>
        <p:spPr bwMode="auto">
          <a:xfrm>
            <a:off x="0" y="6553200"/>
            <a:ext cx="4495800" cy="304800"/>
          </a:xfrm>
          <a:prstGeom prst="rect">
            <a:avLst/>
          </a:prstGeom>
          <a:noFill/>
          <a:ln w="9525">
            <a:noFill/>
            <a:miter lim="800000"/>
            <a:headEnd/>
            <a:tailEnd/>
          </a:ln>
          <a:effectLst/>
        </p:spPr>
        <p:txBody>
          <a:bodyPr>
            <a:prstTxWarp prst="textNoShape">
              <a:avLst/>
            </a:prstTxWarp>
          </a:bodyPr>
          <a:lstStyle/>
          <a:p>
            <a:pPr>
              <a:buFontTx/>
              <a:buNone/>
            </a:pPr>
            <a:r>
              <a:rPr lang="en-US" sz="1200" b="1" dirty="0" smtClean="0">
                <a:solidFill>
                  <a:schemeClr val="accent2">
                    <a:lumMod val="40000"/>
                    <a:lumOff val="60000"/>
                  </a:schemeClr>
                </a:solidFill>
              </a:rPr>
              <a:t>NACP Best Data Management Practices, January 25, 2015</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l" rtl="0" eaLnBrk="1" fontAlgn="base" hangingPunct="1">
        <a:spcBef>
          <a:spcPct val="0"/>
        </a:spcBef>
        <a:spcAft>
          <a:spcPct val="0"/>
        </a:spcAft>
        <a:defRPr sz="3400" b="1">
          <a:solidFill>
            <a:schemeClr val="tx2"/>
          </a:solidFill>
          <a:latin typeface="+mj-lt"/>
          <a:ea typeface="+mj-ea"/>
          <a:cs typeface="+mj-cs"/>
        </a:defRPr>
      </a:lvl1pPr>
      <a:lvl2pPr algn="l" rtl="0" eaLnBrk="1" fontAlgn="base" hangingPunct="1">
        <a:spcBef>
          <a:spcPct val="0"/>
        </a:spcBef>
        <a:spcAft>
          <a:spcPct val="0"/>
        </a:spcAft>
        <a:defRPr sz="3400" b="1">
          <a:solidFill>
            <a:schemeClr val="tx2"/>
          </a:solidFill>
          <a:latin typeface="Calibri" charset="0"/>
        </a:defRPr>
      </a:lvl2pPr>
      <a:lvl3pPr algn="l" rtl="0" eaLnBrk="1" fontAlgn="base" hangingPunct="1">
        <a:spcBef>
          <a:spcPct val="0"/>
        </a:spcBef>
        <a:spcAft>
          <a:spcPct val="0"/>
        </a:spcAft>
        <a:defRPr sz="3400" b="1">
          <a:solidFill>
            <a:schemeClr val="tx2"/>
          </a:solidFill>
          <a:latin typeface="Calibri" charset="0"/>
        </a:defRPr>
      </a:lvl3pPr>
      <a:lvl4pPr algn="l" rtl="0" eaLnBrk="1" fontAlgn="base" hangingPunct="1">
        <a:spcBef>
          <a:spcPct val="0"/>
        </a:spcBef>
        <a:spcAft>
          <a:spcPct val="0"/>
        </a:spcAft>
        <a:defRPr sz="3400" b="1">
          <a:solidFill>
            <a:schemeClr val="tx2"/>
          </a:solidFill>
          <a:latin typeface="Calibri" charset="0"/>
        </a:defRPr>
      </a:lvl4pPr>
      <a:lvl5pPr algn="l" rtl="0" eaLnBrk="1" fontAlgn="base" hangingPunct="1">
        <a:spcBef>
          <a:spcPct val="0"/>
        </a:spcBef>
        <a:spcAft>
          <a:spcPct val="0"/>
        </a:spcAft>
        <a:defRPr sz="3400" b="1">
          <a:solidFill>
            <a:schemeClr val="tx2"/>
          </a:solidFill>
          <a:latin typeface="Calibri"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2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wdp"/><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hyperlink" Target="http://www.pc-tools.net/win32/md5sums/" TargetMode="External"/><Relationship Id="rId4" Type="http://schemas.openxmlformats.org/officeDocument/2006/relationships/hyperlink" Target="http://corz.org/windows/software/checksu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tiff"/><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hyperlink" Target="http://daac.ornl.gov/workshops/workshops.html" TargetMode="External"/><Relationship Id="rId4" Type="http://schemas.openxmlformats.org/officeDocument/2006/relationships/hyperlink" Target="http://wiki.esipfed.org/index.php/2012AMS_workshop" TargetMode="External"/><Relationship Id="rId5" Type="http://schemas.openxmlformats.org/officeDocument/2006/relationships/hyperlink" Target="http://commons.esipfed.org/datamanagementshortcourse" TargetMode="External"/><Relationship Id="rId6" Type="http://schemas.openxmlformats.org/officeDocument/2006/relationships/hyperlink" Target="http://www.dataone.org/education-modules" TargetMode="External"/><Relationship Id="rId1" Type="http://schemas.openxmlformats.org/officeDocument/2006/relationships/slideLayout" Target="../slideLayouts/slideLayout2.xml"/><Relationship Id="rId2" Type="http://schemas.openxmlformats.org/officeDocument/2006/relationships/hyperlink" Target="http://daac.ornl.gov/PI/pi_info.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ngee-arctic.ornl.gov/sites/ngee.ornl.gov/files/NGEE_Arctic_Data_Management_Guides_stylesheet_20150108.pdf" TargetMode="External"/><Relationship Id="rId4" Type="http://schemas.openxmlformats.org/officeDocument/2006/relationships/hyperlink" Target="http://fluxnet.ornl.gov/submit-data" TargetMode="External"/><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daac.ornl.gov/PI/BestPractices-2010.pdf%23page=15&amp;zoom=auto,0,79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sz="2800" dirty="0">
                <a:solidFill>
                  <a:srgbClr val="333399"/>
                </a:solidFill>
              </a:rPr>
              <a:t>Fundamental Practices for Preparing Data Sets </a:t>
            </a:r>
          </a:p>
        </p:txBody>
      </p:sp>
      <p:sp>
        <p:nvSpPr>
          <p:cNvPr id="15363" name="Rectangle 3"/>
          <p:cNvSpPr>
            <a:spLocks noGrp="1" noChangeArrowheads="1"/>
          </p:cNvSpPr>
          <p:nvPr>
            <p:ph type="subTitle" idx="1"/>
          </p:nvPr>
        </p:nvSpPr>
        <p:spPr>
          <a:xfrm>
            <a:off x="457200" y="3048000"/>
            <a:ext cx="4648200" cy="2667000"/>
          </a:xfrm>
        </p:spPr>
        <p:txBody>
          <a:bodyPr>
            <a:normAutofit fontScale="92500" lnSpcReduction="10000"/>
          </a:bodyPr>
          <a:lstStyle/>
          <a:p>
            <a:pPr eaLnBrk="1" hangingPunct="1"/>
            <a:r>
              <a:rPr lang="en-US" sz="2800" i="1" dirty="0"/>
              <a:t>Bob Cook</a:t>
            </a:r>
          </a:p>
          <a:p>
            <a:pPr eaLnBrk="1" hangingPunct="1"/>
            <a:r>
              <a:rPr lang="en-US" sz="2400" dirty="0"/>
              <a:t>Environmental Sciences Division</a:t>
            </a:r>
          </a:p>
          <a:p>
            <a:pPr eaLnBrk="1" hangingPunct="1"/>
            <a:r>
              <a:rPr lang="en-US" sz="2400" dirty="0"/>
              <a:t>Oak Ridge National </a:t>
            </a:r>
            <a:r>
              <a:rPr lang="en-US" sz="2400" dirty="0" smtClean="0"/>
              <a:t>Laboratory</a:t>
            </a:r>
          </a:p>
          <a:p>
            <a:pPr eaLnBrk="1" hangingPunct="1"/>
            <a:endParaRPr lang="en-US" sz="2400" dirty="0"/>
          </a:p>
          <a:p>
            <a:r>
              <a:rPr lang="en-US" sz="2000" dirty="0">
                <a:latin typeface="Calibri" charset="0"/>
              </a:rPr>
              <a:t>5</a:t>
            </a:r>
            <a:r>
              <a:rPr lang="en-US" sz="2000" baseline="30000" dirty="0">
                <a:latin typeface="Calibri" charset="0"/>
              </a:rPr>
              <a:t>th</a:t>
            </a:r>
            <a:r>
              <a:rPr lang="en-US" sz="2000" dirty="0">
                <a:latin typeface="Calibri" charset="0"/>
              </a:rPr>
              <a:t> NACP Principal Investigator’s Meeting</a:t>
            </a:r>
          </a:p>
          <a:p>
            <a:r>
              <a:rPr lang="en-US" sz="2000" dirty="0">
                <a:latin typeface="Calibri" charset="0"/>
              </a:rPr>
              <a:t>Washington, DC</a:t>
            </a:r>
          </a:p>
          <a:p>
            <a:r>
              <a:rPr lang="en-US" sz="2000" dirty="0">
                <a:latin typeface="Calibri" charset="0"/>
              </a:rPr>
              <a:t>January 25, 2015</a:t>
            </a:r>
          </a:p>
        </p:txBody>
      </p:sp>
      <p:grpSp>
        <p:nvGrpSpPr>
          <p:cNvPr id="5" name="Group 5"/>
          <p:cNvGrpSpPr>
            <a:grpSpLocks/>
          </p:cNvGrpSpPr>
          <p:nvPr/>
        </p:nvGrpSpPr>
        <p:grpSpPr bwMode="auto">
          <a:xfrm>
            <a:off x="0" y="0"/>
            <a:ext cx="6705600" cy="1023938"/>
            <a:chOff x="0" y="0"/>
            <a:chExt cx="6705600" cy="1024594"/>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05600" cy="102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447800" y="685800"/>
              <a:ext cx="5181600" cy="228600"/>
            </a:xfrm>
            <a:prstGeom prst="rect">
              <a:avLst/>
            </a:prstGeom>
            <a:solidFill>
              <a:srgbClr val="061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742950" indent="-285750" eaLnBrk="1" hangingPunct="1">
                <a:spcBef>
                  <a:spcPct val="20000"/>
                </a:spcBef>
                <a:buFontTx/>
                <a:buChar char="–"/>
              </a:pPr>
              <a:endParaRPr lang="en-US" sz="2600">
                <a:latin typeface="Calibri" charset="0"/>
              </a:endParaRPr>
            </a:p>
          </p:txBody>
        </p:sp>
        <p:sp>
          <p:nvSpPr>
            <p:cNvPr id="8" name="Rectangle 8"/>
            <p:cNvSpPr>
              <a:spLocks noChangeArrowheads="1"/>
            </p:cNvSpPr>
            <p:nvPr/>
          </p:nvSpPr>
          <p:spPr bwMode="auto">
            <a:xfrm>
              <a:off x="1447800" y="76200"/>
              <a:ext cx="5181600" cy="228600"/>
            </a:xfrm>
            <a:prstGeom prst="rect">
              <a:avLst/>
            </a:prstGeom>
            <a:solidFill>
              <a:srgbClr val="061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742950" indent="-285750" eaLnBrk="1" hangingPunct="1">
                <a:spcBef>
                  <a:spcPct val="20000"/>
                </a:spcBef>
                <a:buFontTx/>
                <a:buChar char="–"/>
              </a:pPr>
              <a:endParaRPr lang="en-US" sz="2600">
                <a:latin typeface="Calibri" charset="0"/>
              </a:endParaRPr>
            </a:p>
          </p:txBody>
        </p:sp>
      </p:grpSp>
      <p:pic>
        <p:nvPicPr>
          <p:cNvPr id="9" name="Picture 5" descr="nasa_3_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300" y="5711825"/>
            <a:ext cx="12366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6054725"/>
            <a:ext cx="1892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400" dirty="0" smtClean="0">
                <a:solidFill>
                  <a:schemeClr val="accent2"/>
                </a:solidFill>
              </a:rPr>
              <a:t>3. Use </a:t>
            </a:r>
            <a:r>
              <a:rPr lang="en-US" sz="2400" dirty="0">
                <a:solidFill>
                  <a:schemeClr val="accent2"/>
                </a:solidFill>
              </a:rPr>
              <a:t>consistent data organization (one good approach)</a:t>
            </a:r>
          </a:p>
        </p:txBody>
      </p:sp>
      <p:graphicFrame>
        <p:nvGraphicFramePr>
          <p:cNvPr id="28675" name="Group 3"/>
          <p:cNvGraphicFramePr>
            <a:graphicFrameLocks noGrp="1"/>
          </p:cNvGraphicFramePr>
          <p:nvPr>
            <p:ph type="tbl" idx="1"/>
          </p:nvPr>
        </p:nvGraphicFramePr>
        <p:xfrm>
          <a:off x="838200" y="2514600"/>
          <a:ext cx="5715000" cy="3429000"/>
        </p:xfrm>
        <a:graphic>
          <a:graphicData uri="http://schemas.openxmlformats.org/drawingml/2006/table">
            <a:tbl>
              <a:tblPr/>
              <a:tblGrid>
                <a:gridCol w="1447800"/>
                <a:gridCol w="1676400"/>
                <a:gridCol w="1143000"/>
                <a:gridCol w="14478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Units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YYYYMMDD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19961002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19961003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-9999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5880" name="Text Box 40"/>
          <p:cNvSpPr txBox="1">
            <a:spLocks noChangeArrowheads="1"/>
          </p:cNvSpPr>
          <p:nvPr/>
        </p:nvSpPr>
        <p:spPr bwMode="auto">
          <a:xfrm>
            <a:off x="762000" y="6062246"/>
            <a:ext cx="4878259"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Tahoma" charset="0"/>
              </a:rPr>
              <a:t>Note: -9999 is a missing value code for the data set</a:t>
            </a:r>
          </a:p>
        </p:txBody>
      </p:sp>
      <p:sp>
        <p:nvSpPr>
          <p:cNvPr id="5" name="Slide Number Placeholder 4"/>
          <p:cNvSpPr>
            <a:spLocks noGrp="1"/>
          </p:cNvSpPr>
          <p:nvPr>
            <p:ph type="sldNum" sz="quarter" idx="12"/>
          </p:nvPr>
        </p:nvSpPr>
        <p:spPr/>
        <p:txBody>
          <a:bodyPr/>
          <a:lstStyle/>
          <a:p>
            <a:pPr>
              <a:defRPr/>
            </a:pPr>
            <a:fld id="{2B458455-95C1-024A-8AA0-958C75574B54}" type="slidenum">
              <a:rPr lang="en-US" smtClean="0"/>
              <a:pPr>
                <a:defRPr/>
              </a:pPr>
              <a:t>10</a:t>
            </a:fld>
            <a:endParaRPr lang="en-US"/>
          </a:p>
        </p:txBody>
      </p:sp>
      <p:sp>
        <p:nvSpPr>
          <p:cNvPr id="6" name="TextBox 5"/>
          <p:cNvSpPr txBox="1"/>
          <p:nvPr/>
        </p:nvSpPr>
        <p:spPr>
          <a:xfrm>
            <a:off x="457200" y="1371600"/>
            <a:ext cx="7086600" cy="1188018"/>
          </a:xfrm>
          <a:prstGeom prst="rect">
            <a:avLst/>
          </a:prstGeom>
          <a:noFill/>
        </p:spPr>
        <p:txBody>
          <a:bodyPr wrap="square" rtlCol="0">
            <a:spAutoFit/>
          </a:bodyPr>
          <a:lstStyle/>
          <a:p>
            <a:pPr>
              <a:buNone/>
            </a:pPr>
            <a:r>
              <a:rPr lang="en-US" sz="2000" dirty="0" smtClean="0"/>
              <a:t>Each row in a file represents a complete record, and the columns represent all the variables that make up the record.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pPr eaLnBrk="1" hangingPunct="1"/>
            <a:r>
              <a:rPr lang="en-US" sz="2400" dirty="0" smtClean="0">
                <a:solidFill>
                  <a:schemeClr val="accent2"/>
                </a:solidFill>
              </a:rPr>
              <a:t>3. </a:t>
            </a:r>
            <a:r>
              <a:rPr lang="en-US" sz="2400" dirty="0">
                <a:solidFill>
                  <a:schemeClr val="accent2"/>
                </a:solidFill>
              </a:rPr>
              <a:t>Use consistent data organization (a</a:t>
            </a:r>
            <a:r>
              <a:rPr lang="en-US" sz="2400" dirty="0" smtClean="0">
                <a:solidFill>
                  <a:schemeClr val="accent2"/>
                </a:solidFill>
              </a:rPr>
              <a:t> 2</a:t>
            </a:r>
            <a:r>
              <a:rPr lang="en-US" sz="2400" baseline="30000" dirty="0" smtClean="0">
                <a:solidFill>
                  <a:schemeClr val="accent2"/>
                </a:solidFill>
              </a:rPr>
              <a:t>nd</a:t>
            </a:r>
            <a:r>
              <a:rPr lang="en-US" sz="2400" dirty="0" smtClean="0">
                <a:solidFill>
                  <a:schemeClr val="accent2"/>
                </a:solidFill>
              </a:rPr>
              <a:t>  </a:t>
            </a:r>
            <a:r>
              <a:rPr lang="en-US" sz="2400" dirty="0">
                <a:solidFill>
                  <a:schemeClr val="accent2"/>
                </a:solidFill>
              </a:rPr>
              <a:t>good approach)</a:t>
            </a:r>
          </a:p>
        </p:txBody>
      </p:sp>
      <p:graphicFrame>
        <p:nvGraphicFramePr>
          <p:cNvPr id="29699" name="Group 3"/>
          <p:cNvGraphicFramePr>
            <a:graphicFrameLocks noGrp="1"/>
          </p:cNvGraphicFramePr>
          <p:nvPr>
            <p:ph type="tbl" idx="1"/>
            <p:extLst>
              <p:ext uri="{D42A27DB-BD31-4B8C-83A1-F6EECF244321}">
                <p14:modId xmlns:p14="http://schemas.microsoft.com/office/powerpoint/2010/main" val="1496427903"/>
              </p:ext>
            </p:extLst>
          </p:nvPr>
        </p:nvGraphicFramePr>
        <p:xfrm>
          <a:off x="457200" y="2514600"/>
          <a:ext cx="6629400" cy="3581400"/>
        </p:xfrm>
        <a:graphic>
          <a:graphicData uri="http://schemas.openxmlformats.org/drawingml/2006/table">
            <a:tbl>
              <a:tblPr/>
              <a:tblGrid>
                <a:gridCol w="1554162"/>
                <a:gridCol w="1554163"/>
                <a:gridCol w="1555750"/>
                <a:gridCol w="1127125"/>
                <a:gridCol w="8382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Date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Variable</a:t>
                      </a: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Value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Unit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2B458455-95C1-024A-8AA0-958C75574B54}" type="slidenum">
              <a:rPr lang="en-US" smtClean="0"/>
              <a:pPr>
                <a:defRPr/>
              </a:pPr>
              <a:t>11</a:t>
            </a:fld>
            <a:endParaRPr lang="en-US"/>
          </a:p>
        </p:txBody>
      </p:sp>
      <p:sp>
        <p:nvSpPr>
          <p:cNvPr id="5" name="TextBox 4"/>
          <p:cNvSpPr txBox="1"/>
          <p:nvPr/>
        </p:nvSpPr>
        <p:spPr>
          <a:xfrm>
            <a:off x="685800" y="1295400"/>
            <a:ext cx="6858000" cy="769441"/>
          </a:xfrm>
          <a:prstGeom prst="rect">
            <a:avLst/>
          </a:prstGeom>
          <a:noFill/>
        </p:spPr>
        <p:txBody>
          <a:bodyPr wrap="square" rtlCol="0">
            <a:spAutoFit/>
          </a:bodyPr>
          <a:lstStyle/>
          <a:p>
            <a:pPr>
              <a:buNone/>
            </a:pPr>
            <a:r>
              <a:rPr lang="en-US" sz="2000" dirty="0" smtClean="0"/>
              <a:t>Variable name, value, and units are placed in individual rows. </a:t>
            </a:r>
          </a:p>
          <a:p>
            <a:pPr>
              <a:buNone/>
            </a:pPr>
            <a:r>
              <a:rPr lang="en-US" sz="2000" dirty="0" smtClean="0"/>
              <a:t>This approach is used in relational databases.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52400"/>
            <a:ext cx="8458200" cy="1143000"/>
          </a:xfrm>
        </p:spPr>
        <p:txBody>
          <a:bodyPr/>
          <a:lstStyle/>
          <a:p>
            <a:r>
              <a:rPr lang="en-US" sz="3200" dirty="0" smtClean="0">
                <a:solidFill>
                  <a:schemeClr val="accent2"/>
                </a:solidFill>
              </a:rPr>
              <a:t>3. Use consistent data organization </a:t>
            </a:r>
            <a:r>
              <a:rPr lang="en-US" sz="2400" dirty="0" smtClean="0">
                <a:solidFill>
                  <a:schemeClr val="accent2"/>
                </a:solidFill>
              </a:rPr>
              <a:t>(cont) </a:t>
            </a:r>
            <a:endParaRPr lang="en-US" sz="2400" dirty="0">
              <a:solidFill>
                <a:schemeClr val="accent2"/>
              </a:solidFill>
            </a:endParaRPr>
          </a:p>
        </p:txBody>
      </p:sp>
      <p:sp>
        <p:nvSpPr>
          <p:cNvPr id="26627" name="Rectangle 3"/>
          <p:cNvSpPr>
            <a:spLocks noGrp="1" noChangeArrowheads="1"/>
          </p:cNvSpPr>
          <p:nvPr>
            <p:ph type="body" idx="1"/>
          </p:nvPr>
        </p:nvSpPr>
        <p:spPr>
          <a:xfrm>
            <a:off x="304800" y="1600200"/>
            <a:ext cx="7772400" cy="4572000"/>
          </a:xfrm>
        </p:spPr>
        <p:txBody>
          <a:bodyPr/>
          <a:lstStyle/>
          <a:p>
            <a:pPr eaLnBrk="1" hangingPunct="1">
              <a:spcAft>
                <a:spcPts val="600"/>
              </a:spcAft>
            </a:pPr>
            <a:r>
              <a:rPr lang="en-US" sz="2800" dirty="0" smtClean="0"/>
              <a:t>Be </a:t>
            </a:r>
            <a:r>
              <a:rPr lang="en-US" sz="2800" dirty="0"/>
              <a:t>consistent in</a:t>
            </a:r>
            <a:r>
              <a:rPr lang="en-US" sz="2800" dirty="0" smtClean="0"/>
              <a:t> file organization and formatting </a:t>
            </a:r>
            <a:endParaRPr lang="en-US" sz="2800" dirty="0"/>
          </a:p>
          <a:p>
            <a:pPr lvl="1" eaLnBrk="1" hangingPunct="1">
              <a:spcAft>
                <a:spcPts val="600"/>
              </a:spcAft>
            </a:pPr>
            <a:r>
              <a:rPr lang="en-US" sz="2200" dirty="0"/>
              <a:t>don’t change or re-arrange columns</a:t>
            </a:r>
            <a:endParaRPr lang="en-US" sz="2200" dirty="0" smtClean="0"/>
          </a:p>
          <a:p>
            <a:pPr lvl="1" eaLnBrk="1" hangingPunct="1">
              <a:spcAft>
                <a:spcPts val="600"/>
              </a:spcAft>
            </a:pPr>
            <a:r>
              <a:rPr lang="en-US" sz="2200" dirty="0" smtClean="0"/>
              <a:t>Include </a:t>
            </a:r>
            <a:r>
              <a:rPr lang="en-US" sz="2200" dirty="0"/>
              <a:t>header rows (first row should contain file name, data set title, author, date, and companion file names)</a:t>
            </a:r>
          </a:p>
          <a:p>
            <a:pPr lvl="1" eaLnBrk="1" hangingPunct="1">
              <a:spcAft>
                <a:spcPts val="600"/>
              </a:spcAft>
            </a:pPr>
            <a:r>
              <a:rPr lang="en-US" sz="2200" dirty="0"/>
              <a:t>column headings should describe content of each column, including one row for </a:t>
            </a:r>
            <a:r>
              <a:rPr lang="en-US" sz="2200" dirty="0" smtClean="0"/>
              <a:t>variable </a:t>
            </a:r>
            <a:r>
              <a:rPr lang="en-US" sz="2200" dirty="0"/>
              <a:t>names and one for </a:t>
            </a:r>
            <a:r>
              <a:rPr lang="en-US" sz="2200" dirty="0" smtClean="0"/>
              <a:t>variable </a:t>
            </a:r>
            <a:r>
              <a:rPr lang="en-US" sz="2200" dirty="0"/>
              <a:t>units</a:t>
            </a:r>
            <a:r>
              <a:rPr lang="en-US" sz="2200" dirty="0" smtClean="0"/>
              <a:t> </a:t>
            </a:r>
            <a:endParaRPr lang="en-US" sz="2200"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010400" y="6553200"/>
            <a:ext cx="2133600" cy="304800"/>
          </a:xfrm>
        </p:spPr>
        <p:txBody>
          <a:bodyPr/>
          <a:lstStyle/>
          <a:p>
            <a:fld id="{39EBD847-8A07-1544-8F16-C1AA23455439}" type="slidenum">
              <a:rPr lang="en-US"/>
              <a:pPr/>
              <a:t>13</a:t>
            </a:fld>
            <a:endParaRPr lang="en-US" dirty="0"/>
          </a:p>
        </p:txBody>
      </p:sp>
      <p:sp>
        <p:nvSpPr>
          <p:cNvPr id="548866" name="Rectangle 2"/>
          <p:cNvSpPr>
            <a:spLocks noGrp="1" noChangeArrowheads="1"/>
          </p:cNvSpPr>
          <p:nvPr>
            <p:ph type="title"/>
          </p:nvPr>
        </p:nvSpPr>
        <p:spPr/>
        <p:txBody>
          <a:bodyPr/>
          <a:lstStyle/>
          <a:p>
            <a:r>
              <a:rPr lang="en-US" dirty="0">
                <a:solidFill>
                  <a:srgbClr val="333399"/>
                </a:solidFill>
                <a:latin typeface="Calibri" charset="0"/>
              </a:rPr>
              <a:t>Example of Poor Data Practices for Collaboration and Data Sharing</a:t>
            </a:r>
            <a:endParaRPr lang="en-US" dirty="0">
              <a:solidFill>
                <a:srgbClr val="333399"/>
              </a:solidFill>
            </a:endParaRPr>
          </a:p>
        </p:txBody>
      </p:sp>
      <p:grpSp>
        <p:nvGrpSpPr>
          <p:cNvPr id="9" name="Group 7"/>
          <p:cNvGrpSpPr>
            <a:grpSpLocks/>
          </p:cNvGrpSpPr>
          <p:nvPr/>
        </p:nvGrpSpPr>
        <p:grpSpPr bwMode="auto">
          <a:xfrm>
            <a:off x="152400" y="1524000"/>
            <a:ext cx="8001000" cy="4203424"/>
            <a:chOff x="0" y="816"/>
            <a:chExt cx="5760" cy="3024"/>
          </a:xfrm>
        </p:grpSpPr>
        <p:sp>
          <p:nvSpPr>
            <p:cNvPr id="10" name="Rectangle 8"/>
            <p:cNvSpPr>
              <a:spLocks noChangeArrowheads="1"/>
            </p:cNvSpPr>
            <p:nvPr/>
          </p:nvSpPr>
          <p:spPr bwMode="auto">
            <a:xfrm>
              <a:off x="0" y="816"/>
              <a:ext cx="5760" cy="3024"/>
            </a:xfrm>
            <a:prstGeom prst="rect">
              <a:avLst/>
            </a:prstGeom>
            <a:solidFill>
              <a:schemeClr val="bg1"/>
            </a:solidFill>
            <a:ln w="9525">
              <a:solidFill>
                <a:schemeClr val="tx1"/>
              </a:solidFill>
              <a:miter lim="800000"/>
              <a:headEnd/>
              <a:tailEnd/>
            </a:ln>
          </p:spPr>
          <p:txBody>
            <a:bodyPr wrap="none" lIns="100794" tIns="50397" rIns="100794" bIns="50397" anchor="ctr">
              <a:prstTxWarp prst="textNoShape">
                <a:avLst/>
              </a:prstTxWarp>
            </a:bodyPr>
            <a:lstStyle/>
            <a:p>
              <a:pPr algn="ctr" defTabSz="1008063" hangingPunct="1">
                <a:lnSpc>
                  <a:spcPct val="100000"/>
                </a:lnSpc>
                <a:buClrTx/>
                <a:buSzTx/>
                <a:buFontTx/>
                <a:buNone/>
              </a:pPr>
              <a:endParaRPr lang="en-US" sz="2000">
                <a:solidFill>
                  <a:schemeClr val="bg1"/>
                </a:solidFill>
                <a:latin typeface="Century Gothic" charset="0"/>
              </a:endParaRPr>
            </a:p>
          </p:txBody>
        </p:sp>
        <p:pic>
          <p:nvPicPr>
            <p:cNvPr id="11" name="Picture 9"/>
            <p:cNvPicPr>
              <a:picLocks noChangeAspect="1" noChangeArrowheads="1"/>
            </p:cNvPicPr>
            <p:nvPr/>
          </p:nvPicPr>
          <p:blipFill>
            <a:blip r:embed="rId3"/>
            <a:srcRect/>
            <a:stretch>
              <a:fillRect/>
            </a:stretch>
          </p:blipFill>
          <p:spPr bwMode="auto">
            <a:xfrm>
              <a:off x="96" y="912"/>
              <a:ext cx="5520" cy="2820"/>
            </a:xfrm>
            <a:prstGeom prst="rect">
              <a:avLst/>
            </a:prstGeom>
            <a:noFill/>
            <a:ln w="9525">
              <a:noFill/>
              <a:miter lim="800000"/>
              <a:headEnd/>
              <a:tailEnd/>
            </a:ln>
          </p:spPr>
        </p:pic>
      </p:grpSp>
      <p:sp>
        <p:nvSpPr>
          <p:cNvPr id="8" name="Text Box 37"/>
          <p:cNvSpPr txBox="1">
            <a:spLocks noChangeArrowheads="1"/>
          </p:cNvSpPr>
          <p:nvPr/>
        </p:nvSpPr>
        <p:spPr bwMode="auto">
          <a:xfrm>
            <a:off x="36689" y="5715000"/>
            <a:ext cx="3733800" cy="246221"/>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buNone/>
            </a:pPr>
            <a:r>
              <a:rPr lang="en-US" sz="1000" dirty="0">
                <a:latin typeface="Verdana" charset="0"/>
              </a:rPr>
              <a:t>Courtesy of </a:t>
            </a:r>
            <a:r>
              <a:rPr lang="en-US" sz="1000" dirty="0" smtClean="0">
                <a:latin typeface="Verdana" charset="0"/>
              </a:rPr>
              <a:t>Stefanie Hampton, NCEAS</a:t>
            </a:r>
            <a:endParaRPr lang="en-US" sz="1000" dirty="0">
              <a:latin typeface="Verdana" charset="0"/>
            </a:endParaRPr>
          </a:p>
        </p:txBody>
      </p:sp>
      <p:sp>
        <p:nvSpPr>
          <p:cNvPr id="2" name="TextBox 1"/>
          <p:cNvSpPr txBox="1"/>
          <p:nvPr/>
        </p:nvSpPr>
        <p:spPr>
          <a:xfrm>
            <a:off x="5638800" y="4876800"/>
            <a:ext cx="2971800" cy="1698927"/>
          </a:xfrm>
          <a:prstGeom prst="rect">
            <a:avLst/>
          </a:prstGeom>
          <a:solidFill>
            <a:schemeClr val="accent2">
              <a:lumMod val="20000"/>
              <a:lumOff val="80000"/>
            </a:schemeClr>
          </a:solidFill>
          <a:ln>
            <a:solidFill>
              <a:srgbClr val="000090"/>
            </a:solidFill>
          </a:ln>
          <a:effectLst>
            <a:outerShdw blurRad="292100" dist="139700" dir="2700000" algn="tl" rotWithShape="0">
              <a:srgbClr val="000000">
                <a:alpha val="65000"/>
              </a:srgbClr>
            </a:outerShdw>
          </a:effectLst>
        </p:spPr>
        <p:txBody>
          <a:bodyPr wrap="square" rtlCol="0">
            <a:spAutoFit/>
          </a:bodyPr>
          <a:lstStyle/>
          <a:p>
            <a:pPr>
              <a:buNone/>
            </a:pPr>
            <a:r>
              <a:rPr lang="en-US" sz="1800" dirty="0" smtClean="0"/>
              <a:t>Problems with spreadsheets</a:t>
            </a:r>
          </a:p>
          <a:p>
            <a:pPr marL="342900" indent="-342900">
              <a:buFont typeface="Wingdings" charset="2"/>
              <a:buChar char="§"/>
            </a:pPr>
            <a:r>
              <a:rPr lang="en-US" sz="1800" dirty="0" smtClean="0"/>
              <a:t>Multiple tables</a:t>
            </a:r>
          </a:p>
          <a:p>
            <a:pPr marL="342900" indent="-342900">
              <a:buFont typeface="Wingdings" charset="2"/>
              <a:buChar char="§"/>
            </a:pPr>
            <a:r>
              <a:rPr lang="en-US" sz="1800" dirty="0" smtClean="0"/>
              <a:t>Embedded figures</a:t>
            </a:r>
          </a:p>
          <a:p>
            <a:pPr marL="342900" indent="-342900">
              <a:buFont typeface="Wingdings" charset="2"/>
              <a:buChar char="§"/>
            </a:pPr>
            <a:r>
              <a:rPr lang="en-US" sz="1800" dirty="0" smtClean="0"/>
              <a:t>No headings / units</a:t>
            </a:r>
          </a:p>
          <a:p>
            <a:pPr marL="342900" indent="-342900">
              <a:buFont typeface="Wingdings" charset="2"/>
              <a:buChar char="§"/>
            </a:pPr>
            <a:r>
              <a:rPr lang="en-US" sz="1800" dirty="0" smtClean="0"/>
              <a:t>Poor file names</a:t>
            </a:r>
            <a:endParaRPr lang="en-US" sz="1800" dirty="0"/>
          </a:p>
        </p:txBody>
      </p:sp>
      <p:grpSp>
        <p:nvGrpSpPr>
          <p:cNvPr id="16" name="Group 15"/>
          <p:cNvGrpSpPr/>
          <p:nvPr/>
        </p:nvGrpSpPr>
        <p:grpSpPr>
          <a:xfrm>
            <a:off x="762000" y="1752600"/>
            <a:ext cx="6674030" cy="875664"/>
            <a:chOff x="762000" y="1752600"/>
            <a:chExt cx="6674030" cy="875664"/>
          </a:xfrm>
        </p:grpSpPr>
        <p:pic>
          <p:nvPicPr>
            <p:cNvPr id="14" name="Picture 9"/>
            <p:cNvPicPr>
              <a:picLocks noChangeAspect="1" noChangeArrowheads="1"/>
            </p:cNvPicPr>
            <p:nvPr/>
          </p:nvPicPr>
          <p:blipFill rotWithShape="1">
            <a:blip r:embed="rId3"/>
            <a:srcRect l="40218" r="30011" b="95024"/>
            <a:stretch/>
          </p:blipFill>
          <p:spPr bwMode="auto">
            <a:xfrm>
              <a:off x="762000" y="2057400"/>
              <a:ext cx="6674030" cy="570864"/>
            </a:xfrm>
            <a:prstGeom prst="rect">
              <a:avLst/>
            </a:prstGeom>
            <a:solidFill>
              <a:schemeClr val="bg1"/>
            </a:solidFill>
            <a:ln w="9525">
              <a:solidFill>
                <a:srgbClr val="000090"/>
              </a:solidFill>
              <a:miter lim="800000"/>
              <a:headEnd/>
              <a:tailEnd/>
            </a:ln>
            <a:effectLst>
              <a:outerShdw blurRad="292100" dist="139700" dir="2700000" algn="tl" rotWithShape="0">
                <a:srgbClr val="000000">
                  <a:alpha val="65000"/>
                </a:srgbClr>
              </a:outerShdw>
            </a:effectLst>
          </p:spPr>
        </p:pic>
        <p:cxnSp>
          <p:nvCxnSpPr>
            <p:cNvPr id="5" name="Straight Connector 4"/>
            <p:cNvCxnSpPr/>
            <p:nvPr/>
          </p:nvCxnSpPr>
          <p:spPr bwMode="auto">
            <a:xfrm flipH="1">
              <a:off x="762000" y="1752600"/>
              <a:ext cx="2209800" cy="304800"/>
            </a:xfrm>
            <a:prstGeom prst="line">
              <a:avLst/>
            </a:prstGeom>
            <a:noFill/>
            <a:ln w="9525" cap="flat" cmpd="sng" algn="ctr">
              <a:solidFill>
                <a:srgbClr val="000090"/>
              </a:solidFill>
              <a:prstDash val="solid"/>
              <a:round/>
              <a:headEnd type="none" w="med" len="med"/>
              <a:tailEnd type="none" w="med" len="med"/>
            </a:ln>
            <a:effectLst/>
          </p:spPr>
        </p:cxnSp>
        <p:cxnSp>
          <p:nvCxnSpPr>
            <p:cNvPr id="15" name="Straight Connector 14"/>
            <p:cNvCxnSpPr/>
            <p:nvPr/>
          </p:nvCxnSpPr>
          <p:spPr bwMode="auto">
            <a:xfrm>
              <a:off x="5638800" y="1752600"/>
              <a:ext cx="1752600" cy="304800"/>
            </a:xfrm>
            <a:prstGeom prst="line">
              <a:avLst/>
            </a:prstGeom>
            <a:noFill/>
            <a:ln w="9525" cap="flat" cmpd="sng" algn="ctr">
              <a:solidFill>
                <a:srgbClr val="000090"/>
              </a:solidFill>
              <a:prstDash val="solid"/>
              <a:round/>
              <a:headEnd type="none" w="med" len="med"/>
              <a:tailEnd type="none" w="med" len="med"/>
            </a:ln>
            <a:effectLst/>
          </p:spPr>
        </p:cxnSp>
      </p:grpSp>
    </p:spTree>
    <p:extLst>
      <p:ext uri="{BB962C8B-B14F-4D97-AF65-F5344CB8AC3E}">
        <p14:creationId xmlns:p14="http://schemas.microsoft.com/office/powerpoint/2010/main" val="2796257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153400" cy="944562"/>
          </a:xfrm>
        </p:spPr>
        <p:txBody>
          <a:bodyPr/>
          <a:lstStyle/>
          <a:p>
            <a:pPr eaLnBrk="1" hangingPunct="1"/>
            <a:r>
              <a:rPr lang="en-US" dirty="0">
                <a:solidFill>
                  <a:srgbClr val="333399"/>
                </a:solidFill>
                <a:latin typeface="Calibri" charset="0"/>
              </a:rPr>
              <a:t>Stable Isotope Data at ORNL: </a:t>
            </a:r>
            <a:r>
              <a:rPr lang="en-US" sz="2400" b="0" dirty="0">
                <a:solidFill>
                  <a:srgbClr val="333399"/>
                </a:solidFill>
                <a:latin typeface="Calibri" charset="0"/>
              </a:rPr>
              <a:t>tabular </a:t>
            </a:r>
            <a:r>
              <a:rPr lang="en-US" sz="2400" b="0" dirty="0" err="1">
                <a:solidFill>
                  <a:srgbClr val="333399"/>
                </a:solidFill>
                <a:latin typeface="Calibri" charset="0"/>
              </a:rPr>
              <a:t>csv</a:t>
            </a:r>
            <a:r>
              <a:rPr lang="en-US" sz="2400" b="0" dirty="0">
                <a:solidFill>
                  <a:srgbClr val="333399"/>
                </a:solidFill>
                <a:latin typeface="Calibri" charset="0"/>
              </a:rPr>
              <a:t> format</a:t>
            </a:r>
            <a:r>
              <a:rPr lang="en-US" dirty="0">
                <a:solidFill>
                  <a:srgbClr val="333399"/>
                </a:solidFill>
                <a:latin typeface="Calibri" charset="0"/>
              </a:rPr>
              <a:t/>
            </a:r>
            <a:br>
              <a:rPr lang="en-US" dirty="0">
                <a:solidFill>
                  <a:srgbClr val="333399"/>
                </a:solidFill>
                <a:latin typeface="Calibri" charset="0"/>
              </a:rPr>
            </a:br>
            <a:r>
              <a:rPr lang="en-US" sz="1400" dirty="0" err="1">
                <a:solidFill>
                  <a:srgbClr val="333399"/>
                </a:solidFill>
                <a:latin typeface="Calibri" charset="0"/>
              </a:rPr>
              <a:t>Aranabar</a:t>
            </a:r>
            <a:r>
              <a:rPr lang="en-US" sz="1400" dirty="0">
                <a:solidFill>
                  <a:srgbClr val="333399"/>
                </a:solidFill>
                <a:latin typeface="Calibri" charset="0"/>
              </a:rPr>
              <a:t> and </a:t>
            </a:r>
            <a:r>
              <a:rPr lang="en-US" sz="1400" dirty="0" err="1">
                <a:solidFill>
                  <a:srgbClr val="333399"/>
                </a:solidFill>
                <a:latin typeface="Calibri" charset="0"/>
              </a:rPr>
              <a:t>Macko</a:t>
            </a:r>
            <a:r>
              <a:rPr lang="en-US" sz="1400" dirty="0">
                <a:solidFill>
                  <a:srgbClr val="333399"/>
                </a:solidFill>
                <a:latin typeface="Calibri" charset="0"/>
              </a:rPr>
              <a:t>. 2005.  </a:t>
            </a:r>
            <a:r>
              <a:rPr lang="fr-FR" sz="1400" dirty="0">
                <a:solidFill>
                  <a:srgbClr val="333399"/>
                </a:solidFill>
                <a:latin typeface="Calibri" charset="0"/>
              </a:rPr>
              <a:t>doi:10.3334/ORNLDAAC/783</a:t>
            </a:r>
            <a:endParaRPr lang="en-US" dirty="0">
              <a:solidFill>
                <a:srgbClr val="333399"/>
              </a:solidFill>
              <a:latin typeface="Calibri" charset="0"/>
            </a:endParaRPr>
          </a:p>
        </p:txBody>
      </p:sp>
      <p:sp>
        <p:nvSpPr>
          <p:cNvPr id="4505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3EDCD949-EAAA-924B-9ED2-1955137A53CD}" type="slidenum">
              <a:rPr lang="en-US" sz="1400"/>
              <a:pPr eaLnBrk="1" hangingPunct="1"/>
              <a:t>14</a:t>
            </a:fld>
            <a:endParaRPr lang="en-US" sz="1400"/>
          </a:p>
        </p:txBody>
      </p:sp>
      <p:pic>
        <p:nvPicPr>
          <p:cNvPr id="45059" name="Picture 6"/>
          <p:cNvPicPr>
            <a:picLocks noChangeAspect="1"/>
          </p:cNvPicPr>
          <p:nvPr/>
        </p:nvPicPr>
        <p:blipFill rotWithShape="1">
          <a:blip r:embed="rId2">
            <a:extLst>
              <a:ext uri="{28A0092B-C50C-407E-A947-70E740481C1C}">
                <a14:useLocalDpi xmlns:a14="http://schemas.microsoft.com/office/drawing/2010/main" val="0"/>
              </a:ext>
            </a:extLst>
          </a:blip>
          <a:srcRect t="1190"/>
          <a:stretch/>
        </p:blipFill>
        <p:spPr bwMode="auto">
          <a:xfrm>
            <a:off x="0" y="1552222"/>
            <a:ext cx="9144000" cy="484857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334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6657"/>
          <a:stretch/>
        </p:blipFill>
        <p:spPr>
          <a:xfrm>
            <a:off x="821531" y="1553766"/>
            <a:ext cx="4224859" cy="4836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03" name="Rectangle 2"/>
          <p:cNvSpPr txBox="1">
            <a:spLocks noChangeArrowheads="1"/>
          </p:cNvSpPr>
          <p:nvPr/>
        </p:nvSpPr>
        <p:spPr bwMode="auto">
          <a:xfrm>
            <a:off x="380629" y="0"/>
            <a:ext cx="84586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35717" tIns="35717" rIns="35717" bIns="35717" anchor="b"/>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3600" b="1" dirty="0" smtClean="0">
                <a:solidFill>
                  <a:srgbClr val="333399"/>
                </a:solidFill>
                <a:latin typeface="+mj-lt"/>
              </a:rPr>
              <a:t>4.  </a:t>
            </a:r>
            <a:r>
              <a:rPr lang="en-US" sz="3600" b="1" dirty="0">
                <a:solidFill>
                  <a:srgbClr val="333399"/>
                </a:solidFill>
                <a:latin typeface="+mj-lt"/>
              </a:rPr>
              <a:t>Use stable file formats</a:t>
            </a:r>
          </a:p>
        </p:txBody>
      </p:sp>
      <p:sp>
        <p:nvSpPr>
          <p:cNvPr id="51204" name="TextBox 3"/>
          <p:cNvSpPr txBox="1">
            <a:spLocks noChangeArrowheads="1"/>
          </p:cNvSpPr>
          <p:nvPr/>
        </p:nvSpPr>
        <p:spPr bwMode="auto">
          <a:xfrm>
            <a:off x="5316513" y="2250282"/>
            <a:ext cx="2633311" cy="18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t>Los[e] years of critical </a:t>
            </a:r>
          </a:p>
          <a:p>
            <a:pPr eaLnBrk="1" hangingPunct="1">
              <a:buNone/>
            </a:pPr>
            <a:r>
              <a:rPr lang="en-US" sz="2000" dirty="0"/>
              <a:t>knowledge because </a:t>
            </a:r>
          </a:p>
          <a:p>
            <a:pPr eaLnBrk="1" hangingPunct="1">
              <a:buNone/>
            </a:pPr>
            <a:r>
              <a:rPr lang="en-US" sz="2000" dirty="0"/>
              <a:t>modern PCs could not </a:t>
            </a:r>
          </a:p>
          <a:p>
            <a:pPr eaLnBrk="1" hangingPunct="1">
              <a:buNone/>
            </a:pPr>
            <a:r>
              <a:rPr lang="en-US" sz="2000" dirty="0"/>
              <a:t>always open old </a:t>
            </a:r>
          </a:p>
          <a:p>
            <a:pPr eaLnBrk="1" hangingPunct="1">
              <a:buNone/>
            </a:pPr>
            <a:r>
              <a:rPr lang="en-US" sz="2000" dirty="0"/>
              <a:t>file formats.</a:t>
            </a:r>
          </a:p>
        </p:txBody>
      </p:sp>
      <p:sp>
        <p:nvSpPr>
          <p:cNvPr id="6" name="TextBox 5"/>
          <p:cNvSpPr txBox="1">
            <a:spLocks noChangeArrowheads="1"/>
          </p:cNvSpPr>
          <p:nvPr/>
        </p:nvSpPr>
        <p:spPr bwMode="auto">
          <a:xfrm>
            <a:off x="500063" y="4875609"/>
            <a:ext cx="6169953" cy="840773"/>
          </a:xfrm>
          <a:prstGeom prst="rect">
            <a:avLst/>
          </a:prstGeom>
          <a:solidFill>
            <a:srgbClr val="216795"/>
          </a:solidFill>
          <a:ln w="9525">
            <a:solidFill>
              <a:srgbClr val="216795"/>
            </a:solidFill>
            <a:miter lim="800000"/>
            <a:headEnd/>
            <a:tailEnd/>
          </a:ln>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lnSpc>
                <a:spcPct val="90000"/>
              </a:lnSpc>
              <a:buNone/>
            </a:pPr>
            <a:r>
              <a:rPr lang="en-US" sz="2500" b="1" dirty="0">
                <a:solidFill>
                  <a:srgbClr val="FFFF00"/>
                </a:solidFill>
                <a:latin typeface="Helvetica Neue" charset="0"/>
              </a:rPr>
              <a:t>Lesson:  Avoid proprietary formats  </a:t>
            </a:r>
          </a:p>
          <a:p>
            <a:pPr algn="l" eaLnBrk="1" hangingPunct="1">
              <a:lnSpc>
                <a:spcPct val="90000"/>
              </a:lnSpc>
              <a:buNone/>
            </a:pPr>
            <a:r>
              <a:rPr lang="en-US" sz="2500" b="1" dirty="0">
                <a:solidFill>
                  <a:srgbClr val="FFFF00"/>
                </a:solidFill>
                <a:latin typeface="Helvetica Neue" charset="0"/>
              </a:rPr>
              <a:t>They may not be readable in the future</a:t>
            </a:r>
          </a:p>
        </p:txBody>
      </p:sp>
      <p:sp>
        <p:nvSpPr>
          <p:cNvPr id="51206" name="Slide Number Placeholder 3"/>
          <p:cNvSpPr txBox="1">
            <a:spLocks/>
          </p:cNvSpPr>
          <p:nvPr/>
        </p:nvSpPr>
        <p:spPr bwMode="auto">
          <a:xfrm>
            <a:off x="7010921" y="6553275"/>
            <a:ext cx="2133079" cy="30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None/>
            </a:pPr>
            <a:fld id="{67B2FEB8-3CB7-354C-85AB-40958C91AB13}" type="slidenum">
              <a:rPr lang="en-US" sz="1300">
                <a:solidFill>
                  <a:schemeClr val="tx1"/>
                </a:solidFill>
              </a:rPr>
              <a:pPr algn="r" eaLnBrk="1" hangingPunct="1">
                <a:buNone/>
              </a:pPr>
              <a:t>15</a:t>
            </a:fld>
            <a:endParaRPr lang="en-US" sz="1300" dirty="0">
              <a:solidFill>
                <a:schemeClr val="tx1"/>
              </a:solidFill>
            </a:endParaRPr>
          </a:p>
        </p:txBody>
      </p:sp>
      <p:sp>
        <p:nvSpPr>
          <p:cNvPr id="8" name="Rectangle 7"/>
          <p:cNvSpPr>
            <a:spLocks noChangeArrowheads="1"/>
          </p:cNvSpPr>
          <p:nvPr/>
        </p:nvSpPr>
        <p:spPr bwMode="auto">
          <a:xfrm>
            <a:off x="5305362" y="5867400"/>
            <a:ext cx="3838638"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buNone/>
            </a:pPr>
            <a:r>
              <a:rPr lang="en-US" sz="1700" dirty="0"/>
              <a:t>http://</a:t>
            </a:r>
            <a:r>
              <a:rPr lang="en-US" sz="1700" dirty="0" err="1"/>
              <a:t>news.bbc.co.uk</a:t>
            </a:r>
            <a:r>
              <a:rPr lang="en-US" sz="1700" dirty="0"/>
              <a:t>/2/hi/6265976.stm</a:t>
            </a:r>
          </a:p>
        </p:txBody>
      </p:sp>
    </p:spTree>
    <p:extLst>
      <p:ext uri="{BB962C8B-B14F-4D97-AF65-F5344CB8AC3E}">
        <p14:creationId xmlns:p14="http://schemas.microsoft.com/office/powerpoint/2010/main" val="230200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57647" y="274588"/>
            <a:ext cx="7923982" cy="944314"/>
          </a:xfrm>
        </p:spPr>
        <p:txBody>
          <a:bodyPr/>
          <a:lstStyle/>
          <a:p>
            <a:r>
              <a:rPr lang="en-US" sz="3200" dirty="0" smtClean="0">
                <a:solidFill>
                  <a:srgbClr val="333399"/>
                </a:solidFill>
                <a:ea typeface="ヒラギノ角ゴ ProN W3" charset="0"/>
                <a:cs typeface="ヒラギノ角ゴ ProN W3" charset="0"/>
              </a:rPr>
              <a:t>4.  </a:t>
            </a:r>
            <a:r>
              <a:rPr lang="en-US" sz="3200" dirty="0">
                <a:solidFill>
                  <a:srgbClr val="333399"/>
                </a:solidFill>
                <a:ea typeface="ヒラギノ角ゴ ProN W3" charset="0"/>
                <a:cs typeface="ヒラギノ角ゴ ProN W3" charset="0"/>
              </a:rPr>
              <a:t>Use stable file formats </a:t>
            </a:r>
            <a:r>
              <a:rPr lang="en-US" sz="2400" dirty="0">
                <a:solidFill>
                  <a:srgbClr val="333399"/>
                </a:solidFill>
                <a:latin typeface="Helvetica Neue Light" charset="0"/>
                <a:ea typeface="ヒラギノ角ゴ ProN W3" charset="0"/>
                <a:cs typeface="ヒラギノ角ゴ ProN W3" charset="0"/>
              </a:rPr>
              <a:t>(</a:t>
            </a:r>
            <a:r>
              <a:rPr lang="en-US" sz="2400" dirty="0" err="1">
                <a:solidFill>
                  <a:srgbClr val="333399"/>
                </a:solidFill>
                <a:latin typeface="Helvetica Neue Light" charset="0"/>
                <a:ea typeface="ヒラギノ角ゴ ProN W3" charset="0"/>
                <a:cs typeface="ヒラギノ角ゴ ProN W3" charset="0"/>
              </a:rPr>
              <a:t>cont</a:t>
            </a:r>
            <a:r>
              <a:rPr lang="en-US" sz="2400" dirty="0">
                <a:solidFill>
                  <a:srgbClr val="333399"/>
                </a:solidFill>
                <a:latin typeface="Helvetica Neue Light" charset="0"/>
                <a:ea typeface="ヒラギノ角ゴ ProN W3" charset="0"/>
                <a:cs typeface="ヒラギノ角ゴ ProN W3" charset="0"/>
              </a:rPr>
              <a:t>)</a:t>
            </a:r>
          </a:p>
        </p:txBody>
      </p:sp>
      <p:sp>
        <p:nvSpPr>
          <p:cNvPr id="4" name="Slide Number Placeholder 3"/>
          <p:cNvSpPr>
            <a:spLocks noGrp="1"/>
          </p:cNvSpPr>
          <p:nvPr>
            <p:ph type="sldNum" sz="quarter" idx="4294967295"/>
          </p:nvPr>
        </p:nvSpPr>
        <p:spPr>
          <a:xfrm>
            <a:off x="7010921" y="6553275"/>
            <a:ext cx="2133079" cy="304725"/>
          </a:xfrm>
        </p:spPr>
        <p:txBody>
          <a:bodyPr lIns="91435" tIns="45718" rIns="91435" bIns="45718"/>
          <a:lstStyle/>
          <a:p>
            <a:pPr>
              <a:defRPr/>
            </a:pPr>
            <a:fld id="{5650243B-885F-CA42-84D9-69256FAFB0AE}" type="slidenum">
              <a:rPr lang="en-US" smtClean="0"/>
              <a:pPr>
                <a:defRPr/>
              </a:pPr>
              <a:t>16</a:t>
            </a:fld>
            <a:endParaRPr lang="en-US" dirty="0"/>
          </a:p>
        </p:txBody>
      </p:sp>
      <p:pic>
        <p:nvPicPr>
          <p:cNvPr id="52227" name="Picture 5" descr="matrix.tiff"/>
          <p:cNvPicPr>
            <a:picLocks noChangeAspect="1"/>
          </p:cNvPicPr>
          <p:nvPr/>
        </p:nvPicPr>
        <p:blipFill>
          <a:blip r:embed="rId3">
            <a:extLst>
              <a:ext uri="{28A0092B-C50C-407E-A947-70E740481C1C}">
                <a14:useLocalDpi xmlns:a14="http://schemas.microsoft.com/office/drawing/2010/main" val="0"/>
              </a:ext>
            </a:extLst>
          </a:blip>
          <a:srcRect t="9453"/>
          <a:stretch>
            <a:fillRect/>
          </a:stretch>
        </p:blipFill>
        <p:spPr bwMode="auto">
          <a:xfrm>
            <a:off x="-248915" y="2362200"/>
            <a:ext cx="9621739"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p:cNvSpPr txBox="1">
            <a:spLocks noChangeArrowheads="1"/>
          </p:cNvSpPr>
          <p:nvPr/>
        </p:nvSpPr>
        <p:spPr bwMode="auto">
          <a:xfrm>
            <a:off x="152922" y="5525914"/>
            <a:ext cx="8838158"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1200" dirty="0" err="1"/>
              <a:t>Aranibar</a:t>
            </a:r>
            <a:r>
              <a:rPr lang="en-US" sz="1200" dirty="0"/>
              <a:t>, J. N. and S. A. </a:t>
            </a:r>
            <a:r>
              <a:rPr lang="en-US" sz="1200" dirty="0" err="1"/>
              <a:t>Macko</a:t>
            </a:r>
            <a:r>
              <a:rPr lang="en-US" sz="1200" dirty="0"/>
              <a:t>. 2005. SAFARI 2000 Plant and Soil C and N Isotopes, Southern Africa, 1995-2000. Data set. Available on-line [http://</a:t>
            </a:r>
            <a:r>
              <a:rPr lang="en-US" sz="1200" dirty="0" err="1"/>
              <a:t>daac.ornl.gov</a:t>
            </a:r>
            <a:r>
              <a:rPr lang="en-US" sz="1200" dirty="0"/>
              <a:t>/] from Oak Ridge National Laboratory Distributed Active Archive Center, Oak Ridge, Tennessee, U.S.A. doi:10.3334/ORNLDAAC/783 </a:t>
            </a:r>
          </a:p>
        </p:txBody>
      </p:sp>
      <p:sp>
        <p:nvSpPr>
          <p:cNvPr id="2" name="TextBox 1"/>
          <p:cNvSpPr txBox="1"/>
          <p:nvPr/>
        </p:nvSpPr>
        <p:spPr>
          <a:xfrm>
            <a:off x="448866" y="1447800"/>
            <a:ext cx="7399734" cy="747671"/>
          </a:xfrm>
          <a:prstGeom prst="rect">
            <a:avLst/>
          </a:prstGeom>
          <a:noFill/>
        </p:spPr>
        <p:txBody>
          <a:bodyPr wrap="square" lIns="64291" tIns="32146" rIns="64291" bIns="32146">
            <a:spAutoFit/>
          </a:bodyPr>
          <a:lstStyle/>
          <a:p>
            <a:pPr marL="321457" indent="-321457">
              <a:lnSpc>
                <a:spcPct val="90000"/>
              </a:lnSpc>
              <a:buFont typeface="Arial"/>
              <a:buChar char="•"/>
              <a:defRPr/>
            </a:pPr>
            <a:r>
              <a:rPr lang="en-US" sz="2200" dirty="0">
                <a:latin typeface="Helvetica Neue" charset="0"/>
              </a:rPr>
              <a:t>Use text (ASCII) file formats for tabular data </a:t>
            </a:r>
          </a:p>
          <a:p>
            <a:pPr marL="1285829" lvl="3" indent="-321457">
              <a:lnSpc>
                <a:spcPct val="90000"/>
              </a:lnSpc>
              <a:buFont typeface="Arial"/>
              <a:buChar char="•"/>
              <a:defRPr/>
            </a:pPr>
            <a:r>
              <a:rPr lang="en-US" sz="2200" dirty="0">
                <a:latin typeface="Helvetica Neue" charset="0"/>
              </a:rPr>
              <a:t>(e.g., .txt or .</a:t>
            </a:r>
            <a:r>
              <a:rPr lang="en-US" sz="2200" dirty="0" err="1">
                <a:latin typeface="Helvetica Neue" charset="0"/>
              </a:rPr>
              <a:t>csv</a:t>
            </a:r>
            <a:r>
              <a:rPr lang="en-US" sz="2200" dirty="0">
                <a:latin typeface="Helvetica Neue" charset="0"/>
              </a:rPr>
              <a:t> (</a:t>
            </a:r>
            <a:r>
              <a:rPr lang="en-US" sz="2200" b="1" u="sng" dirty="0">
                <a:latin typeface="Helvetica Neue" charset="0"/>
              </a:rPr>
              <a:t>c</a:t>
            </a:r>
            <a:r>
              <a:rPr lang="en-US" sz="2200" dirty="0">
                <a:latin typeface="Helvetica Neue" charset="0"/>
              </a:rPr>
              <a:t>omma-</a:t>
            </a:r>
            <a:r>
              <a:rPr lang="en-US" sz="2200" b="1" u="sng" dirty="0">
                <a:latin typeface="Helvetica Neue" charset="0"/>
              </a:rPr>
              <a:t>s</a:t>
            </a:r>
            <a:r>
              <a:rPr lang="en-US" sz="2200" dirty="0">
                <a:latin typeface="Helvetica Neue" charset="0"/>
              </a:rPr>
              <a:t>eparated </a:t>
            </a:r>
            <a:r>
              <a:rPr lang="en-US" sz="2200" b="1" u="sng" dirty="0">
                <a:latin typeface="Helvetica Neue" charset="0"/>
              </a:rPr>
              <a:t>v</a:t>
            </a:r>
            <a:r>
              <a:rPr lang="en-US" sz="2200" dirty="0">
                <a:latin typeface="Helvetica Neue" charset="0"/>
              </a:rPr>
              <a:t>alues</a:t>
            </a:r>
            <a:r>
              <a:rPr lang="en-US" sz="2200" dirty="0" smtClean="0">
                <a:latin typeface="Helvetica Neue" charset="0"/>
              </a:rPr>
              <a:t>)</a:t>
            </a:r>
          </a:p>
        </p:txBody>
      </p:sp>
    </p:spTree>
    <p:extLst>
      <p:ext uri="{BB962C8B-B14F-4D97-AF65-F5344CB8AC3E}">
        <p14:creationId xmlns:p14="http://schemas.microsoft.com/office/powerpoint/2010/main" val="174465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2850" y="4343400"/>
            <a:ext cx="2851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eaLnBrk="1" hangingPunct="1">
              <a:defRPr/>
            </a:pPr>
            <a:r>
              <a:rPr lang="en-US" sz="2200" dirty="0" smtClean="0">
                <a:solidFill>
                  <a:srgbClr val="333399"/>
                </a:solidFill>
                <a:latin typeface="Helvetica Neue Light" charset="0"/>
                <a:ea typeface="ヒラギノ角ゴ ProN W3" charset="0"/>
                <a:cs typeface="ヒラギノ角ゴ ProN W3" charset="0"/>
              </a:rPr>
              <a:t>4.  Use stable file formats </a:t>
            </a:r>
            <a:r>
              <a:rPr lang="en-US" sz="2200" dirty="0">
                <a:solidFill>
                  <a:srgbClr val="333399"/>
                </a:solidFill>
                <a:latin typeface="Helvetica Neue Light" charset="0"/>
                <a:ea typeface="ヒラギノ角ゴ ProN W3" charset="0"/>
                <a:cs typeface="ヒラギノ角ゴ ProN W3" charset="0"/>
              </a:rPr>
              <a:t>(</a:t>
            </a:r>
            <a:r>
              <a:rPr lang="en-US" sz="2200" dirty="0" err="1">
                <a:solidFill>
                  <a:srgbClr val="333399"/>
                </a:solidFill>
                <a:latin typeface="Helvetica Neue Light" charset="0"/>
                <a:ea typeface="ヒラギノ角ゴ ProN W3" charset="0"/>
                <a:cs typeface="ヒラギノ角ゴ ProN W3" charset="0"/>
              </a:rPr>
              <a:t>cont</a:t>
            </a:r>
            <a:r>
              <a:rPr lang="en-US" sz="2200" dirty="0">
                <a:solidFill>
                  <a:srgbClr val="333399"/>
                </a:solidFill>
                <a:latin typeface="Helvetica Neue Light" charset="0"/>
                <a:ea typeface="ヒラギノ角ゴ ProN W3" charset="0"/>
                <a:cs typeface="ヒラギノ角ゴ ProN W3" charset="0"/>
              </a:rPr>
              <a:t>) </a:t>
            </a:r>
            <a:r>
              <a:rPr lang="en-US" dirty="0" smtClean="0">
                <a:solidFill>
                  <a:srgbClr val="333399"/>
                </a:solidFill>
                <a:ea typeface="+mj-ea"/>
                <a:cs typeface="+mj-cs"/>
              </a:rPr>
              <a:t/>
            </a:r>
            <a:br>
              <a:rPr lang="en-US" dirty="0" smtClean="0">
                <a:solidFill>
                  <a:srgbClr val="333399"/>
                </a:solidFill>
                <a:ea typeface="+mj-ea"/>
                <a:cs typeface="+mj-cs"/>
              </a:rPr>
            </a:br>
            <a:r>
              <a:rPr lang="en-US" dirty="0" smtClean="0">
                <a:solidFill>
                  <a:srgbClr val="333399"/>
                </a:solidFill>
                <a:ea typeface="+mj-ea"/>
                <a:cs typeface="+mj-cs"/>
              </a:rPr>
              <a:t>Suggested Geospatial File </a:t>
            </a:r>
            <a:r>
              <a:rPr lang="en-US" dirty="0">
                <a:solidFill>
                  <a:srgbClr val="333399"/>
                </a:solidFill>
                <a:ea typeface="+mj-ea"/>
                <a:cs typeface="+mj-cs"/>
              </a:rPr>
              <a:t>F</a:t>
            </a:r>
            <a:r>
              <a:rPr lang="en-US" dirty="0" smtClean="0">
                <a:solidFill>
                  <a:srgbClr val="333399"/>
                </a:solidFill>
                <a:ea typeface="+mj-ea"/>
                <a:cs typeface="+mj-cs"/>
              </a:rPr>
              <a:t>ormats</a:t>
            </a:r>
            <a:endParaRPr lang="en-US" dirty="0">
              <a:solidFill>
                <a:srgbClr val="333399"/>
              </a:solidFill>
              <a:ea typeface="+mj-ea"/>
              <a:cs typeface="+mj-cs"/>
            </a:endParaRPr>
          </a:p>
        </p:txBody>
      </p:sp>
      <p:sp>
        <p:nvSpPr>
          <p:cNvPr id="4" name="Content Placeholder 3"/>
          <p:cNvSpPr>
            <a:spLocks noGrp="1"/>
          </p:cNvSpPr>
          <p:nvPr>
            <p:ph sz="quarter" idx="1"/>
          </p:nvPr>
        </p:nvSpPr>
        <p:spPr>
          <a:xfrm>
            <a:off x="457200" y="1524000"/>
            <a:ext cx="4800600" cy="4114800"/>
          </a:xfrm>
        </p:spPr>
        <p:txBody>
          <a:bodyPr>
            <a:normAutofit fontScale="77500" lnSpcReduction="20000"/>
          </a:bodyPr>
          <a:lstStyle/>
          <a:p>
            <a:pPr marL="0" indent="0" eaLnBrk="1" hangingPunct="1">
              <a:buFontTx/>
              <a:buNone/>
              <a:defRPr/>
            </a:pPr>
            <a:r>
              <a:rPr lang="en-US" b="1" dirty="0" smtClean="0">
                <a:ea typeface="+mn-ea"/>
                <a:cs typeface="+mn-cs"/>
              </a:rPr>
              <a:t>Raster formats</a:t>
            </a:r>
          </a:p>
          <a:p>
            <a:pPr marL="319225" indent="-319225" eaLnBrk="1" hangingPunct="1">
              <a:defRPr/>
            </a:pPr>
            <a:r>
              <a:rPr lang="en-US" dirty="0" err="1" smtClean="0">
                <a:ea typeface="+mn-ea"/>
                <a:cs typeface="+mn-cs"/>
              </a:rPr>
              <a:t>Geotiff</a:t>
            </a:r>
            <a:endParaRPr lang="en-US" dirty="0" smtClean="0">
              <a:ea typeface="+mn-ea"/>
              <a:cs typeface="+mn-cs"/>
            </a:endParaRPr>
          </a:p>
          <a:p>
            <a:pPr marL="319225" indent="-319225" eaLnBrk="1" hangingPunct="1">
              <a:defRPr/>
            </a:pPr>
            <a:r>
              <a:rPr lang="en-US" dirty="0" smtClean="0">
                <a:ea typeface="+mn-ea"/>
                <a:cs typeface="+mn-cs"/>
              </a:rPr>
              <a:t>netCDF</a:t>
            </a:r>
          </a:p>
          <a:p>
            <a:pPr lvl="1" eaLnBrk="1" hangingPunct="1">
              <a:buFont typeface="Courier New"/>
              <a:buChar char="o"/>
              <a:defRPr/>
            </a:pPr>
            <a:r>
              <a:rPr lang="en-US" dirty="0" smtClean="0"/>
              <a:t>with CF convention preferred </a:t>
            </a:r>
          </a:p>
          <a:p>
            <a:pPr marL="319225" indent="-319225" eaLnBrk="1" hangingPunct="1">
              <a:defRPr/>
            </a:pPr>
            <a:r>
              <a:rPr lang="en-US" dirty="0" smtClean="0">
                <a:ea typeface="+mn-ea"/>
                <a:cs typeface="+mn-cs"/>
              </a:rPr>
              <a:t>HDF</a:t>
            </a:r>
          </a:p>
          <a:p>
            <a:pPr marL="319225" indent="-319225" eaLnBrk="1" hangingPunct="1">
              <a:defRPr/>
            </a:pPr>
            <a:r>
              <a:rPr lang="en-US" dirty="0" smtClean="0">
                <a:ea typeface="+mn-ea"/>
                <a:cs typeface="+mn-cs"/>
              </a:rPr>
              <a:t>ASCII 	</a:t>
            </a:r>
          </a:p>
          <a:p>
            <a:pPr lvl="1" eaLnBrk="1" hangingPunct="1">
              <a:buFont typeface="Courier New"/>
              <a:buChar char="o"/>
              <a:defRPr/>
            </a:pPr>
            <a:r>
              <a:rPr lang="en-US" dirty="0" smtClean="0"/>
              <a:t>plain text file gridded format with external projection information</a:t>
            </a:r>
          </a:p>
          <a:p>
            <a:pPr marL="0" indent="0" eaLnBrk="1" hangingPunct="1">
              <a:buFontTx/>
              <a:buNone/>
              <a:defRPr/>
            </a:pPr>
            <a:endParaRPr lang="en-US" dirty="0" smtClean="0">
              <a:ea typeface="+mn-ea"/>
              <a:cs typeface="+mn-cs"/>
            </a:endParaRPr>
          </a:p>
          <a:p>
            <a:pPr marL="0" indent="0" eaLnBrk="1" hangingPunct="1">
              <a:buFontTx/>
              <a:buNone/>
              <a:defRPr/>
            </a:pPr>
            <a:r>
              <a:rPr lang="en-US" b="1" dirty="0" smtClean="0">
                <a:solidFill>
                  <a:srgbClr val="000000"/>
                </a:solidFill>
                <a:ea typeface="+mn-ea"/>
                <a:cs typeface="+mn-cs"/>
              </a:rPr>
              <a:t>Vector</a:t>
            </a:r>
          </a:p>
          <a:p>
            <a:pPr marL="319225" indent="-319225" eaLnBrk="1" hangingPunct="1">
              <a:defRPr/>
            </a:pPr>
            <a:r>
              <a:rPr lang="en-US" dirty="0" err="1" smtClean="0">
                <a:ea typeface="+mn-ea"/>
                <a:cs typeface="+mn-cs"/>
              </a:rPr>
              <a:t>Shapefile</a:t>
            </a:r>
            <a:endParaRPr lang="en-US" dirty="0" smtClean="0">
              <a:ea typeface="+mn-ea"/>
              <a:cs typeface="+mn-cs"/>
            </a:endParaRPr>
          </a:p>
          <a:p>
            <a:pPr marL="319225" indent="-319225" eaLnBrk="1" hangingPunct="1">
              <a:defRPr/>
            </a:pPr>
            <a:r>
              <a:rPr lang="en-US" dirty="0" smtClean="0"/>
              <a:t>ASCII</a:t>
            </a:r>
            <a:endParaRPr lang="en-US" dirty="0" smtClean="0">
              <a:ea typeface="+mn-ea"/>
              <a:cs typeface="+mn-cs"/>
            </a:endParaRPr>
          </a:p>
          <a:p>
            <a:pPr marL="0" indent="0" eaLnBrk="1" hangingPunct="1">
              <a:buFontTx/>
              <a:buNone/>
              <a:defRPr/>
            </a:pPr>
            <a:endParaRPr lang="en-US" dirty="0" smtClean="0">
              <a:ea typeface="+mn-ea"/>
              <a:cs typeface="+mn-cs"/>
            </a:endParaRPr>
          </a:p>
          <a:p>
            <a:pPr marL="0" indent="0" eaLnBrk="1" hangingPunct="1">
              <a:buFontTx/>
              <a:buNone/>
              <a:defRPr/>
            </a:pPr>
            <a:endParaRPr lang="en-US" dirty="0" smtClean="0">
              <a:ea typeface="+mn-ea"/>
              <a:cs typeface="+mn-cs"/>
            </a:endParaRPr>
          </a:p>
          <a:p>
            <a:pPr eaLnBrk="1" hangingPunct="1">
              <a:defRPr/>
            </a:pPr>
            <a:endParaRPr lang="en-US" dirty="0">
              <a:ea typeface="+mn-ea"/>
              <a:cs typeface="+mn-cs"/>
            </a:endParaRPr>
          </a:p>
        </p:txBody>
      </p:sp>
      <p:sp>
        <p:nvSpPr>
          <p:cNvPr id="50180" name="Slide Number Placeholder 3"/>
          <p:cNvSpPr txBox="1">
            <a:spLocks/>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r" eaLnBrk="1" hangingPunct="1">
              <a:spcBef>
                <a:spcPct val="20000"/>
              </a:spcBef>
            </a:pPr>
            <a:fld id="{A0813D1C-EFF1-B940-8F7D-281BF80A43A8}" type="slidenum">
              <a:rPr lang="en-US" sz="1300">
                <a:solidFill>
                  <a:srgbClr val="898989"/>
                </a:solidFill>
                <a:latin typeface="Helvetica Neue Light" charset="0"/>
                <a:ea typeface="ヒラギノ角ゴ ProN W3" charset="0"/>
                <a:cs typeface="ヒラギノ角ゴ ProN W3" charset="0"/>
                <a:sym typeface="Helvetica Neue Light" charset="0"/>
              </a:rPr>
              <a:pPr algn="r" eaLnBrk="1" hangingPunct="1">
                <a:spcBef>
                  <a:spcPct val="20000"/>
                </a:spcBef>
              </a:pPr>
              <a:t>17</a:t>
            </a:fld>
            <a:endParaRPr lang="en-US" sz="1300">
              <a:solidFill>
                <a:srgbClr val="898989"/>
              </a:solidFill>
              <a:latin typeface="Helvetica Neue Light" charset="0"/>
              <a:ea typeface="ヒラギノ角ゴ ProN W3" charset="0"/>
              <a:cs typeface="ヒラギノ角ゴ ProN W3" charset="0"/>
              <a:sym typeface="Helvetica Neue Light" charset="0"/>
            </a:endParaRPr>
          </a:p>
        </p:txBody>
      </p:sp>
      <p:sp>
        <p:nvSpPr>
          <p:cNvPr id="7" name="Text Box 10"/>
          <p:cNvSpPr txBox="1">
            <a:spLocks noChangeArrowheads="1"/>
          </p:cNvSpPr>
          <p:nvPr/>
        </p:nvSpPr>
        <p:spPr bwMode="auto">
          <a:xfrm>
            <a:off x="3162300" y="62484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None/>
              <a:defRPr/>
            </a:pPr>
            <a:r>
              <a:rPr lang="en-US" sz="1000" dirty="0">
                <a:ea typeface="+mn-ea"/>
                <a:cs typeface="+mn-cs"/>
              </a:rPr>
              <a:t>GTOPO30 Elevation</a:t>
            </a:r>
          </a:p>
        </p:txBody>
      </p:sp>
      <p:pic>
        <p:nvPicPr>
          <p:cNvPr id="8" name="Picture 12" descr="10003_1_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4495800"/>
            <a:ext cx="3505200" cy="17526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1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1219200"/>
            <a:ext cx="33623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6553200" y="3352800"/>
            <a:ext cx="2362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None/>
              <a:defRPr/>
            </a:pPr>
            <a:r>
              <a:rPr lang="en-US" sz="800" dirty="0">
                <a:ea typeface="+mn-ea"/>
                <a:cs typeface="+mn-cs"/>
              </a:rPr>
              <a:t>Minimum Temperature</a:t>
            </a:r>
          </a:p>
        </p:txBody>
      </p:sp>
    </p:spTree>
    <p:extLst>
      <p:ext uri="{BB962C8B-B14F-4D97-AF65-F5344CB8AC3E}">
        <p14:creationId xmlns:p14="http://schemas.microsoft.com/office/powerpoint/2010/main" val="2562033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p:cNvSpPr txBox="1">
            <a:spLocks noChangeArrowheads="1"/>
          </p:cNvSpPr>
          <p:nvPr/>
        </p:nvSpPr>
        <p:spPr bwMode="auto">
          <a:xfrm>
            <a:off x="1139577" y="1681014"/>
            <a:ext cx="4270623" cy="236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914400" indent="-365125"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marL="0" indent="0" eaLnBrk="1" hangingPunct="1">
              <a:spcAft>
                <a:spcPts val="598"/>
              </a:spcAft>
              <a:buNone/>
            </a:pPr>
            <a:r>
              <a:rPr lang="en-US" sz="2200" dirty="0">
                <a:solidFill>
                  <a:schemeClr val="tx1"/>
                </a:solidFill>
                <a:latin typeface="Calibri" charset="0"/>
                <a:ea typeface="ＭＳ Ｐゴシック" charset="0"/>
                <a:cs typeface="ＭＳ Ｐゴシック" charset="0"/>
              </a:rPr>
              <a:t>Use descriptive file names</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Unique</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Reflect contents</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ASCII characters only</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Avoid spaces</a:t>
            </a:r>
          </a:p>
        </p:txBody>
      </p:sp>
      <p:sp>
        <p:nvSpPr>
          <p:cNvPr id="48130" name="Rounded Rectangle 17"/>
          <p:cNvSpPr>
            <a:spLocks noChangeArrowheads="1"/>
          </p:cNvSpPr>
          <p:nvPr/>
        </p:nvSpPr>
        <p:spPr bwMode="auto">
          <a:xfrm>
            <a:off x="4724401" y="2143124"/>
            <a:ext cx="2788920" cy="1362456"/>
          </a:xfrm>
          <a:prstGeom prst="roundRect">
            <a:avLst>
              <a:gd name="adj" fmla="val 20209"/>
            </a:avLst>
          </a:prstGeom>
          <a:noFill/>
          <a:ln w="44450">
            <a:solidFill>
              <a:srgbClr val="2C7C9F"/>
            </a:solidFill>
            <a:round/>
            <a:headEnd/>
            <a:tailEnd/>
          </a:ln>
          <a:extLst>
            <a:ext uri="{909E8E84-426E-40dd-AFC4-6F175D3DCCD1}">
              <a14:hiddenFill xmlns:a14="http://schemas.microsoft.com/office/drawing/2010/main">
                <a:solidFill>
                  <a:srgbClr val="FFFFFF"/>
                </a:solidFill>
              </a14:hiddenFill>
            </a:ext>
          </a:extLst>
        </p:spPr>
        <p:txBody>
          <a:bodyPr wrap="square" lIns="91435" tIns="45718" rIns="91435" bIns="45718">
            <a:spAutoFit/>
          </a:bodyPr>
          <a:lstStyle/>
          <a:p>
            <a:pPr defTabSz="914145" eaLnBrk="0" hangingPunct="0">
              <a:spcBef>
                <a:spcPct val="50000"/>
              </a:spcBef>
              <a:buNone/>
            </a:pPr>
            <a:endParaRPr lang="en-US" sz="2000" dirty="0">
              <a:solidFill>
                <a:srgbClr val="E7F3FD"/>
              </a:solidFill>
              <a:latin typeface="Cambria" charset="0"/>
            </a:endParaRPr>
          </a:p>
        </p:txBody>
      </p:sp>
      <p:sp>
        <p:nvSpPr>
          <p:cNvPr id="48131" name="TextBox 8"/>
          <p:cNvSpPr txBox="1">
            <a:spLocks noChangeArrowheads="1"/>
          </p:cNvSpPr>
          <p:nvPr/>
        </p:nvSpPr>
        <p:spPr bwMode="auto">
          <a:xfrm>
            <a:off x="4790777" y="2202285"/>
            <a:ext cx="4615533"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2000" b="1" dirty="0">
                <a:solidFill>
                  <a:schemeClr val="tx1"/>
                </a:solidFill>
                <a:latin typeface="Calibri" charset="0"/>
                <a:ea typeface="ＭＳ Ｐゴシック" charset="0"/>
                <a:cs typeface="ＭＳ Ｐゴシック" charset="0"/>
              </a:rPr>
              <a:t>Bad: </a:t>
            </a:r>
            <a:r>
              <a:rPr lang="en-US" sz="2000" dirty="0">
                <a:solidFill>
                  <a:schemeClr val="tx1"/>
                </a:solidFill>
                <a:latin typeface="Calibri" charset="0"/>
                <a:ea typeface="ＭＳ Ｐゴシック" charset="0"/>
                <a:cs typeface="ＭＳ Ｐゴシック" charset="0"/>
              </a:rPr>
              <a:t>	</a:t>
            </a:r>
            <a:r>
              <a:rPr lang="en-US" sz="2000" dirty="0" err="1">
                <a:solidFill>
                  <a:schemeClr val="tx1"/>
                </a:solidFill>
                <a:latin typeface="Calibri" charset="0"/>
                <a:ea typeface="ＭＳ Ｐゴシック" charset="0"/>
                <a:cs typeface="ＭＳ Ｐゴシック" charset="0"/>
              </a:rPr>
              <a:t>Mydata.xls</a:t>
            </a:r>
            <a:endParaRPr lang="en-US" sz="2000" dirty="0">
              <a:solidFill>
                <a:schemeClr val="tx1"/>
              </a:solidFill>
              <a:latin typeface="Calibri" charset="0"/>
              <a:ea typeface="ＭＳ Ｐゴシック" charset="0"/>
              <a:cs typeface="ＭＳ Ｐゴシック" charset="0"/>
            </a:endParaRPr>
          </a:p>
          <a:p>
            <a:pPr algn="l" eaLnBrk="1" hangingPunct="1">
              <a:buNone/>
            </a:pPr>
            <a:r>
              <a:rPr lang="en-US" sz="2000" dirty="0">
                <a:solidFill>
                  <a:schemeClr val="tx1"/>
                </a:solidFill>
                <a:latin typeface="Calibri" charset="0"/>
                <a:ea typeface="ＭＳ Ｐゴシック" charset="0"/>
                <a:cs typeface="ＭＳ Ｐゴシック" charset="0"/>
              </a:rPr>
              <a:t>	2001_data.csv</a:t>
            </a:r>
          </a:p>
          <a:p>
            <a:pPr algn="l" eaLnBrk="1" hangingPunct="1">
              <a:buNone/>
            </a:pPr>
            <a:r>
              <a:rPr lang="en-US" sz="2000" dirty="0">
                <a:solidFill>
                  <a:schemeClr val="tx1"/>
                </a:solidFill>
                <a:latin typeface="Calibri" charset="0"/>
                <a:ea typeface="ＭＳ Ｐゴシック" charset="0"/>
                <a:cs typeface="ＭＳ Ｐゴシック" charset="0"/>
              </a:rPr>
              <a:t>	best </a:t>
            </a:r>
            <a:r>
              <a:rPr lang="en-US" sz="2000" dirty="0" err="1">
                <a:solidFill>
                  <a:schemeClr val="tx1"/>
                </a:solidFill>
                <a:latin typeface="Calibri" charset="0"/>
                <a:ea typeface="ＭＳ Ｐゴシック" charset="0"/>
                <a:cs typeface="ＭＳ Ｐゴシック" charset="0"/>
              </a:rPr>
              <a:t>version.txt</a:t>
            </a:r>
            <a:endParaRPr lang="en-US" sz="2000" dirty="0">
              <a:solidFill>
                <a:schemeClr val="tx1"/>
              </a:solidFill>
              <a:latin typeface="Calibri" charset="0"/>
              <a:ea typeface="ＭＳ Ｐゴシック" charset="0"/>
              <a:cs typeface="ＭＳ Ｐゴシック" charset="0"/>
            </a:endParaRPr>
          </a:p>
        </p:txBody>
      </p:sp>
      <p:sp>
        <p:nvSpPr>
          <p:cNvPr id="48132" name="TextBox 11"/>
          <p:cNvSpPr txBox="1">
            <a:spLocks noChangeArrowheads="1"/>
          </p:cNvSpPr>
          <p:nvPr/>
        </p:nvSpPr>
        <p:spPr bwMode="auto">
          <a:xfrm>
            <a:off x="1095004" y="4217045"/>
            <a:ext cx="4984998" cy="261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b="1" dirty="0">
                <a:solidFill>
                  <a:schemeClr val="tx1"/>
                </a:solidFill>
                <a:latin typeface="Calibri" charset="0"/>
                <a:ea typeface="ＭＳ Ｐゴシック" charset="0"/>
                <a:cs typeface="ＭＳ Ｐゴシック" charset="0"/>
              </a:rPr>
              <a:t>Better:</a:t>
            </a:r>
            <a:r>
              <a:rPr lang="en-US" sz="2000" dirty="0">
                <a:solidFill>
                  <a:schemeClr val="tx1"/>
                </a:solidFill>
                <a:latin typeface="Calibri" charset="0"/>
                <a:ea typeface="ＭＳ Ｐゴシック" charset="0"/>
                <a:cs typeface="ＭＳ Ｐゴシック" charset="0"/>
              </a:rPr>
              <a:t>	</a:t>
            </a:r>
            <a:r>
              <a:rPr lang="en-US" sz="2000" dirty="0" smtClean="0">
                <a:solidFill>
                  <a:schemeClr val="tx1"/>
                </a:solidFill>
                <a:latin typeface="Calibri" charset="0"/>
                <a:ea typeface="ＭＳ Ｐゴシック" charset="0"/>
                <a:cs typeface="ＭＳ Ｐゴシック" charset="0"/>
              </a:rPr>
              <a:t>	bigfoot_agro_2000_gpp.tiff</a:t>
            </a: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smtClean="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smtClean="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p:txBody>
      </p:sp>
      <p:sp>
        <p:nvSpPr>
          <p:cNvPr id="48133" name="TextBox 12"/>
          <p:cNvSpPr txBox="1">
            <a:spLocks noChangeArrowheads="1"/>
          </p:cNvSpPr>
          <p:nvPr/>
        </p:nvSpPr>
        <p:spPr bwMode="auto">
          <a:xfrm>
            <a:off x="2952378" y="5257800"/>
            <a:ext cx="958825" cy="70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Site name</a:t>
            </a:r>
          </a:p>
        </p:txBody>
      </p:sp>
      <p:sp>
        <p:nvSpPr>
          <p:cNvPr id="48134" name="TextBox 13"/>
          <p:cNvSpPr txBox="1">
            <a:spLocks noChangeArrowheads="1"/>
          </p:cNvSpPr>
          <p:nvPr/>
        </p:nvSpPr>
        <p:spPr bwMode="auto">
          <a:xfrm>
            <a:off x="4267126" y="5105400"/>
            <a:ext cx="762074" cy="40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Year</a:t>
            </a:r>
          </a:p>
        </p:txBody>
      </p:sp>
      <p:sp>
        <p:nvSpPr>
          <p:cNvPr id="48135" name="TextBox 14"/>
          <p:cNvSpPr txBox="1">
            <a:spLocks noChangeArrowheads="1"/>
          </p:cNvSpPr>
          <p:nvPr/>
        </p:nvSpPr>
        <p:spPr bwMode="auto">
          <a:xfrm>
            <a:off x="4684738" y="5439297"/>
            <a:ext cx="1688827"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What was </a:t>
            </a:r>
            <a:r>
              <a:rPr lang="en-US" sz="2000" dirty="0" smtClean="0">
                <a:latin typeface="Calibri" charset="0"/>
                <a:ea typeface="ＭＳ Ｐゴシック" charset="0"/>
                <a:cs typeface="ＭＳ Ｐゴシック" charset="0"/>
              </a:rPr>
              <a:t>measured</a:t>
            </a:r>
            <a:endParaRPr lang="en-US" sz="2000" dirty="0">
              <a:latin typeface="Calibri" charset="0"/>
              <a:ea typeface="ＭＳ Ｐゴシック" charset="0"/>
              <a:cs typeface="ＭＳ Ｐゴシック" charset="0"/>
            </a:endParaRPr>
          </a:p>
        </p:txBody>
      </p:sp>
      <p:sp>
        <p:nvSpPr>
          <p:cNvPr id="48136" name="TextBox 16"/>
          <p:cNvSpPr txBox="1">
            <a:spLocks noChangeArrowheads="1"/>
          </p:cNvSpPr>
          <p:nvPr/>
        </p:nvSpPr>
        <p:spPr bwMode="auto">
          <a:xfrm>
            <a:off x="1406426" y="4930918"/>
            <a:ext cx="1263551"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Project Name</a:t>
            </a:r>
          </a:p>
        </p:txBody>
      </p:sp>
      <p:cxnSp>
        <p:nvCxnSpPr>
          <p:cNvPr id="48137" name="Straight Arrow Connector 18"/>
          <p:cNvCxnSpPr>
            <a:cxnSpLocks noChangeShapeType="1"/>
          </p:cNvCxnSpPr>
          <p:nvPr/>
        </p:nvCxnSpPr>
        <p:spPr bwMode="auto">
          <a:xfrm flipH="1">
            <a:off x="2212331" y="4554141"/>
            <a:ext cx="752326" cy="478855"/>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cxnSp>
        <p:nvCxnSpPr>
          <p:cNvPr id="48138" name="Straight Arrow Connector 20"/>
          <p:cNvCxnSpPr>
            <a:cxnSpLocks noChangeShapeType="1"/>
          </p:cNvCxnSpPr>
          <p:nvPr/>
        </p:nvCxnSpPr>
        <p:spPr bwMode="auto">
          <a:xfrm flipH="1">
            <a:off x="3549551" y="4648200"/>
            <a:ext cx="489049" cy="691754"/>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cxnSp>
        <p:nvCxnSpPr>
          <p:cNvPr id="48139" name="Straight Arrow Connector 22"/>
          <p:cNvCxnSpPr>
            <a:cxnSpLocks noChangeShapeType="1"/>
          </p:cNvCxnSpPr>
          <p:nvPr/>
        </p:nvCxnSpPr>
        <p:spPr bwMode="auto">
          <a:xfrm flipH="1">
            <a:off x="4603552" y="4616648"/>
            <a:ext cx="44648" cy="634008"/>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cxnSp>
        <p:nvCxnSpPr>
          <p:cNvPr id="48140" name="Straight Arrow Connector 24"/>
          <p:cNvCxnSpPr>
            <a:cxnSpLocks noChangeShapeType="1"/>
          </p:cNvCxnSpPr>
          <p:nvPr/>
        </p:nvCxnSpPr>
        <p:spPr bwMode="auto">
          <a:xfrm rot="5400000">
            <a:off x="4847034" y="5054203"/>
            <a:ext cx="820415" cy="1117"/>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sp>
        <p:nvSpPr>
          <p:cNvPr id="48141" name="Rounded Rectangle 21"/>
          <p:cNvSpPr>
            <a:spLocks noChangeArrowheads="1"/>
          </p:cNvSpPr>
          <p:nvPr/>
        </p:nvSpPr>
        <p:spPr bwMode="auto">
          <a:xfrm>
            <a:off x="982266" y="4160118"/>
            <a:ext cx="6815584" cy="2322576"/>
          </a:xfrm>
          <a:prstGeom prst="roundRect">
            <a:avLst>
              <a:gd name="adj" fmla="val 0"/>
            </a:avLst>
          </a:prstGeom>
          <a:noFill/>
          <a:ln w="44450">
            <a:solidFill>
              <a:srgbClr val="2C7C9F"/>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spAutoFit/>
          </a:bodyPr>
          <a:lstStyle/>
          <a:p>
            <a:pPr defTabSz="914145" eaLnBrk="0" hangingPunct="0">
              <a:spcBef>
                <a:spcPct val="50000"/>
              </a:spcBef>
            </a:pPr>
            <a:endParaRPr lang="en-US" sz="2000">
              <a:solidFill>
                <a:srgbClr val="E7F3FD"/>
              </a:solidFill>
              <a:latin typeface="Cambria" charset="0"/>
            </a:endParaRPr>
          </a:p>
        </p:txBody>
      </p:sp>
      <p:sp>
        <p:nvSpPr>
          <p:cNvPr id="48142" name="TextBox 12"/>
          <p:cNvSpPr txBox="1">
            <a:spLocks noChangeArrowheads="1"/>
          </p:cNvSpPr>
          <p:nvPr/>
        </p:nvSpPr>
        <p:spPr bwMode="auto">
          <a:xfrm>
            <a:off x="6584975" y="4930918"/>
            <a:ext cx="958825"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File Format</a:t>
            </a:r>
          </a:p>
        </p:txBody>
      </p:sp>
      <p:cxnSp>
        <p:nvCxnSpPr>
          <p:cNvPr id="48143" name="Straight Arrow Connector 22"/>
          <p:cNvCxnSpPr>
            <a:cxnSpLocks noChangeShapeType="1"/>
          </p:cNvCxnSpPr>
          <p:nvPr/>
        </p:nvCxnSpPr>
        <p:spPr bwMode="auto">
          <a:xfrm>
            <a:off x="5772150" y="4592241"/>
            <a:ext cx="857250" cy="589359"/>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sp>
        <p:nvSpPr>
          <p:cNvPr id="48144" name="Rectangle 2"/>
          <p:cNvSpPr>
            <a:spLocks noGrp="1" noChangeArrowheads="1"/>
          </p:cNvSpPr>
          <p:nvPr>
            <p:ph type="title"/>
          </p:nvPr>
        </p:nvSpPr>
        <p:spPr/>
        <p:txBody>
          <a:bodyPr/>
          <a:lstStyle/>
          <a:p>
            <a:pPr eaLnBrk="1" hangingPunct="1"/>
            <a:r>
              <a:rPr lang="en-US" dirty="0">
                <a:solidFill>
                  <a:srgbClr val="333399"/>
                </a:solidFill>
                <a:ea typeface="ヒラギノ角ゴ ProN W3" charset="0"/>
                <a:cs typeface="ヒラギノ角ゴ ProN W3" charset="0"/>
              </a:rPr>
              <a:t>5</a:t>
            </a:r>
            <a:r>
              <a:rPr lang="en-US" dirty="0" smtClean="0">
                <a:solidFill>
                  <a:srgbClr val="333399"/>
                </a:solidFill>
                <a:ea typeface="ヒラギノ角ゴ ProN W3" charset="0"/>
                <a:cs typeface="ヒラギノ角ゴ ProN W3" charset="0"/>
              </a:rPr>
              <a:t>.  </a:t>
            </a:r>
            <a:r>
              <a:rPr lang="en-US" dirty="0">
                <a:solidFill>
                  <a:srgbClr val="333399"/>
                </a:solidFill>
                <a:ea typeface="ヒラギノ角ゴ ProN W3" charset="0"/>
                <a:cs typeface="ヒラギノ角ゴ ProN W3" charset="0"/>
              </a:rPr>
              <a:t>Assign descriptive file </a:t>
            </a:r>
            <a:r>
              <a:rPr lang="en-US" dirty="0" smtClean="0">
                <a:solidFill>
                  <a:srgbClr val="333399"/>
                </a:solidFill>
                <a:ea typeface="ヒラギノ角ゴ ProN W3" charset="0"/>
                <a:cs typeface="ヒラギノ角ゴ ProN W3" charset="0"/>
              </a:rPr>
              <a:t>names</a:t>
            </a:r>
            <a:endParaRPr lang="en-US" dirty="0">
              <a:solidFill>
                <a:srgbClr val="333399"/>
              </a:solidFill>
              <a:ea typeface="ヒラギノ角ゴ ProN W3" charset="0"/>
              <a:cs typeface="ヒラギノ角ゴ ProN W3" charset="0"/>
            </a:endParaRPr>
          </a:p>
        </p:txBody>
      </p:sp>
      <p:sp>
        <p:nvSpPr>
          <p:cNvPr id="48145" name="Slide Number Placeholder 3"/>
          <p:cNvSpPr txBox="1">
            <a:spLocks/>
          </p:cNvSpPr>
          <p:nvPr/>
        </p:nvSpPr>
        <p:spPr bwMode="auto">
          <a:xfrm>
            <a:off x="7010921" y="6553275"/>
            <a:ext cx="2133079" cy="30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None/>
            </a:pPr>
            <a:fld id="{D98555CC-BA10-6640-8F05-45DC35BA1785}" type="slidenum">
              <a:rPr lang="en-US" sz="1300"/>
              <a:pPr algn="r" eaLnBrk="1" hangingPunct="1">
                <a:buNone/>
              </a:pPr>
              <a:t>18</a:t>
            </a:fld>
            <a:endParaRPr lang="en-US" sz="1300" dirty="0"/>
          </a:p>
        </p:txBody>
      </p:sp>
    </p:spTree>
    <p:extLst>
      <p:ext uri="{BB962C8B-B14F-4D97-AF65-F5344CB8AC3E}">
        <p14:creationId xmlns:p14="http://schemas.microsoft.com/office/powerpoint/2010/main" val="375504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9D0879-CBCB-FB4F-B570-47C0BF6D98A5}" type="slidenum">
              <a:rPr lang="en-US" smtClean="0"/>
              <a:pPr/>
              <a:t>19</a:t>
            </a:fld>
            <a:endParaRPr lang="en-US"/>
          </a:p>
        </p:txBody>
      </p:sp>
      <p:pic>
        <p:nvPicPr>
          <p:cNvPr id="28675" name="Content Placeholder 3" descr="story told in file names.tiff"/>
          <p:cNvPicPr>
            <a:picLocks noGrp="1" noChangeAspect="1"/>
          </p:cNvPicPr>
          <p:nvPr>
            <p:ph idx="4294967295"/>
          </p:nvPr>
        </p:nvPicPr>
        <p:blipFill>
          <a:blip r:embed="rId2"/>
          <a:srcRect l="-12794" r="-12794"/>
          <a:stretch>
            <a:fillRect/>
          </a:stretch>
        </p:blipFill>
        <p:spPr>
          <a:xfrm>
            <a:off x="-990600" y="213949"/>
            <a:ext cx="10972800" cy="6034451"/>
          </a:xfrm>
          <a:ln>
            <a:noFill/>
          </a:ln>
        </p:spPr>
      </p:pic>
      <p:cxnSp>
        <p:nvCxnSpPr>
          <p:cNvPr id="8" name="Straight Connector 7"/>
          <p:cNvCxnSpPr/>
          <p:nvPr/>
        </p:nvCxnSpPr>
        <p:spPr bwMode="auto">
          <a:xfrm>
            <a:off x="228600" y="6248400"/>
            <a:ext cx="8610600" cy="1588"/>
          </a:xfrm>
          <a:prstGeom prst="line">
            <a:avLst/>
          </a:prstGeom>
          <a:noFill/>
          <a:ln w="9525" cap="flat" cmpd="sng" algn="ctr">
            <a:solidFill>
              <a:schemeClr val="tx1"/>
            </a:solidFill>
            <a:prstDash val="solid"/>
            <a:round/>
            <a:headEnd type="none" w="med" len="med"/>
            <a:tailEnd type="none" w="med" len="med"/>
          </a:ln>
          <a:effectLst/>
        </p:spPr>
      </p:cxnSp>
      <p:sp>
        <p:nvSpPr>
          <p:cNvPr id="2" name="TextBox 1"/>
          <p:cNvSpPr txBox="1"/>
          <p:nvPr/>
        </p:nvSpPr>
        <p:spPr>
          <a:xfrm>
            <a:off x="4876800" y="6324600"/>
            <a:ext cx="3505200" cy="307777"/>
          </a:xfrm>
          <a:prstGeom prst="rect">
            <a:avLst/>
          </a:prstGeom>
          <a:noFill/>
        </p:spPr>
        <p:txBody>
          <a:bodyPr wrap="square" rtlCol="0">
            <a:spAutoFit/>
          </a:bodyPr>
          <a:lstStyle/>
          <a:p>
            <a:pPr>
              <a:buNone/>
            </a:pPr>
            <a:r>
              <a:rPr lang="en-US" sz="1400" dirty="0" smtClean="0"/>
              <a:t>Courtesy of PhD Comics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chemeClr val="accent2"/>
                </a:solidFill>
                <a:latin typeface="Lucida Sans Unicode" charset="0"/>
              </a:rPr>
              <a:t>Data centers use the </a:t>
            </a:r>
            <a:r>
              <a:rPr lang="en-US" dirty="0">
                <a:solidFill>
                  <a:schemeClr val="accent2"/>
                </a:solidFill>
                <a:latin typeface="Lucida Sans Unicode" charset="0"/>
              </a:rPr>
              <a:t>20</a:t>
            </a:r>
            <a:r>
              <a:rPr lang="en-US" dirty="0" smtClean="0">
                <a:solidFill>
                  <a:schemeClr val="accent2"/>
                </a:solidFill>
                <a:latin typeface="Lucida Sans Unicode" charset="0"/>
              </a:rPr>
              <a:t>-year rule</a:t>
            </a:r>
            <a:endParaRPr lang="en-US" dirty="0">
              <a:solidFill>
                <a:schemeClr val="accent2"/>
              </a:solidFill>
              <a:latin typeface="Lucida Sans Unicode" charset="0"/>
            </a:endParaRPr>
          </a:p>
        </p:txBody>
      </p:sp>
      <p:sp>
        <p:nvSpPr>
          <p:cNvPr id="19459" name="Rectangle 3"/>
          <p:cNvSpPr>
            <a:spLocks noGrp="1" noChangeArrowheads="1"/>
          </p:cNvSpPr>
          <p:nvPr>
            <p:ph type="body" idx="1"/>
          </p:nvPr>
        </p:nvSpPr>
        <p:spPr>
          <a:xfrm>
            <a:off x="457200" y="1447800"/>
            <a:ext cx="6858000" cy="4678363"/>
          </a:xfrm>
        </p:spPr>
        <p:txBody>
          <a:bodyPr/>
          <a:lstStyle/>
          <a:p>
            <a:pPr eaLnBrk="1" hangingPunct="1"/>
            <a:r>
              <a:rPr lang="en-US" sz="2400" dirty="0"/>
              <a:t>The </a:t>
            </a:r>
            <a:r>
              <a:rPr lang="en-US" sz="2400" dirty="0" smtClean="0"/>
              <a:t>data set and accompanying documentation should </a:t>
            </a:r>
            <a:r>
              <a:rPr lang="en-US" sz="2400" dirty="0"/>
              <a:t>be </a:t>
            </a:r>
            <a:r>
              <a:rPr lang="en-US" sz="2400" dirty="0" smtClean="0"/>
              <a:t>prepared </a:t>
            </a:r>
            <a:r>
              <a:rPr lang="en-US" sz="2400" dirty="0"/>
              <a:t>for a user 20 years into the future--what does that investigator need to know to use the data? </a:t>
            </a:r>
            <a:endParaRPr lang="en-US" sz="2400" dirty="0" smtClean="0"/>
          </a:p>
          <a:p>
            <a:pPr eaLnBrk="1" hangingPunct="1"/>
            <a:r>
              <a:rPr lang="en-US" sz="2400" dirty="0" smtClean="0"/>
              <a:t>Prepare the data and documentation for </a:t>
            </a:r>
            <a:r>
              <a:rPr lang="en-US" sz="2400" dirty="0"/>
              <a:t>a user who is unfamiliar with your project, methods, and </a:t>
            </a:r>
            <a:r>
              <a:rPr lang="en-US" sz="2400" dirty="0" smtClean="0"/>
              <a:t>observations</a:t>
            </a:r>
          </a:p>
          <a:p>
            <a:pPr eaLnBrk="1" hangingPunct="1"/>
            <a:endParaRPr lang="en-US" sz="2400" dirty="0"/>
          </a:p>
          <a:p>
            <a:pPr eaLnBrk="1" hangingPunct="1"/>
            <a:endParaRPr lang="en-US" sz="2400" dirty="0" smtClean="0"/>
          </a:p>
          <a:p>
            <a:pPr marL="0" indent="0" eaLnBrk="1" hangingPunct="1">
              <a:buNone/>
            </a:pPr>
            <a:r>
              <a:rPr lang="en-US" sz="2400" dirty="0" smtClean="0"/>
              <a:t>NRC (1991)</a:t>
            </a:r>
          </a:p>
          <a:p>
            <a:pPr lvl="1">
              <a:buNone/>
            </a:pPr>
            <a:endParaRPr lang="en-US" sz="2000"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p:cNvPicPr>
            <a:picLocks noChangeAspect="1"/>
          </p:cNvPicPr>
          <p:nvPr/>
        </p:nvPicPr>
        <p:blipFill>
          <a:blip r:embed="rId3"/>
          <a:srcRect/>
          <a:stretch>
            <a:fillRect/>
          </a:stretch>
        </p:blipFill>
        <p:spPr bwMode="auto">
          <a:xfrm>
            <a:off x="163201" y="1408112"/>
            <a:ext cx="1358900" cy="1358900"/>
          </a:xfrm>
          <a:prstGeom prst="rect">
            <a:avLst/>
          </a:prstGeom>
          <a:noFill/>
          <a:ln w="9525">
            <a:noFill/>
            <a:miter lim="800000"/>
            <a:headEnd/>
            <a:tailEnd/>
          </a:ln>
        </p:spPr>
      </p:pic>
      <p:pic>
        <p:nvPicPr>
          <p:cNvPr id="31748" name="Picture 6"/>
          <p:cNvPicPr>
            <a:picLocks noChangeAspect="1"/>
          </p:cNvPicPr>
          <p:nvPr/>
        </p:nvPicPr>
        <p:blipFill>
          <a:blip r:embed="rId3"/>
          <a:srcRect/>
          <a:stretch>
            <a:fillRect/>
          </a:stretch>
        </p:blipFill>
        <p:spPr bwMode="auto">
          <a:xfrm>
            <a:off x="591826" y="2667000"/>
            <a:ext cx="990600" cy="990600"/>
          </a:xfrm>
          <a:prstGeom prst="rect">
            <a:avLst/>
          </a:prstGeom>
          <a:noFill/>
          <a:ln w="9525">
            <a:noFill/>
            <a:miter lim="800000"/>
            <a:headEnd/>
            <a:tailEnd/>
          </a:ln>
        </p:spPr>
      </p:pic>
      <p:pic>
        <p:nvPicPr>
          <p:cNvPr id="31749" name="Picture 7"/>
          <p:cNvPicPr>
            <a:picLocks noChangeAspect="1"/>
          </p:cNvPicPr>
          <p:nvPr/>
        </p:nvPicPr>
        <p:blipFill>
          <a:blip r:embed="rId3"/>
          <a:srcRect/>
          <a:stretch>
            <a:fillRect/>
          </a:stretch>
        </p:blipFill>
        <p:spPr bwMode="auto">
          <a:xfrm>
            <a:off x="1201426" y="3657600"/>
            <a:ext cx="800100" cy="800100"/>
          </a:xfrm>
          <a:prstGeom prst="rect">
            <a:avLst/>
          </a:prstGeom>
          <a:noFill/>
          <a:ln w="9525">
            <a:noFill/>
            <a:miter lim="800000"/>
            <a:headEnd/>
            <a:tailEnd/>
          </a:ln>
        </p:spPr>
      </p:pic>
      <p:pic>
        <p:nvPicPr>
          <p:cNvPr id="31750" name="Picture 8"/>
          <p:cNvPicPr>
            <a:picLocks noChangeAspect="1"/>
          </p:cNvPicPr>
          <p:nvPr/>
        </p:nvPicPr>
        <p:blipFill>
          <a:blip r:embed="rId3"/>
          <a:srcRect/>
          <a:stretch>
            <a:fillRect/>
          </a:stretch>
        </p:blipFill>
        <p:spPr bwMode="auto">
          <a:xfrm>
            <a:off x="1201426" y="4533900"/>
            <a:ext cx="800100" cy="800100"/>
          </a:xfrm>
          <a:prstGeom prst="rect">
            <a:avLst/>
          </a:prstGeom>
          <a:noFill/>
          <a:ln w="9525">
            <a:noFill/>
            <a:miter lim="800000"/>
            <a:headEnd/>
            <a:tailEnd/>
          </a:ln>
        </p:spPr>
      </p:pic>
      <p:pic>
        <p:nvPicPr>
          <p:cNvPr id="31751" name="Picture 9"/>
          <p:cNvPicPr>
            <a:picLocks noChangeAspect="1"/>
          </p:cNvPicPr>
          <p:nvPr/>
        </p:nvPicPr>
        <p:blipFill>
          <a:blip r:embed="rId3"/>
          <a:srcRect/>
          <a:stretch>
            <a:fillRect/>
          </a:stretch>
        </p:blipFill>
        <p:spPr bwMode="auto">
          <a:xfrm>
            <a:off x="591826" y="5257800"/>
            <a:ext cx="990600" cy="990600"/>
          </a:xfrm>
          <a:prstGeom prst="rect">
            <a:avLst/>
          </a:prstGeom>
          <a:noFill/>
          <a:ln w="9525">
            <a:noFill/>
            <a:miter lim="800000"/>
            <a:headEnd/>
            <a:tailEnd/>
          </a:ln>
        </p:spPr>
      </p:pic>
      <p:sp>
        <p:nvSpPr>
          <p:cNvPr id="31752" name="TextBox 10"/>
          <p:cNvSpPr txBox="1">
            <a:spLocks noChangeArrowheads="1"/>
          </p:cNvSpPr>
          <p:nvPr/>
        </p:nvSpPr>
        <p:spPr bwMode="auto">
          <a:xfrm>
            <a:off x="152400" y="1706562"/>
            <a:ext cx="1277626" cy="369332"/>
          </a:xfrm>
          <a:prstGeom prst="rect">
            <a:avLst/>
          </a:prstGeom>
          <a:noFill/>
          <a:ln w="9525">
            <a:noFill/>
            <a:miter lim="800000"/>
            <a:headEnd/>
            <a:tailEnd/>
          </a:ln>
        </p:spPr>
        <p:txBody>
          <a:bodyPr wrap="none">
            <a:prstTxWarp prst="textNoShape">
              <a:avLst/>
            </a:prstTxWarp>
            <a:spAutoFit/>
          </a:bodyPr>
          <a:lstStyle/>
          <a:p>
            <a:pPr>
              <a:buNone/>
            </a:pPr>
            <a:r>
              <a:rPr lang="en-US" sz="1800" dirty="0">
                <a:latin typeface="Calibri" charset="0"/>
              </a:rPr>
              <a:t>Biodiversity</a:t>
            </a:r>
          </a:p>
        </p:txBody>
      </p:sp>
      <p:sp>
        <p:nvSpPr>
          <p:cNvPr id="31753" name="TextBox 11"/>
          <p:cNvSpPr txBox="1">
            <a:spLocks noChangeArrowheads="1"/>
          </p:cNvSpPr>
          <p:nvPr/>
        </p:nvSpPr>
        <p:spPr bwMode="auto">
          <a:xfrm>
            <a:off x="732399" y="3048000"/>
            <a:ext cx="604628" cy="369332"/>
          </a:xfrm>
          <a:prstGeom prst="rect">
            <a:avLst/>
          </a:prstGeom>
          <a:noFill/>
          <a:ln w="9525">
            <a:noFill/>
            <a:miter lim="800000"/>
            <a:headEnd/>
            <a:tailEnd/>
          </a:ln>
        </p:spPr>
        <p:txBody>
          <a:bodyPr wrap="none">
            <a:prstTxWarp prst="textNoShape">
              <a:avLst/>
            </a:prstTxWarp>
            <a:spAutoFit/>
          </a:bodyPr>
          <a:lstStyle/>
          <a:p>
            <a:pPr>
              <a:buNone/>
            </a:pPr>
            <a:r>
              <a:rPr lang="en-US" sz="1800" dirty="0" smtClean="0">
                <a:latin typeface="Calibri" charset="0"/>
              </a:rPr>
              <a:t>Lake</a:t>
            </a:r>
            <a:endParaRPr lang="en-US" sz="1800" dirty="0">
              <a:latin typeface="Calibri" charset="0"/>
            </a:endParaRPr>
          </a:p>
        </p:txBody>
      </p:sp>
      <p:sp>
        <p:nvSpPr>
          <p:cNvPr id="31754" name="TextBox 12"/>
          <p:cNvSpPr txBox="1">
            <a:spLocks noChangeArrowheads="1"/>
          </p:cNvSpPr>
          <p:nvPr/>
        </p:nvSpPr>
        <p:spPr bwMode="auto">
          <a:xfrm>
            <a:off x="1044814" y="3886200"/>
            <a:ext cx="1223412"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Calibri" charset="0"/>
              </a:rPr>
              <a:t>Experiments</a:t>
            </a:r>
          </a:p>
        </p:txBody>
      </p:sp>
      <p:sp>
        <p:nvSpPr>
          <p:cNvPr id="31755" name="TextBox 13"/>
          <p:cNvSpPr txBox="1">
            <a:spLocks noChangeArrowheads="1"/>
          </p:cNvSpPr>
          <p:nvPr/>
        </p:nvSpPr>
        <p:spPr bwMode="auto">
          <a:xfrm>
            <a:off x="1068644" y="4757737"/>
            <a:ext cx="1047182"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Calibri" charset="0"/>
              </a:rPr>
              <a:t>Field work</a:t>
            </a:r>
          </a:p>
        </p:txBody>
      </p:sp>
      <p:sp>
        <p:nvSpPr>
          <p:cNvPr id="31756" name="TextBox 14"/>
          <p:cNvSpPr txBox="1">
            <a:spLocks noChangeArrowheads="1"/>
          </p:cNvSpPr>
          <p:nvPr/>
        </p:nvSpPr>
        <p:spPr bwMode="auto">
          <a:xfrm>
            <a:off x="528326" y="5638800"/>
            <a:ext cx="1103262" cy="369332"/>
          </a:xfrm>
          <a:prstGeom prst="rect">
            <a:avLst/>
          </a:prstGeom>
          <a:noFill/>
          <a:ln w="9525">
            <a:noFill/>
            <a:miter lim="800000"/>
            <a:headEnd/>
            <a:tailEnd/>
          </a:ln>
        </p:spPr>
        <p:txBody>
          <a:bodyPr wrap="none">
            <a:prstTxWarp prst="textNoShape">
              <a:avLst/>
            </a:prstTxWarp>
            <a:spAutoFit/>
          </a:bodyPr>
          <a:lstStyle/>
          <a:p>
            <a:pPr>
              <a:buNone/>
            </a:pPr>
            <a:r>
              <a:rPr lang="en-US" sz="1800" dirty="0" smtClean="0">
                <a:latin typeface="Calibri" charset="0"/>
              </a:rPr>
              <a:t>Grassland</a:t>
            </a:r>
            <a:endParaRPr lang="en-US" sz="1800" dirty="0">
              <a:latin typeface="Calibri" charset="0"/>
            </a:endParaRPr>
          </a:p>
        </p:txBody>
      </p:sp>
      <p:sp>
        <p:nvSpPr>
          <p:cNvPr id="31757" name="TextBox 15"/>
          <p:cNvSpPr txBox="1">
            <a:spLocks noChangeArrowheads="1"/>
          </p:cNvSpPr>
          <p:nvPr/>
        </p:nvSpPr>
        <p:spPr bwMode="auto">
          <a:xfrm>
            <a:off x="2514600" y="3505200"/>
            <a:ext cx="4025900"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Biodiv_H20_heatExp_2005_2008.csv</a:t>
            </a:r>
          </a:p>
        </p:txBody>
      </p:sp>
      <p:sp>
        <p:nvSpPr>
          <p:cNvPr id="31758" name="TextBox 16"/>
          <p:cNvSpPr txBox="1">
            <a:spLocks noChangeArrowheads="1"/>
          </p:cNvSpPr>
          <p:nvPr/>
        </p:nvSpPr>
        <p:spPr bwMode="auto">
          <a:xfrm>
            <a:off x="2514600" y="3921125"/>
            <a:ext cx="4468813"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Biodiv_H20_predatorExp_2001_2003.csv</a:t>
            </a:r>
          </a:p>
        </p:txBody>
      </p:sp>
      <p:sp>
        <p:nvSpPr>
          <p:cNvPr id="31759" name="TextBox 17"/>
          <p:cNvSpPr txBox="1">
            <a:spLocks noChangeArrowheads="1"/>
          </p:cNvSpPr>
          <p:nvPr/>
        </p:nvSpPr>
        <p:spPr bwMode="auto">
          <a:xfrm>
            <a:off x="2514600" y="4612957"/>
            <a:ext cx="5311775"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Biodiv_H20_planktonCount_start2001_active.csv</a:t>
            </a:r>
          </a:p>
        </p:txBody>
      </p:sp>
      <p:sp>
        <p:nvSpPr>
          <p:cNvPr id="31760" name="TextBox 18"/>
          <p:cNvSpPr txBox="1">
            <a:spLocks noChangeArrowheads="1"/>
          </p:cNvSpPr>
          <p:nvPr/>
        </p:nvSpPr>
        <p:spPr bwMode="auto">
          <a:xfrm>
            <a:off x="2514600" y="4966970"/>
            <a:ext cx="3873500"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Biodiv_H20_chla_profiles_2003.csv</a:t>
            </a:r>
          </a:p>
        </p:txBody>
      </p:sp>
      <p:sp>
        <p:nvSpPr>
          <p:cNvPr id="31761" name="TextBox 19"/>
          <p:cNvSpPr txBox="1">
            <a:spLocks noChangeArrowheads="1"/>
          </p:cNvSpPr>
          <p:nvPr/>
        </p:nvSpPr>
        <p:spPr bwMode="auto">
          <a:xfrm>
            <a:off x="2514600" y="3989387"/>
            <a:ext cx="414872" cy="492443"/>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a:t>
            </a:r>
          </a:p>
        </p:txBody>
      </p:sp>
      <p:sp>
        <p:nvSpPr>
          <p:cNvPr id="31762" name="TextBox 20"/>
          <p:cNvSpPr txBox="1">
            <a:spLocks noChangeArrowheads="1"/>
          </p:cNvSpPr>
          <p:nvPr/>
        </p:nvSpPr>
        <p:spPr bwMode="auto">
          <a:xfrm>
            <a:off x="2514600" y="5146357"/>
            <a:ext cx="414872" cy="492443"/>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a:t>
            </a:r>
          </a:p>
        </p:txBody>
      </p:sp>
      <p:sp>
        <p:nvSpPr>
          <p:cNvPr id="20" name="Title 19"/>
          <p:cNvSpPr>
            <a:spLocks noGrp="1"/>
          </p:cNvSpPr>
          <p:nvPr>
            <p:ph type="title"/>
          </p:nvPr>
        </p:nvSpPr>
        <p:spPr>
          <a:xfrm>
            <a:off x="304800" y="274638"/>
            <a:ext cx="5715000" cy="944562"/>
          </a:xfrm>
        </p:spPr>
        <p:txBody>
          <a:bodyPr/>
          <a:lstStyle/>
          <a:p>
            <a:r>
              <a:rPr lang="en-US" sz="2400" dirty="0" smtClean="0">
                <a:solidFill>
                  <a:srgbClr val="333399"/>
                </a:solidFill>
                <a:latin typeface="Calibri" charset="0"/>
              </a:rPr>
              <a:t>5.  Assign descriptive file names (</a:t>
            </a:r>
            <a:r>
              <a:rPr lang="en-US" sz="2400" dirty="0" err="1" smtClean="0">
                <a:solidFill>
                  <a:srgbClr val="333399"/>
                </a:solidFill>
                <a:latin typeface="Calibri" charset="0"/>
              </a:rPr>
              <a:t>cont</a:t>
            </a:r>
            <a:r>
              <a:rPr lang="en-US" sz="2400" dirty="0" smtClean="0">
                <a:solidFill>
                  <a:srgbClr val="333399"/>
                </a:solidFill>
                <a:latin typeface="Calibri" charset="0"/>
              </a:rPr>
              <a:t>)   </a:t>
            </a:r>
            <a:r>
              <a:rPr lang="en-US" sz="3600" dirty="0" smtClean="0">
                <a:solidFill>
                  <a:srgbClr val="333399"/>
                </a:solidFill>
                <a:latin typeface="Calibri" charset="0"/>
              </a:rPr>
              <a:t>Organize files </a:t>
            </a:r>
            <a:r>
              <a:rPr lang="en-US" sz="3600" dirty="0" smtClean="0">
                <a:solidFill>
                  <a:srgbClr val="333399"/>
                </a:solidFill>
              </a:rPr>
              <a:t>logically</a:t>
            </a:r>
            <a:endParaRPr lang="en-US" dirty="0">
              <a:solidFill>
                <a:srgbClr val="333399"/>
              </a:solidFill>
            </a:endParaRPr>
          </a:p>
        </p:txBody>
      </p:sp>
      <p:sp>
        <p:nvSpPr>
          <p:cNvPr id="21" name="Content Placeholder 20"/>
          <p:cNvSpPr>
            <a:spLocks noGrp="1"/>
          </p:cNvSpPr>
          <p:nvPr>
            <p:ph idx="1"/>
          </p:nvPr>
        </p:nvSpPr>
        <p:spPr>
          <a:xfrm>
            <a:off x="1905000" y="1447801"/>
            <a:ext cx="5257800" cy="1524000"/>
          </a:xfrm>
        </p:spPr>
        <p:txBody>
          <a:bodyPr/>
          <a:lstStyle/>
          <a:p>
            <a:pPr marL="228600" indent="-228600">
              <a:tabLst>
                <a:tab pos="228600" algn="l"/>
              </a:tabLst>
            </a:pPr>
            <a:r>
              <a:rPr lang="en-US" sz="2400" dirty="0" smtClean="0">
                <a:latin typeface="Calibri" charset="0"/>
              </a:rPr>
              <a:t>Make sure your file system is logical and efficient</a:t>
            </a:r>
          </a:p>
          <a:p>
            <a:pPr>
              <a:buNone/>
            </a:pPr>
            <a:endParaRPr lang="en-US" dirty="0"/>
          </a:p>
        </p:txBody>
      </p:sp>
      <p:sp>
        <p:nvSpPr>
          <p:cNvPr id="19" name="Slide Number Placeholder 18"/>
          <p:cNvSpPr>
            <a:spLocks noGrp="1"/>
          </p:cNvSpPr>
          <p:nvPr>
            <p:ph type="sldNum" sz="quarter" idx="10"/>
          </p:nvPr>
        </p:nvSpPr>
        <p:spPr/>
        <p:txBody>
          <a:bodyPr/>
          <a:lstStyle/>
          <a:p>
            <a:fld id="{F7002AC8-C9F0-3C44-A159-0E5A198FAB1E}" type="slidenum">
              <a:rPr lang="en-US" smtClean="0"/>
              <a:pPr/>
              <a:t>20</a:t>
            </a:fld>
            <a:endParaRPr lang="en-US"/>
          </a:p>
        </p:txBody>
      </p:sp>
      <p:sp>
        <p:nvSpPr>
          <p:cNvPr id="22" name="TextBox 21"/>
          <p:cNvSpPr txBox="1"/>
          <p:nvPr/>
        </p:nvSpPr>
        <p:spPr>
          <a:xfrm>
            <a:off x="6858000" y="6019800"/>
            <a:ext cx="1447800" cy="276999"/>
          </a:xfrm>
          <a:prstGeom prst="rect">
            <a:avLst/>
          </a:prstGeom>
          <a:noFill/>
        </p:spPr>
        <p:txBody>
          <a:bodyPr wrap="square" rtlCol="0">
            <a:spAutoFit/>
          </a:bodyPr>
          <a:lstStyle/>
          <a:p>
            <a:pPr>
              <a:buNone/>
            </a:pPr>
            <a:r>
              <a:rPr lang="en-US" sz="1200" dirty="0" smtClean="0"/>
              <a:t>From S. Hampton</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1000" y="76200"/>
            <a:ext cx="8305800" cy="1143000"/>
          </a:xfrm>
        </p:spPr>
        <p:txBody>
          <a:bodyPr/>
          <a:lstStyle/>
          <a:p>
            <a:pPr eaLnBrk="1" hangingPunct="1"/>
            <a:r>
              <a:rPr lang="en-US" dirty="0">
                <a:solidFill>
                  <a:srgbClr val="333399"/>
                </a:solidFill>
                <a:latin typeface="Calibri" charset="0"/>
              </a:rPr>
              <a:t>6. Preserve processing information</a:t>
            </a:r>
          </a:p>
        </p:txBody>
      </p:sp>
      <p:sp>
        <p:nvSpPr>
          <p:cNvPr id="4" name="Rectangle 3"/>
          <p:cNvSpPr txBox="1">
            <a:spLocks noChangeArrowheads="1"/>
          </p:cNvSpPr>
          <p:nvPr/>
        </p:nvSpPr>
        <p:spPr bwMode="auto">
          <a:xfrm>
            <a:off x="533400" y="914400"/>
            <a:ext cx="716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Clr>
                <a:srgbClr val="FFFF99"/>
              </a:buClr>
              <a:buSzPct val="150000"/>
              <a:buChar char="·"/>
              <a:defRPr sz="2800" b="1">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FF99"/>
              </a:buClr>
              <a:buSzPct val="150000"/>
              <a:buChar char="·"/>
              <a:defRPr sz="2400" b="1">
                <a:solidFill>
                  <a:schemeClr val="bg1"/>
                </a:solidFill>
                <a:latin typeface="+mn-lt"/>
                <a:ea typeface="+mn-ea"/>
              </a:defRPr>
            </a:lvl2pPr>
            <a:lvl3pPr marL="1143000" indent="-228600" algn="l" rtl="0" eaLnBrk="0" fontAlgn="base" hangingPunct="0">
              <a:spcBef>
                <a:spcPct val="20000"/>
              </a:spcBef>
              <a:spcAft>
                <a:spcPct val="0"/>
              </a:spcAft>
              <a:buClr>
                <a:srgbClr val="FFFF99"/>
              </a:buClr>
              <a:buSzPct val="150000"/>
              <a:buChar char="·"/>
              <a:defRPr sz="2000" b="1">
                <a:solidFill>
                  <a:schemeClr val="bg1"/>
                </a:solidFill>
                <a:latin typeface="+mn-lt"/>
                <a:ea typeface="+mn-ea"/>
              </a:defRPr>
            </a:lvl3pPr>
            <a:lvl4pPr marL="1600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4pPr>
            <a:lvl5pPr marL="20574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5pPr>
            <a:lvl6pPr marL="25146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6pPr>
            <a:lvl7pPr marL="29718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7pPr>
            <a:lvl8pPr marL="34290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8pPr>
            <a:lvl9pPr marL="3886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9pPr>
          </a:lstStyle>
          <a:p>
            <a:pPr marL="0" indent="0">
              <a:buFontTx/>
              <a:buNone/>
              <a:defRPr/>
            </a:pPr>
            <a:endParaRPr lang="en-US" dirty="0" smtClean="0">
              <a:solidFill>
                <a:srgbClr val="262673"/>
              </a:solidFill>
            </a:endParaRPr>
          </a:p>
        </p:txBody>
      </p:sp>
      <p:sp>
        <p:nvSpPr>
          <p:cNvPr id="11" name="TextBox 10"/>
          <p:cNvSpPr txBox="1"/>
          <p:nvPr/>
        </p:nvSpPr>
        <p:spPr>
          <a:xfrm>
            <a:off x="838200" y="4267200"/>
            <a:ext cx="3048000" cy="2403475"/>
          </a:xfrm>
          <a:prstGeom prst="rect">
            <a:avLst/>
          </a:prstGeom>
          <a:noFill/>
        </p:spPr>
        <p:txBody>
          <a:bodyPr lIns="64291" tIns="32146" rIns="64291" bIns="32146">
            <a:spAutoFit/>
          </a:bodyPr>
          <a:lstStyle/>
          <a:p>
            <a:pPr>
              <a:spcBef>
                <a:spcPct val="20000"/>
              </a:spcBef>
              <a:spcAft>
                <a:spcPts val="598"/>
              </a:spcAft>
              <a:buNone/>
              <a:defRPr/>
            </a:pPr>
            <a:r>
              <a:rPr lang="en-US" sz="1600" dirty="0">
                <a:solidFill>
                  <a:srgbClr val="262673"/>
                </a:solidFill>
                <a:latin typeface="+mn-lt"/>
                <a:ea typeface="+mn-ea"/>
                <a:cs typeface="+mn-cs"/>
              </a:rPr>
              <a:t>Keep raw data raw:</a:t>
            </a:r>
          </a:p>
          <a:p>
            <a:pPr marL="285750" indent="-285750">
              <a:spcBef>
                <a:spcPct val="20000"/>
              </a:spcBef>
              <a:spcAft>
                <a:spcPts val="598"/>
              </a:spcAft>
              <a:buFont typeface="Arial"/>
              <a:buChar char="•"/>
              <a:defRPr/>
            </a:pPr>
            <a:r>
              <a:rPr lang="en-US" sz="1600" dirty="0">
                <a:solidFill>
                  <a:srgbClr val="262673"/>
                </a:solidFill>
                <a:latin typeface="+mn-lt"/>
                <a:ea typeface="+mn-ea"/>
                <a:cs typeface="+mn-cs"/>
              </a:rPr>
              <a:t>Do not Include transformations, interpolations, </a:t>
            </a:r>
            <a:r>
              <a:rPr lang="en-US" sz="1600" dirty="0" err="1">
                <a:solidFill>
                  <a:srgbClr val="262673"/>
                </a:solidFill>
                <a:latin typeface="+mn-lt"/>
                <a:ea typeface="+mn-ea"/>
                <a:cs typeface="+mn-cs"/>
              </a:rPr>
              <a:t>etc</a:t>
            </a:r>
            <a:r>
              <a:rPr lang="en-US" sz="1600" dirty="0">
                <a:solidFill>
                  <a:srgbClr val="262673"/>
                </a:solidFill>
                <a:latin typeface="+mn-lt"/>
                <a:ea typeface="+mn-ea"/>
                <a:cs typeface="+mn-cs"/>
              </a:rPr>
              <a:t> in raw file</a:t>
            </a:r>
          </a:p>
          <a:p>
            <a:pPr marL="285750" indent="-285750">
              <a:spcBef>
                <a:spcPct val="20000"/>
              </a:spcBef>
              <a:spcAft>
                <a:spcPts val="598"/>
              </a:spcAft>
              <a:buFont typeface="Arial"/>
              <a:buChar char="•"/>
              <a:defRPr/>
            </a:pPr>
            <a:r>
              <a:rPr lang="en-US" sz="1600" dirty="0">
                <a:solidFill>
                  <a:srgbClr val="262673"/>
                </a:solidFill>
                <a:latin typeface="+mn-lt"/>
                <a:ea typeface="+mn-ea"/>
                <a:cs typeface="+mn-cs"/>
              </a:rPr>
              <a:t>Make your raw data “read only” to ensure no changes</a:t>
            </a:r>
          </a:p>
          <a:p>
            <a:pPr>
              <a:spcBef>
                <a:spcPct val="20000"/>
              </a:spcBef>
              <a:spcAft>
                <a:spcPts val="598"/>
              </a:spcAft>
              <a:buFontTx/>
              <a:buChar char="–"/>
              <a:defRPr/>
            </a:pPr>
            <a:endParaRPr lang="en-US" sz="1600" b="1" dirty="0">
              <a:solidFill>
                <a:srgbClr val="262673"/>
              </a:solidFill>
              <a:latin typeface="+mn-lt"/>
              <a:ea typeface="+mn-ea"/>
              <a:cs typeface="+mn-cs"/>
            </a:endParaRPr>
          </a:p>
          <a:p>
            <a:pPr>
              <a:spcBef>
                <a:spcPct val="20000"/>
              </a:spcBef>
              <a:buFontTx/>
              <a:buChar char="–"/>
              <a:defRPr/>
            </a:pPr>
            <a:endParaRPr lang="en-US" sz="2200" dirty="0">
              <a:solidFill>
                <a:srgbClr val="262673"/>
              </a:solidFill>
              <a:ea typeface="+mn-ea"/>
              <a:cs typeface="+mn-cs"/>
            </a:endParaRPr>
          </a:p>
        </p:txBody>
      </p:sp>
      <p:sp>
        <p:nvSpPr>
          <p:cNvPr id="56324" name="Rectangle 29"/>
          <p:cNvSpPr>
            <a:spLocks noChangeArrowheads="1"/>
          </p:cNvSpPr>
          <p:nvPr/>
        </p:nvSpPr>
        <p:spPr bwMode="auto">
          <a:xfrm>
            <a:off x="1066800" y="1447800"/>
            <a:ext cx="2667000" cy="2819400"/>
          </a:xfrm>
          <a:prstGeom prst="rect">
            <a:avLst/>
          </a:prstGeom>
          <a:solidFill>
            <a:srgbClr val="C6D9F1"/>
          </a:solidFill>
          <a:ln w="9525">
            <a:solidFill>
              <a:srgbClr val="4A7EBB"/>
            </a:solidFill>
            <a:miter lim="800000"/>
            <a:headEnd/>
            <a:tailEnd/>
          </a:ln>
          <a:effectLst>
            <a:outerShdw dist="23000" dir="5400000" rotWithShape="0">
              <a:srgbClr val="808080">
                <a:alpha val="34998"/>
              </a:srgbClr>
            </a:outerShdw>
          </a:effectLst>
        </p:spPr>
        <p:txBody>
          <a:bodyPr anchor="ctr"/>
          <a:lstStyle/>
          <a:p>
            <a:pPr>
              <a:spcBef>
                <a:spcPct val="20000"/>
              </a:spcBef>
              <a:buFontTx/>
              <a:buChar char="–"/>
            </a:pPr>
            <a:endParaRPr lang="en-US">
              <a:solidFill>
                <a:srgbClr val="262673"/>
              </a:solidFill>
            </a:endParaRPr>
          </a:p>
        </p:txBody>
      </p:sp>
      <p:sp>
        <p:nvSpPr>
          <p:cNvPr id="56325" name="Rectangle 21"/>
          <p:cNvSpPr>
            <a:spLocks noChangeArrowheads="1"/>
          </p:cNvSpPr>
          <p:nvPr/>
        </p:nvSpPr>
        <p:spPr bwMode="auto">
          <a:xfrm>
            <a:off x="1066800" y="1676400"/>
            <a:ext cx="350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None/>
            </a:pPr>
            <a:r>
              <a:rPr lang="en-US" sz="1100" dirty="0">
                <a:solidFill>
                  <a:srgbClr val="262673"/>
                </a:solidFill>
              </a:rPr>
              <a:t>Giles_zoopCount_Diel_2001_2003.csv</a:t>
            </a:r>
          </a:p>
          <a:p>
            <a:pPr>
              <a:spcBef>
                <a:spcPct val="20000"/>
              </a:spcBef>
              <a:buNone/>
            </a:pPr>
            <a:r>
              <a:rPr lang="en-US" sz="1100" dirty="0">
                <a:solidFill>
                  <a:srgbClr val="262673"/>
                </a:solidFill>
              </a:rPr>
              <a:t>TAX	COUNT	TEMPC		</a:t>
            </a:r>
          </a:p>
          <a:p>
            <a:pPr>
              <a:spcBef>
                <a:spcPct val="20000"/>
              </a:spcBef>
              <a:buNone/>
            </a:pPr>
            <a:r>
              <a:rPr lang="en-US" sz="1100" dirty="0">
                <a:solidFill>
                  <a:srgbClr val="262673"/>
                </a:solidFill>
              </a:rPr>
              <a:t>C	3.97887358	12.3	</a:t>
            </a:r>
          </a:p>
          <a:p>
            <a:pPr>
              <a:spcBef>
                <a:spcPct val="20000"/>
              </a:spcBef>
              <a:buNone/>
            </a:pPr>
            <a:r>
              <a:rPr lang="en-US" sz="1100" dirty="0">
                <a:solidFill>
                  <a:srgbClr val="262673"/>
                </a:solidFill>
              </a:rPr>
              <a:t>F	0.97261354	12.7</a:t>
            </a:r>
          </a:p>
          <a:p>
            <a:pPr>
              <a:spcBef>
                <a:spcPct val="20000"/>
              </a:spcBef>
              <a:buNone/>
            </a:pPr>
            <a:r>
              <a:rPr lang="en-US" sz="1100" dirty="0">
                <a:solidFill>
                  <a:srgbClr val="262673"/>
                </a:solidFill>
              </a:rPr>
              <a:t>M	0.53051648	12.1</a:t>
            </a:r>
          </a:p>
          <a:p>
            <a:pPr>
              <a:spcBef>
                <a:spcPct val="20000"/>
              </a:spcBef>
              <a:buNone/>
            </a:pPr>
            <a:r>
              <a:rPr lang="en-US" sz="1100" dirty="0">
                <a:solidFill>
                  <a:srgbClr val="262673"/>
                </a:solidFill>
              </a:rPr>
              <a:t>F	0	11.9	</a:t>
            </a:r>
          </a:p>
          <a:p>
            <a:pPr>
              <a:spcBef>
                <a:spcPct val="20000"/>
              </a:spcBef>
              <a:buNone/>
            </a:pPr>
            <a:r>
              <a:rPr lang="en-US" sz="1100" dirty="0">
                <a:solidFill>
                  <a:srgbClr val="262673"/>
                </a:solidFill>
              </a:rPr>
              <a:t>C	10.8823893	12.8</a:t>
            </a:r>
          </a:p>
          <a:p>
            <a:pPr>
              <a:spcBef>
                <a:spcPct val="20000"/>
              </a:spcBef>
              <a:buNone/>
            </a:pPr>
            <a:r>
              <a:rPr lang="en-US" sz="1100" dirty="0">
                <a:solidFill>
                  <a:srgbClr val="262673"/>
                </a:solidFill>
              </a:rPr>
              <a:t>F	43.5295571	13.1</a:t>
            </a:r>
          </a:p>
          <a:p>
            <a:pPr>
              <a:spcBef>
                <a:spcPct val="20000"/>
              </a:spcBef>
              <a:buNone/>
            </a:pPr>
            <a:r>
              <a:rPr lang="en-US" sz="1100" dirty="0">
                <a:solidFill>
                  <a:srgbClr val="262673"/>
                </a:solidFill>
              </a:rPr>
              <a:t>M	21.7647785	14.2</a:t>
            </a:r>
          </a:p>
          <a:p>
            <a:pPr>
              <a:spcBef>
                <a:spcPct val="20000"/>
              </a:spcBef>
              <a:buNone/>
            </a:pPr>
            <a:r>
              <a:rPr lang="en-US" sz="1100" dirty="0">
                <a:solidFill>
                  <a:srgbClr val="262673"/>
                </a:solidFill>
              </a:rPr>
              <a:t>N	61.6668725	12.9</a:t>
            </a:r>
          </a:p>
          <a:p>
            <a:pPr>
              <a:spcBef>
                <a:spcPct val="20000"/>
              </a:spcBef>
              <a:buNone/>
            </a:pPr>
            <a:r>
              <a:rPr lang="en-US" sz="1400" dirty="0">
                <a:solidFill>
                  <a:srgbClr val="262673"/>
                </a:solidFill>
              </a:rPr>
              <a:t>	…</a:t>
            </a:r>
          </a:p>
        </p:txBody>
      </p:sp>
      <p:sp>
        <p:nvSpPr>
          <p:cNvPr id="56326" name="TextBox 31"/>
          <p:cNvSpPr txBox="1">
            <a:spLocks noChangeArrowheads="1"/>
          </p:cNvSpPr>
          <p:nvPr/>
        </p:nvSpPr>
        <p:spPr bwMode="auto">
          <a:xfrm>
            <a:off x="1066800" y="144780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ctr" eaLnBrk="1" hangingPunct="1">
              <a:spcBef>
                <a:spcPct val="20000"/>
              </a:spcBef>
              <a:buNone/>
            </a:pPr>
            <a:r>
              <a:rPr lang="en-US" sz="1400" dirty="0">
                <a:solidFill>
                  <a:srgbClr val="262673"/>
                </a:solidFill>
                <a:latin typeface="Arial" charset="0"/>
              </a:rPr>
              <a:t>Raw Data File</a:t>
            </a:r>
          </a:p>
        </p:txBody>
      </p:sp>
      <p:sp>
        <p:nvSpPr>
          <p:cNvPr id="33" name="Rectangle 32"/>
          <p:cNvSpPr/>
          <p:nvPr/>
        </p:nvSpPr>
        <p:spPr>
          <a:xfrm>
            <a:off x="3810000" y="1527175"/>
            <a:ext cx="3276600" cy="2435282"/>
          </a:xfrm>
          <a:prstGeom prst="rect">
            <a:avLst/>
          </a:prstGeom>
          <a:solidFill>
            <a:schemeClr val="bg1">
              <a:lumMod val="85000"/>
            </a:schemeClr>
          </a:solidFill>
          <a:ln>
            <a:solidFill>
              <a:schemeClr val="bg1">
                <a:lumMod val="65000"/>
              </a:schemeClr>
            </a:solidFill>
          </a:ln>
        </p:spPr>
        <p:txBody>
          <a:bodyPr>
            <a:spAutoFit/>
          </a:bodyPr>
          <a:lstStyle/>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Giles_zoop_temp_regress_4jun08.r</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Load data</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Giles&lt;-read.csv("Giles_zoopCount_Diel_2001_2003.csv")</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Look at the data</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Giles</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plot(COUNT~ TEMPC, data=Giles)</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Log Transform the independent variable (x+1)</a:t>
            </a:r>
          </a:p>
          <a:p>
            <a:pPr defTabSz="1008063">
              <a:spcBef>
                <a:spcPct val="50000"/>
              </a:spcBef>
              <a:buNone/>
              <a:defRPr/>
            </a:pPr>
            <a:r>
              <a:rPr lang="en-US" sz="1050" dirty="0" err="1">
                <a:solidFill>
                  <a:srgbClr val="262673"/>
                </a:solidFill>
                <a:latin typeface="Calibri" pitchFamily="-65" charset="0"/>
                <a:ea typeface="ＭＳ Ｐゴシック" pitchFamily="-65" charset="-128"/>
                <a:cs typeface="+mn-cs"/>
              </a:rPr>
              <a:t>Giles$Lcount</a:t>
            </a:r>
            <a:r>
              <a:rPr lang="en-US" sz="1050" dirty="0">
                <a:solidFill>
                  <a:srgbClr val="262673"/>
                </a:solidFill>
                <a:latin typeface="Calibri" pitchFamily="-65" charset="0"/>
                <a:ea typeface="ＭＳ Ｐゴシック" pitchFamily="-65" charset="-128"/>
                <a:cs typeface="+mn-cs"/>
              </a:rPr>
              <a:t>&lt;-log(Giles$COUNT+1)</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Plot the log-transformed y against x</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plot(</a:t>
            </a:r>
            <a:r>
              <a:rPr lang="en-US" sz="1050" dirty="0" err="1">
                <a:solidFill>
                  <a:srgbClr val="262673"/>
                </a:solidFill>
                <a:latin typeface="Calibri" pitchFamily="-65" charset="0"/>
                <a:ea typeface="ＭＳ Ｐゴシック" pitchFamily="-65" charset="-128"/>
                <a:cs typeface="+mn-cs"/>
              </a:rPr>
              <a:t>Lcount</a:t>
            </a:r>
            <a:r>
              <a:rPr lang="en-US" sz="1050" dirty="0">
                <a:solidFill>
                  <a:srgbClr val="262673"/>
                </a:solidFill>
                <a:latin typeface="Calibri" pitchFamily="-65" charset="0"/>
                <a:ea typeface="ＭＳ Ｐゴシック" pitchFamily="-65" charset="-128"/>
                <a:cs typeface="+mn-cs"/>
              </a:rPr>
              <a:t> ~ TEMPC, data=Giles)</a:t>
            </a:r>
          </a:p>
        </p:txBody>
      </p:sp>
      <p:sp>
        <p:nvSpPr>
          <p:cNvPr id="34" name="TextBox 33"/>
          <p:cNvSpPr txBox="1"/>
          <p:nvPr/>
        </p:nvSpPr>
        <p:spPr>
          <a:xfrm>
            <a:off x="4495800" y="4267200"/>
            <a:ext cx="2971800" cy="3021013"/>
          </a:xfrm>
          <a:prstGeom prst="rect">
            <a:avLst/>
          </a:prstGeom>
          <a:noFill/>
        </p:spPr>
        <p:txBody>
          <a:bodyPr lIns="64291" tIns="32146" rIns="64291" bIns="32146">
            <a:spAutoFit/>
          </a:bodyPr>
          <a:lstStyle/>
          <a:p>
            <a:pPr>
              <a:spcBef>
                <a:spcPct val="20000"/>
              </a:spcBef>
              <a:spcAft>
                <a:spcPts val="598"/>
              </a:spcAft>
              <a:buNone/>
              <a:defRPr/>
            </a:pPr>
            <a:r>
              <a:rPr lang="en-US" sz="1600" dirty="0">
                <a:solidFill>
                  <a:srgbClr val="262673"/>
                </a:solidFill>
                <a:latin typeface="+mn-lt"/>
                <a:ea typeface="+mn-ea"/>
                <a:cs typeface="+mn-cs"/>
              </a:rPr>
              <a:t>When processing data:</a:t>
            </a:r>
          </a:p>
          <a:p>
            <a:pPr marL="285750" indent="-285750">
              <a:spcBef>
                <a:spcPct val="20000"/>
              </a:spcBef>
              <a:spcAft>
                <a:spcPts val="598"/>
              </a:spcAft>
              <a:buFont typeface="Arial"/>
              <a:buChar char="•"/>
              <a:defRPr/>
            </a:pPr>
            <a:r>
              <a:rPr lang="en-US" sz="1600" dirty="0">
                <a:solidFill>
                  <a:srgbClr val="262673"/>
                </a:solidFill>
                <a:latin typeface="+mn-lt"/>
                <a:ea typeface="+mn-ea"/>
                <a:cs typeface="+mn-cs"/>
              </a:rPr>
              <a:t>Use a programming language (e.g., R, SAS, MATLAB)</a:t>
            </a:r>
          </a:p>
          <a:p>
            <a:pPr marL="742950" lvl="1" indent="-285750">
              <a:spcBef>
                <a:spcPct val="20000"/>
              </a:spcBef>
              <a:spcAft>
                <a:spcPts val="598"/>
              </a:spcAft>
              <a:buFont typeface="Arial"/>
              <a:buChar char="•"/>
              <a:defRPr/>
            </a:pPr>
            <a:r>
              <a:rPr lang="en-US" sz="1600" dirty="0">
                <a:solidFill>
                  <a:srgbClr val="262673"/>
                </a:solidFill>
                <a:latin typeface="+mn-lt"/>
                <a:ea typeface="+mn-ea"/>
                <a:cs typeface="+mn-cs"/>
              </a:rPr>
              <a:t>Code is a record of the processing done</a:t>
            </a:r>
          </a:p>
          <a:p>
            <a:pPr marL="742950" lvl="1" indent="-285750">
              <a:spcBef>
                <a:spcPct val="20000"/>
              </a:spcBef>
              <a:spcAft>
                <a:spcPts val="598"/>
              </a:spcAft>
              <a:buFont typeface="Arial"/>
              <a:buChar char="•"/>
              <a:defRPr/>
            </a:pPr>
            <a:r>
              <a:rPr lang="en-US" sz="1600" dirty="0">
                <a:solidFill>
                  <a:srgbClr val="262673"/>
                </a:solidFill>
                <a:latin typeface="+mn-lt"/>
                <a:ea typeface="+mn-ea"/>
                <a:cs typeface="+mn-cs"/>
              </a:rPr>
              <a:t>Codes can be revised, rerun</a:t>
            </a:r>
          </a:p>
          <a:p>
            <a:pPr>
              <a:spcBef>
                <a:spcPct val="20000"/>
              </a:spcBef>
              <a:spcAft>
                <a:spcPts val="598"/>
              </a:spcAft>
              <a:buFontTx/>
              <a:buChar char="–"/>
              <a:defRPr/>
            </a:pPr>
            <a:endParaRPr lang="en-US" sz="1600" dirty="0">
              <a:solidFill>
                <a:srgbClr val="262673"/>
              </a:solidFill>
              <a:latin typeface="+mn-lt"/>
              <a:ea typeface="+mn-ea"/>
              <a:cs typeface="+mn-cs"/>
            </a:endParaRPr>
          </a:p>
          <a:p>
            <a:pPr>
              <a:spcBef>
                <a:spcPct val="20000"/>
              </a:spcBef>
              <a:buFontTx/>
              <a:buChar char="–"/>
              <a:defRPr/>
            </a:pPr>
            <a:endParaRPr lang="en-US" sz="2200" dirty="0">
              <a:solidFill>
                <a:srgbClr val="262673"/>
              </a:solidFill>
              <a:ea typeface="+mn-ea"/>
              <a:cs typeface="+mn-cs"/>
            </a:endParaRPr>
          </a:p>
        </p:txBody>
      </p:sp>
      <p:sp>
        <p:nvSpPr>
          <p:cNvPr id="5632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F80E9DDC-5336-BF47-B268-C1A0C30D8EF0}" type="slidenum">
              <a:rPr lang="en-US" sz="1400"/>
              <a:pPr eaLnBrk="1" hangingPunct="1"/>
              <a:t>21</a:t>
            </a:fld>
            <a:endParaRPr lang="en-US" sz="1400"/>
          </a:p>
        </p:txBody>
      </p:sp>
    </p:spTree>
    <p:extLst>
      <p:ext uri="{BB962C8B-B14F-4D97-AF65-F5344CB8AC3E}">
        <p14:creationId xmlns:p14="http://schemas.microsoft.com/office/powerpoint/2010/main" val="16877015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dirty="0" smtClean="0">
                <a:solidFill>
                  <a:schemeClr val="accent2"/>
                </a:solidFill>
              </a:rPr>
              <a:t>7. </a:t>
            </a:r>
            <a:r>
              <a:rPr lang="en-US" sz="3600" dirty="0">
                <a:solidFill>
                  <a:schemeClr val="accent2"/>
                </a:solidFill>
              </a:rPr>
              <a:t>Perform basic quality assurance</a:t>
            </a:r>
          </a:p>
        </p:txBody>
      </p:sp>
      <p:sp>
        <p:nvSpPr>
          <p:cNvPr id="30723" name="Rectangle 3"/>
          <p:cNvSpPr>
            <a:spLocks noGrp="1" noChangeArrowheads="1"/>
          </p:cNvSpPr>
          <p:nvPr>
            <p:ph type="body" idx="1"/>
          </p:nvPr>
        </p:nvSpPr>
        <p:spPr/>
        <p:txBody>
          <a:bodyPr/>
          <a:lstStyle/>
          <a:p>
            <a:pPr eaLnBrk="1" hangingPunct="1">
              <a:lnSpc>
                <a:spcPct val="90000"/>
              </a:lnSpc>
            </a:pPr>
            <a:r>
              <a:rPr lang="en-US" sz="2800" dirty="0"/>
              <a:t>Assure that data are delimited and line up in proper columns</a:t>
            </a:r>
          </a:p>
          <a:p>
            <a:pPr eaLnBrk="1" hangingPunct="1">
              <a:lnSpc>
                <a:spcPct val="90000"/>
              </a:lnSpc>
            </a:pPr>
            <a:r>
              <a:rPr lang="en-US" sz="2800" dirty="0"/>
              <a:t>Check that there no missing values</a:t>
            </a:r>
            <a:r>
              <a:rPr lang="en-US" sz="2800" dirty="0" smtClean="0"/>
              <a:t> (blank cells) for </a:t>
            </a:r>
            <a:r>
              <a:rPr lang="en-US" sz="2800" dirty="0"/>
              <a:t>key </a:t>
            </a:r>
            <a:r>
              <a:rPr lang="en-US" sz="2800" dirty="0" smtClean="0"/>
              <a:t>variables</a:t>
            </a:r>
          </a:p>
          <a:p>
            <a:pPr eaLnBrk="1" hangingPunct="1">
              <a:lnSpc>
                <a:spcPct val="90000"/>
              </a:lnSpc>
            </a:pPr>
            <a:r>
              <a:rPr lang="en-US" sz="2800" dirty="0" smtClean="0"/>
              <a:t>Scan </a:t>
            </a:r>
            <a:r>
              <a:rPr lang="en-US" sz="2800" dirty="0"/>
              <a:t>for impossible and anomalous values</a:t>
            </a:r>
          </a:p>
          <a:p>
            <a:pPr eaLnBrk="1" hangingPunct="1">
              <a:lnSpc>
                <a:spcPct val="90000"/>
              </a:lnSpc>
            </a:pPr>
            <a:r>
              <a:rPr lang="en-US" sz="2800" dirty="0"/>
              <a:t>Perform and review statistical summaries</a:t>
            </a:r>
          </a:p>
          <a:p>
            <a:pPr>
              <a:lnSpc>
                <a:spcPct val="90000"/>
              </a:lnSpc>
            </a:pPr>
            <a:r>
              <a:rPr lang="en-US" sz="2800" dirty="0"/>
              <a:t>Map location data (lat/long) and assess </a:t>
            </a:r>
            <a:r>
              <a:rPr lang="en-US" sz="2800" dirty="0" smtClean="0"/>
              <a:t>errors</a:t>
            </a:r>
          </a:p>
          <a:p>
            <a:pPr>
              <a:lnSpc>
                <a:spcPct val="90000"/>
              </a:lnSpc>
            </a:pPr>
            <a:endParaRPr lang="en-US" sz="2800" dirty="0" smtClean="0"/>
          </a:p>
          <a:p>
            <a:pPr marL="0" indent="0">
              <a:lnSpc>
                <a:spcPct val="90000"/>
              </a:lnSpc>
              <a:buNone/>
            </a:pPr>
            <a:r>
              <a:rPr lang="en-US" sz="2800" i="1" dirty="0" smtClean="0"/>
              <a:t>No better QA than to analyze data</a:t>
            </a:r>
          </a:p>
          <a:p>
            <a:pPr eaLnBrk="1" hangingPunct="1">
              <a:lnSpc>
                <a:spcPct val="90000"/>
              </a:lnSpc>
            </a:pPr>
            <a:endParaRPr lang="en-US" sz="2800" dirty="0" smtClean="0"/>
          </a:p>
        </p:txBody>
      </p:sp>
      <p:sp>
        <p:nvSpPr>
          <p:cNvPr id="4" name="Slide Number Placeholder 3"/>
          <p:cNvSpPr>
            <a:spLocks noGrp="1"/>
          </p:cNvSpPr>
          <p:nvPr>
            <p:ph type="sldNum" sz="quarter" idx="10"/>
          </p:nvPr>
        </p:nvSpPr>
        <p:spPr/>
        <p:txBody>
          <a:bodyPr/>
          <a:lstStyle/>
          <a:p>
            <a:fld id="{4C9D0879-CBCB-FB4F-B570-47C0BF6D98A5}"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descr="PPT12C"/>
          <p:cNvPicPr>
            <a:picLocks noChangeAspect="1" noChangeArrowheads="1"/>
          </p:cNvPicPr>
          <p:nvPr/>
        </p:nvPicPr>
        <p:blipFill>
          <a:blip r:embed="rId3"/>
          <a:srcRect/>
          <a:stretch>
            <a:fillRect/>
          </a:stretch>
        </p:blipFill>
        <p:spPr bwMode="auto">
          <a:xfrm>
            <a:off x="1752600" y="1676400"/>
            <a:ext cx="5686425" cy="4143375"/>
          </a:xfrm>
          <a:prstGeom prst="rect">
            <a:avLst/>
          </a:prstGeom>
          <a:noFill/>
          <a:ln w="9525">
            <a:noFill/>
            <a:miter lim="800000"/>
            <a:headEnd/>
            <a:tailEnd/>
          </a:ln>
        </p:spPr>
      </p:pic>
      <p:sp>
        <p:nvSpPr>
          <p:cNvPr id="43011" name="TextBox 3"/>
          <p:cNvSpPr txBox="1">
            <a:spLocks noChangeArrowheads="1"/>
          </p:cNvSpPr>
          <p:nvPr/>
        </p:nvSpPr>
        <p:spPr bwMode="auto">
          <a:xfrm>
            <a:off x="533400" y="609600"/>
            <a:ext cx="6858000" cy="523220"/>
          </a:xfrm>
          <a:prstGeom prst="rect">
            <a:avLst/>
          </a:prstGeom>
          <a:noFill/>
          <a:ln w="9525">
            <a:noFill/>
            <a:miter lim="800000"/>
            <a:headEnd/>
            <a:tailEnd/>
          </a:ln>
        </p:spPr>
        <p:txBody>
          <a:bodyPr wrap="square">
            <a:prstTxWarp prst="textNoShape">
              <a:avLst/>
            </a:prstTxWarp>
            <a:spAutoFit/>
          </a:bodyPr>
          <a:lstStyle/>
          <a:p>
            <a:pPr marL="514350" indent="-514350">
              <a:buNone/>
            </a:pPr>
            <a:r>
              <a:rPr lang="en-US" sz="2800" b="1" dirty="0" smtClean="0">
                <a:solidFill>
                  <a:srgbClr val="333399"/>
                </a:solidFill>
                <a:latin typeface="Calibri" charset="0"/>
              </a:rPr>
              <a:t>7.  Perform </a:t>
            </a:r>
            <a:r>
              <a:rPr lang="en-US" sz="2800" b="1" dirty="0">
                <a:solidFill>
                  <a:srgbClr val="333399"/>
                </a:solidFill>
                <a:latin typeface="Calibri" charset="0"/>
              </a:rPr>
              <a:t>basic quality assurance </a:t>
            </a:r>
            <a:r>
              <a:rPr lang="en-US" sz="2800" dirty="0">
                <a:solidFill>
                  <a:srgbClr val="333399"/>
                </a:solidFill>
                <a:latin typeface="Calibri" charset="0"/>
              </a:rPr>
              <a:t>(</a:t>
            </a:r>
            <a:r>
              <a:rPr lang="en-US" sz="2800" dirty="0" err="1" smtClean="0">
                <a:solidFill>
                  <a:srgbClr val="333399"/>
                </a:solidFill>
                <a:latin typeface="Calibri" charset="0"/>
              </a:rPr>
              <a:t>cont</a:t>
            </a:r>
            <a:r>
              <a:rPr lang="en-US" sz="2800" dirty="0" smtClean="0">
                <a:solidFill>
                  <a:srgbClr val="333399"/>
                </a:solidFill>
                <a:latin typeface="Calibri" charset="0"/>
              </a:rPr>
              <a:t>)</a:t>
            </a:r>
          </a:p>
        </p:txBody>
      </p:sp>
      <p:sp>
        <p:nvSpPr>
          <p:cNvPr id="43012" name="Text Box 12"/>
          <p:cNvSpPr txBox="1">
            <a:spLocks noChangeArrowheads="1"/>
          </p:cNvSpPr>
          <p:nvPr/>
        </p:nvSpPr>
        <p:spPr bwMode="auto">
          <a:xfrm>
            <a:off x="152400" y="2674938"/>
            <a:ext cx="1839913" cy="1569660"/>
          </a:xfrm>
          <a:prstGeom prst="rect">
            <a:avLst/>
          </a:prstGeom>
          <a:noFill/>
          <a:ln w="9525">
            <a:noFill/>
            <a:miter lim="800000"/>
            <a:headEnd/>
            <a:tailEnd/>
          </a:ln>
        </p:spPr>
        <p:txBody>
          <a:bodyPr>
            <a:prstTxWarp prst="textNoShape">
              <a:avLst/>
            </a:prstTxWarp>
            <a:spAutoFit/>
          </a:bodyPr>
          <a:lstStyle/>
          <a:p>
            <a:pPr>
              <a:spcBef>
                <a:spcPct val="50000"/>
              </a:spcBef>
              <a:buNone/>
            </a:pPr>
            <a:r>
              <a:rPr lang="en-US" sz="1600" dirty="0"/>
              <a:t>Place geographic data on a map to ensure that geographic coordinates </a:t>
            </a:r>
            <a:r>
              <a:rPr lang="en-US" sz="1600" dirty="0" smtClean="0"/>
              <a:t>are correct.</a:t>
            </a:r>
            <a:endParaRPr lang="en-US" dirty="0"/>
          </a:p>
        </p:txBody>
      </p:sp>
      <p:sp>
        <p:nvSpPr>
          <p:cNvPr id="5" name="Slide Number Placeholder 4"/>
          <p:cNvSpPr>
            <a:spLocks noGrp="1"/>
          </p:cNvSpPr>
          <p:nvPr>
            <p:ph type="sldNum" sz="quarter" idx="10"/>
          </p:nvPr>
        </p:nvSpPr>
        <p:spPr/>
        <p:txBody>
          <a:bodyPr/>
          <a:lstStyle/>
          <a:p>
            <a:fld id="{F7002AC8-C9F0-3C44-A159-0E5A198FAB1E}"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r>
              <a:rPr lang="en-US" sz="1600" dirty="0" smtClean="0">
                <a:solidFill>
                  <a:srgbClr val="333399"/>
                </a:solidFill>
              </a:rPr>
              <a:t>7. Perform basic quality assurance (</a:t>
            </a:r>
            <a:r>
              <a:rPr lang="en-US" sz="1600" dirty="0" err="1" smtClean="0">
                <a:solidFill>
                  <a:srgbClr val="333399"/>
                </a:solidFill>
              </a:rPr>
              <a:t>con’t</a:t>
            </a:r>
            <a:r>
              <a:rPr lang="en-US" sz="1600" dirty="0" smtClean="0">
                <a:solidFill>
                  <a:srgbClr val="333399"/>
                </a:solidFill>
              </a:rPr>
              <a:t>)</a:t>
            </a:r>
            <a:r>
              <a:rPr lang="en-US" sz="1400" dirty="0" smtClean="0"/>
              <a:t/>
            </a:r>
            <a:br>
              <a:rPr lang="en-US" sz="1400" dirty="0" smtClean="0"/>
            </a:br>
            <a:r>
              <a:rPr lang="en-US" sz="2400" dirty="0" smtClean="0">
                <a:solidFill>
                  <a:srgbClr val="333399"/>
                </a:solidFill>
              </a:rPr>
              <a:t>Plot information to examine outliers</a:t>
            </a:r>
          </a:p>
        </p:txBody>
      </p:sp>
      <p:sp>
        <p:nvSpPr>
          <p:cNvPr id="48130" name="Slide Number Placeholder 1"/>
          <p:cNvSpPr>
            <a:spLocks noGrp="1"/>
          </p:cNvSpPr>
          <p:nvPr>
            <p:ph type="sldNum" sz="quarter" idx="10"/>
          </p:nvPr>
        </p:nvSpPr>
        <p:spPr>
          <a:noFill/>
        </p:spPr>
        <p:txBody>
          <a:bodyPr/>
          <a:lstStyle/>
          <a:p>
            <a:fld id="{870248F5-E3E0-41FA-9BDE-122CB73A22A2}" type="slidenum">
              <a:rPr lang="en-US" smtClean="0">
                <a:latin typeface="Calibri" pitchFamily="34" charset="0"/>
              </a:rPr>
              <a:pPr/>
              <a:t>24</a:t>
            </a:fld>
            <a:endParaRPr lang="en-US" smtClean="0">
              <a:latin typeface="Calibri" pitchFamily="34" charset="0"/>
            </a:endParaRPr>
          </a:p>
        </p:txBody>
      </p:sp>
      <p:sp>
        <p:nvSpPr>
          <p:cNvPr id="5" name="TextBox 4"/>
          <p:cNvSpPr txBox="1">
            <a:spLocks noChangeArrowheads="1"/>
          </p:cNvSpPr>
          <p:nvPr/>
        </p:nvSpPr>
        <p:spPr bwMode="auto">
          <a:xfrm>
            <a:off x="228600" y="4800600"/>
            <a:ext cx="1676400" cy="1200150"/>
          </a:xfrm>
          <a:prstGeom prst="rect">
            <a:avLst/>
          </a:prstGeom>
          <a:noFill/>
          <a:ln w="9525">
            <a:noFill/>
            <a:miter lim="800000"/>
            <a:headEnd/>
            <a:tailEnd/>
          </a:ln>
        </p:spPr>
        <p:txBody>
          <a:bodyPr>
            <a:spAutoFit/>
          </a:bodyPr>
          <a:lstStyle/>
          <a:p>
            <a:pPr>
              <a:spcBef>
                <a:spcPct val="20000"/>
              </a:spcBef>
              <a:buNone/>
            </a:pPr>
            <a:r>
              <a:rPr lang="en-US" sz="1800" dirty="0"/>
              <a:t>Model X uses UTC time, all others use Eastern Time</a:t>
            </a:r>
          </a:p>
        </p:txBody>
      </p:sp>
      <p:pic>
        <p:nvPicPr>
          <p:cNvPr id="48133" name="Picture 7"/>
          <p:cNvPicPr>
            <a:picLocks noChangeAspect="1"/>
          </p:cNvPicPr>
          <p:nvPr/>
        </p:nvPicPr>
        <p:blipFill>
          <a:blip r:embed="rId2"/>
          <a:srcRect/>
          <a:stretch>
            <a:fillRect/>
          </a:stretch>
        </p:blipFill>
        <p:spPr bwMode="auto">
          <a:xfrm>
            <a:off x="152400" y="1371600"/>
            <a:ext cx="1636713" cy="2317750"/>
          </a:xfrm>
          <a:prstGeom prst="rect">
            <a:avLst/>
          </a:prstGeom>
          <a:noFill/>
          <a:ln w="9525">
            <a:noFill/>
            <a:miter lim="800000"/>
            <a:headEnd/>
            <a:tailEnd/>
          </a:ln>
        </p:spPr>
      </p:pic>
      <p:pic>
        <p:nvPicPr>
          <p:cNvPr id="48137" name="Picture 9" descr="modelx_error"/>
          <p:cNvPicPr>
            <a:picLocks noChangeAspect="1" noChangeArrowheads="1"/>
          </p:cNvPicPr>
          <p:nvPr/>
        </p:nvPicPr>
        <p:blipFill>
          <a:blip r:embed="rId3"/>
          <a:srcRect/>
          <a:stretch>
            <a:fillRect/>
          </a:stretch>
        </p:blipFill>
        <p:spPr bwMode="auto">
          <a:xfrm>
            <a:off x="1600200" y="1905000"/>
            <a:ext cx="6499225" cy="4443413"/>
          </a:xfrm>
          <a:prstGeom prst="rect">
            <a:avLst/>
          </a:prstGeom>
          <a:noFill/>
        </p:spPr>
      </p:pic>
      <p:sp>
        <p:nvSpPr>
          <p:cNvPr id="7" name="TextBox 6"/>
          <p:cNvSpPr txBox="1"/>
          <p:nvPr/>
        </p:nvSpPr>
        <p:spPr>
          <a:xfrm>
            <a:off x="4724400" y="6350913"/>
            <a:ext cx="3657600" cy="430887"/>
          </a:xfrm>
          <a:prstGeom prst="rect">
            <a:avLst/>
          </a:prstGeom>
          <a:noFill/>
        </p:spPr>
        <p:txBody>
          <a:bodyPr wrap="square" rtlCol="0">
            <a:spAutoFit/>
          </a:bodyPr>
          <a:lstStyle/>
          <a:p>
            <a:pPr>
              <a:buNone/>
            </a:pPr>
            <a:r>
              <a:rPr lang="en-US" sz="1000" dirty="0" smtClean="0"/>
              <a:t>Data from the North American Carbon Program Interim Synthesis </a:t>
            </a:r>
          </a:p>
          <a:p>
            <a:pPr>
              <a:buNone/>
            </a:pPr>
            <a:r>
              <a:rPr lang="en-US" sz="1000" dirty="0" smtClean="0"/>
              <a:t>(Courtesy of Dan Ricciuto and Yaxing Wei, ORNL)</a:t>
            </a:r>
            <a:endParaRPr lang="en-US" sz="1000" dirty="0"/>
          </a:p>
        </p:txBody>
      </p:sp>
      <p:sp>
        <p:nvSpPr>
          <p:cNvPr id="8" name="TextBox 7"/>
          <p:cNvSpPr txBox="1"/>
          <p:nvPr/>
        </p:nvSpPr>
        <p:spPr>
          <a:xfrm>
            <a:off x="2171700" y="1651000"/>
            <a:ext cx="5257800" cy="492443"/>
          </a:xfrm>
          <a:prstGeom prst="rect">
            <a:avLst/>
          </a:prstGeom>
          <a:noFill/>
        </p:spPr>
        <p:txBody>
          <a:bodyPr wrap="square" rtlCol="0">
            <a:spAutoFit/>
          </a:bodyPr>
          <a:lstStyle/>
          <a:p>
            <a:pPr>
              <a:buNone/>
            </a:pPr>
            <a:r>
              <a:rPr lang="en-US" dirty="0" smtClean="0"/>
              <a:t>Model-Observation Intercomparison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r>
              <a:rPr lang="en-US" sz="1600" dirty="0" smtClean="0">
                <a:solidFill>
                  <a:srgbClr val="333399"/>
                </a:solidFill>
              </a:rPr>
              <a:t>7. Perform basic quality assurance (</a:t>
            </a:r>
            <a:r>
              <a:rPr lang="en-US" sz="1600" dirty="0" err="1" smtClean="0">
                <a:solidFill>
                  <a:srgbClr val="333399"/>
                </a:solidFill>
              </a:rPr>
              <a:t>con’t</a:t>
            </a:r>
            <a:r>
              <a:rPr lang="en-US" sz="1600" dirty="0" smtClean="0">
                <a:solidFill>
                  <a:srgbClr val="333399"/>
                </a:solidFill>
              </a:rPr>
              <a:t>)</a:t>
            </a:r>
            <a:br>
              <a:rPr lang="en-US" sz="1600" dirty="0" smtClean="0">
                <a:solidFill>
                  <a:srgbClr val="333399"/>
                </a:solidFill>
              </a:rPr>
            </a:br>
            <a:r>
              <a:rPr lang="en-US" sz="2400" dirty="0" smtClean="0">
                <a:solidFill>
                  <a:srgbClr val="333399"/>
                </a:solidFill>
              </a:rPr>
              <a:t>Plot information to examine outliers</a:t>
            </a:r>
            <a:endParaRPr lang="en-US" sz="2400" dirty="0" smtClean="0"/>
          </a:p>
        </p:txBody>
      </p:sp>
      <p:sp>
        <p:nvSpPr>
          <p:cNvPr id="49154" name="Slide Number Placeholder 1"/>
          <p:cNvSpPr>
            <a:spLocks noGrp="1"/>
          </p:cNvSpPr>
          <p:nvPr>
            <p:ph type="sldNum" sz="quarter" idx="10"/>
          </p:nvPr>
        </p:nvSpPr>
        <p:spPr>
          <a:noFill/>
        </p:spPr>
        <p:txBody>
          <a:bodyPr/>
          <a:lstStyle/>
          <a:p>
            <a:fld id="{5943C1EE-82E3-48BC-ADBC-236CEAD1A3F0}" type="slidenum">
              <a:rPr lang="en-US" smtClean="0">
                <a:latin typeface="Calibri" pitchFamily="34" charset="0"/>
              </a:rPr>
              <a:pPr/>
              <a:t>25</a:t>
            </a:fld>
            <a:endParaRPr lang="en-US" smtClean="0">
              <a:latin typeface="Calibri" pitchFamily="34" charset="0"/>
            </a:endParaRPr>
          </a:p>
        </p:txBody>
      </p:sp>
      <p:pic>
        <p:nvPicPr>
          <p:cNvPr id="49156" name="Picture 8"/>
          <p:cNvPicPr>
            <a:picLocks noChangeAspect="1"/>
          </p:cNvPicPr>
          <p:nvPr/>
        </p:nvPicPr>
        <p:blipFill>
          <a:blip r:embed="rId2"/>
          <a:srcRect/>
          <a:stretch>
            <a:fillRect/>
          </a:stretch>
        </p:blipFill>
        <p:spPr bwMode="auto">
          <a:xfrm>
            <a:off x="152400" y="1371600"/>
            <a:ext cx="1636713" cy="2317750"/>
          </a:xfrm>
          <a:prstGeom prst="rect">
            <a:avLst/>
          </a:prstGeom>
          <a:noFill/>
          <a:ln w="9525">
            <a:noFill/>
            <a:miter lim="800000"/>
            <a:headEnd/>
            <a:tailEnd/>
          </a:ln>
        </p:spPr>
      </p:pic>
      <p:pic>
        <p:nvPicPr>
          <p:cNvPr id="49158" name="Picture 6" descr="modelx"/>
          <p:cNvPicPr>
            <a:picLocks noChangeAspect="1" noChangeArrowheads="1"/>
          </p:cNvPicPr>
          <p:nvPr/>
        </p:nvPicPr>
        <p:blipFill>
          <a:blip r:embed="rId3"/>
          <a:srcRect/>
          <a:stretch>
            <a:fillRect/>
          </a:stretch>
        </p:blipFill>
        <p:spPr bwMode="auto">
          <a:xfrm>
            <a:off x="1598613" y="1909763"/>
            <a:ext cx="6499225" cy="4443412"/>
          </a:xfrm>
          <a:prstGeom prst="rect">
            <a:avLst/>
          </a:prstGeom>
          <a:noFill/>
        </p:spPr>
      </p:pic>
      <p:sp>
        <p:nvSpPr>
          <p:cNvPr id="6" name="TextBox 5"/>
          <p:cNvSpPr txBox="1"/>
          <p:nvPr/>
        </p:nvSpPr>
        <p:spPr>
          <a:xfrm>
            <a:off x="4876800" y="6350913"/>
            <a:ext cx="3810000" cy="430887"/>
          </a:xfrm>
          <a:prstGeom prst="rect">
            <a:avLst/>
          </a:prstGeom>
          <a:noFill/>
        </p:spPr>
        <p:txBody>
          <a:bodyPr wrap="square" rtlCol="0">
            <a:spAutoFit/>
          </a:bodyPr>
          <a:lstStyle/>
          <a:p>
            <a:pPr>
              <a:buNone/>
            </a:pPr>
            <a:r>
              <a:rPr lang="en-US" sz="1000" dirty="0" smtClean="0"/>
              <a:t>Data from the North American Carbon Program Interim Synthesis </a:t>
            </a:r>
          </a:p>
          <a:p>
            <a:pPr>
              <a:buNone/>
            </a:pPr>
            <a:r>
              <a:rPr lang="en-US" sz="1000" dirty="0" smtClean="0"/>
              <a:t>(Courtesy of Dan Ricciuto and Yaxing Wei, ORNL)</a:t>
            </a:r>
            <a:endParaRPr lang="en-US" sz="1000" dirty="0"/>
          </a:p>
        </p:txBody>
      </p:sp>
      <p:sp>
        <p:nvSpPr>
          <p:cNvPr id="7" name="TextBox 6"/>
          <p:cNvSpPr txBox="1"/>
          <p:nvPr/>
        </p:nvSpPr>
        <p:spPr>
          <a:xfrm>
            <a:off x="2171700" y="1651000"/>
            <a:ext cx="5257800" cy="492443"/>
          </a:xfrm>
          <a:prstGeom prst="rect">
            <a:avLst/>
          </a:prstGeom>
          <a:noFill/>
        </p:spPr>
        <p:txBody>
          <a:bodyPr wrap="square" rtlCol="0">
            <a:spAutoFit/>
          </a:bodyPr>
          <a:lstStyle/>
          <a:p>
            <a:pPr>
              <a:buNone/>
            </a:pPr>
            <a:r>
              <a:rPr lang="en-US" dirty="0" smtClean="0"/>
              <a:t>Model-Observation Intercomparison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a:solidFill>
                  <a:schemeClr val="accent2"/>
                </a:solidFill>
              </a:rPr>
              <a:t>8</a:t>
            </a:r>
            <a:r>
              <a:rPr lang="en-US" sz="3600" dirty="0" smtClean="0">
                <a:solidFill>
                  <a:schemeClr val="accent2"/>
                </a:solidFill>
              </a:rPr>
              <a:t>.  </a:t>
            </a:r>
            <a:r>
              <a:rPr lang="en-US" sz="3600" dirty="0">
                <a:solidFill>
                  <a:schemeClr val="accent2"/>
                </a:solidFill>
              </a:rPr>
              <a:t>Provide </a:t>
            </a:r>
            <a:r>
              <a:rPr lang="en-US" sz="3600" dirty="0" smtClean="0">
                <a:solidFill>
                  <a:schemeClr val="accent2"/>
                </a:solidFill>
              </a:rPr>
              <a:t>Documentation / Metadata</a:t>
            </a:r>
            <a:endParaRPr lang="en-US" sz="3600" dirty="0">
              <a:solidFill>
                <a:schemeClr val="accent2"/>
              </a:solidFill>
            </a:endParaRPr>
          </a:p>
        </p:txBody>
      </p:sp>
      <p:sp>
        <p:nvSpPr>
          <p:cNvPr id="47107" name="Rectangle 3"/>
          <p:cNvSpPr>
            <a:spLocks noGrp="1" noChangeArrowheads="1"/>
          </p:cNvSpPr>
          <p:nvPr>
            <p:ph type="body" idx="1"/>
          </p:nvPr>
        </p:nvSpPr>
        <p:spPr>
          <a:xfrm>
            <a:off x="228600" y="1295400"/>
            <a:ext cx="8229600" cy="5257800"/>
          </a:xfrm>
        </p:spPr>
        <p:txBody>
          <a:bodyPr/>
          <a:lstStyle/>
          <a:p>
            <a:pPr eaLnBrk="1" hangingPunct="1">
              <a:buFont typeface="Arial"/>
              <a:buChar char="•"/>
            </a:pPr>
            <a:r>
              <a:rPr lang="en-US" sz="2200" b="1" dirty="0" smtClean="0">
                <a:latin typeface="Lucinda Sans Unicode"/>
                <a:cs typeface="Lucinda Sans Unicode"/>
              </a:rPr>
              <a:t>What</a:t>
            </a:r>
            <a:r>
              <a:rPr lang="en-US" sz="2000" dirty="0" smtClean="0">
                <a:latin typeface="Lucinda Sans Unicode"/>
                <a:cs typeface="Lucinda Sans Unicode"/>
              </a:rPr>
              <a:t> does the data set describe? </a:t>
            </a:r>
          </a:p>
          <a:p>
            <a:pPr eaLnBrk="1" hangingPunct="1">
              <a:buFont typeface="Arial"/>
              <a:buChar char="•"/>
            </a:pPr>
            <a:r>
              <a:rPr lang="en-US" sz="2200" b="1" dirty="0" smtClean="0">
                <a:latin typeface="Lucinda Sans Unicode"/>
                <a:cs typeface="Lucinda Sans Unicode"/>
              </a:rPr>
              <a:t>Why</a:t>
            </a:r>
            <a:r>
              <a:rPr lang="en-US" sz="2000" dirty="0" smtClean="0">
                <a:latin typeface="Lucinda Sans Unicode"/>
                <a:cs typeface="Lucinda Sans Unicode"/>
              </a:rPr>
              <a:t> was the data set created? </a:t>
            </a:r>
          </a:p>
          <a:p>
            <a:pPr eaLnBrk="1" hangingPunct="1">
              <a:buFont typeface="Arial"/>
              <a:buChar char="•"/>
            </a:pPr>
            <a:r>
              <a:rPr lang="en-US" sz="2200" b="1" dirty="0" smtClean="0">
                <a:latin typeface="Lucinda Sans Unicode"/>
                <a:cs typeface="Lucinda Sans Unicode"/>
              </a:rPr>
              <a:t>Who</a:t>
            </a:r>
            <a:r>
              <a:rPr lang="en-US" sz="2000" dirty="0" smtClean="0">
                <a:latin typeface="Lucinda Sans Unicode"/>
                <a:cs typeface="Lucinda Sans Unicode"/>
              </a:rPr>
              <a:t> produced the data set and </a:t>
            </a:r>
            <a:r>
              <a:rPr lang="en-US" sz="2200" b="1" dirty="0" smtClean="0">
                <a:latin typeface="Lucinda Sans Unicode"/>
                <a:cs typeface="Lucinda Sans Unicode"/>
              </a:rPr>
              <a:t>Who</a:t>
            </a:r>
            <a:r>
              <a:rPr lang="en-US" sz="2200" dirty="0" smtClean="0">
                <a:latin typeface="Lucinda Sans Unicode"/>
                <a:cs typeface="Lucinda Sans Unicode"/>
              </a:rPr>
              <a:t> </a:t>
            </a:r>
            <a:r>
              <a:rPr lang="en-US" sz="2000" dirty="0" smtClean="0">
                <a:latin typeface="Lucinda Sans Unicode"/>
                <a:cs typeface="Lucinda Sans Unicode"/>
              </a:rPr>
              <a:t>prepared the metadata?</a:t>
            </a:r>
          </a:p>
          <a:p>
            <a:pPr>
              <a:buFont typeface="Arial"/>
              <a:buChar char="•"/>
            </a:pPr>
            <a:r>
              <a:rPr lang="en-US" sz="2200" b="1" dirty="0">
                <a:latin typeface="Lucinda Sans Unicode"/>
                <a:cs typeface="Lucinda Sans Unicode"/>
              </a:rPr>
              <a:t>When</a:t>
            </a:r>
            <a:r>
              <a:rPr lang="en-US" sz="2400" dirty="0">
                <a:latin typeface="Lucinda Sans Unicode"/>
                <a:cs typeface="Lucinda Sans Unicode"/>
              </a:rPr>
              <a:t> </a:t>
            </a:r>
            <a:r>
              <a:rPr lang="en-US" sz="2000" dirty="0">
                <a:latin typeface="Lucinda Sans Unicode"/>
                <a:cs typeface="Lucinda Sans Unicode"/>
              </a:rPr>
              <a:t>and how frequently were the data collected? </a:t>
            </a:r>
          </a:p>
          <a:p>
            <a:pPr>
              <a:buFont typeface="Arial"/>
              <a:buChar char="•"/>
            </a:pPr>
            <a:r>
              <a:rPr lang="en-US" sz="2200" b="1" dirty="0">
                <a:latin typeface="Lucinda Sans Unicode"/>
                <a:cs typeface="Lucinda Sans Unicode"/>
              </a:rPr>
              <a:t>Where</a:t>
            </a:r>
            <a:r>
              <a:rPr lang="en-US" sz="2400" dirty="0">
                <a:latin typeface="Lucinda Sans Unicode"/>
                <a:cs typeface="Lucinda Sans Unicode"/>
              </a:rPr>
              <a:t> </a:t>
            </a:r>
            <a:r>
              <a:rPr lang="en-US" sz="2000" dirty="0">
                <a:latin typeface="Lucinda Sans Unicode"/>
                <a:cs typeface="Lucinda Sans Unicode"/>
              </a:rPr>
              <a:t>were the data collected and with what spatial resolution? (include coordinate reference system) </a:t>
            </a:r>
          </a:p>
          <a:p>
            <a:pPr eaLnBrk="1" hangingPunct="1">
              <a:buFont typeface="Arial"/>
              <a:buChar char="•"/>
            </a:pPr>
            <a:r>
              <a:rPr lang="en-US" sz="2200" b="1" dirty="0" smtClean="0">
                <a:latin typeface="Lucinda Sans Unicode"/>
                <a:cs typeface="Lucinda Sans Unicode"/>
              </a:rPr>
              <a:t>How</a:t>
            </a:r>
            <a:r>
              <a:rPr lang="en-US" sz="2000" dirty="0" smtClean="0">
                <a:latin typeface="Lucinda Sans Unicode"/>
                <a:cs typeface="Lucinda Sans Unicode"/>
              </a:rPr>
              <a:t> was each variable measured? </a:t>
            </a:r>
          </a:p>
          <a:p>
            <a:pPr eaLnBrk="1" hangingPunct="1">
              <a:buFont typeface="Arial"/>
              <a:buChar char="•"/>
            </a:pPr>
            <a:r>
              <a:rPr lang="en-US" sz="2200" b="1" dirty="0" smtClean="0">
                <a:latin typeface="Lucinda Sans Unicode"/>
                <a:cs typeface="Lucinda Sans Unicode"/>
              </a:rPr>
              <a:t>How</a:t>
            </a:r>
            <a:r>
              <a:rPr lang="en-US" sz="2000" dirty="0" smtClean="0">
                <a:latin typeface="Lucinda Sans Unicode"/>
                <a:cs typeface="Lucinda Sans Unicode"/>
              </a:rPr>
              <a:t> reliable are the data?; what is the uncertainty, measurement accuracy?; what problems remain in the data set? </a:t>
            </a:r>
          </a:p>
          <a:p>
            <a:pPr>
              <a:buFont typeface="Arial"/>
              <a:buChar char="•"/>
            </a:pPr>
            <a:r>
              <a:rPr lang="en-US" sz="2200" b="1" dirty="0">
                <a:latin typeface="Lucinda Sans Unicode"/>
                <a:cs typeface="Lucinda Sans Unicode"/>
              </a:rPr>
              <a:t>What</a:t>
            </a:r>
            <a:r>
              <a:rPr lang="en-US" sz="2000" dirty="0">
                <a:latin typeface="Lucinda Sans Unicode"/>
                <a:cs typeface="Lucinda Sans Unicode"/>
              </a:rPr>
              <a:t> assumptions were used to create the data set? </a:t>
            </a:r>
          </a:p>
          <a:p>
            <a:pPr>
              <a:buFont typeface="Arial"/>
              <a:buChar char="•"/>
            </a:pPr>
            <a:r>
              <a:rPr lang="en-US" sz="2200" b="1" dirty="0" smtClean="0">
                <a:latin typeface="Lucinda Sans Unicode"/>
                <a:cs typeface="Lucinda Sans Unicode"/>
              </a:rPr>
              <a:t>What</a:t>
            </a:r>
            <a:r>
              <a:rPr lang="en-US" sz="2400" dirty="0" smtClean="0">
                <a:latin typeface="Lucinda Sans Unicode"/>
                <a:cs typeface="Lucinda Sans Unicode"/>
              </a:rPr>
              <a:t> </a:t>
            </a:r>
            <a:r>
              <a:rPr lang="en-US" sz="2000" dirty="0" smtClean="0">
                <a:latin typeface="Lucinda Sans Unicode"/>
                <a:cs typeface="Lucinda Sans Unicode"/>
              </a:rPr>
              <a:t>is the use and distribution policy of the data set? </a:t>
            </a:r>
            <a:r>
              <a:rPr lang="en-US" sz="2200" b="1" dirty="0" smtClean="0">
                <a:latin typeface="Lucinda Sans Unicode"/>
                <a:cs typeface="Lucinda Sans Unicode"/>
              </a:rPr>
              <a:t>How</a:t>
            </a:r>
            <a:r>
              <a:rPr lang="en-US" sz="2000" dirty="0" smtClean="0">
                <a:latin typeface="Lucinda Sans Unicode"/>
                <a:cs typeface="Lucinda Sans Unicode"/>
              </a:rPr>
              <a:t> can someone get a copy of the data set? </a:t>
            </a:r>
          </a:p>
          <a:p>
            <a:pPr>
              <a:buFont typeface="Arial"/>
              <a:buChar char="•"/>
            </a:pPr>
            <a:r>
              <a:rPr lang="en-US" sz="2200" b="1" dirty="0" smtClean="0">
                <a:latin typeface="Lucinda Sans Unicode"/>
                <a:cs typeface="Lucinda Sans Unicode"/>
              </a:rPr>
              <a:t>Provide</a:t>
            </a:r>
            <a:r>
              <a:rPr lang="en-US" sz="2400" dirty="0" smtClean="0">
                <a:latin typeface="Lucinda Sans Unicode"/>
                <a:cs typeface="Lucinda Sans Unicode"/>
              </a:rPr>
              <a:t> </a:t>
            </a:r>
            <a:r>
              <a:rPr lang="en-US" sz="2000" dirty="0" smtClean="0">
                <a:latin typeface="Lucinda Sans Unicode"/>
                <a:cs typeface="Lucinda Sans Unicode"/>
              </a:rPr>
              <a:t>any references to use of data in publication(s)</a:t>
            </a:r>
          </a:p>
        </p:txBody>
      </p:sp>
      <p:sp>
        <p:nvSpPr>
          <p:cNvPr id="4" name="Slide Number Placeholder 3"/>
          <p:cNvSpPr>
            <a:spLocks noGrp="1"/>
          </p:cNvSpPr>
          <p:nvPr>
            <p:ph type="sldNum" sz="quarter" idx="10"/>
          </p:nvPr>
        </p:nvSpPr>
        <p:spPr/>
        <p:txBody>
          <a:bodyPr/>
          <a:lstStyle/>
          <a:p>
            <a:fld id="{4C9D0879-CBCB-FB4F-B570-47C0BF6D98A5}"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p:txBody>
          <a:bodyPr/>
          <a:lstStyle/>
          <a:p>
            <a:r>
              <a:rPr lang="en-US" sz="3600" dirty="0" smtClean="0">
                <a:solidFill>
                  <a:srgbClr val="333399"/>
                </a:solidFill>
                <a:latin typeface="Calibri" charset="0"/>
                <a:ea typeface="ヒラギノ角ゴ ProN W3" charset="0"/>
                <a:cs typeface="ヒラギノ角ゴ ProN W3" charset="0"/>
              </a:rPr>
              <a:t>9.  </a:t>
            </a:r>
            <a:r>
              <a:rPr lang="en-US" sz="3600" dirty="0">
                <a:solidFill>
                  <a:srgbClr val="333399"/>
                </a:solidFill>
                <a:latin typeface="Calibri" charset="0"/>
                <a:ea typeface="ヒラギノ角ゴ ProN W3" charset="0"/>
                <a:cs typeface="ヒラギノ角ゴ ProN W3" charset="0"/>
              </a:rPr>
              <a:t>Protect data</a:t>
            </a:r>
            <a:endParaRPr lang="en-US" sz="3600" dirty="0">
              <a:solidFill>
                <a:srgbClr val="333399"/>
              </a:solidFill>
              <a:latin typeface="Helvetica Neue Light" charset="0"/>
              <a:ea typeface="ヒラギノ角ゴ ProN W3" charset="0"/>
              <a:cs typeface="ヒラギノ角ゴ ProN W3" charset="0"/>
            </a:endParaRPr>
          </a:p>
        </p:txBody>
      </p:sp>
      <p:sp>
        <p:nvSpPr>
          <p:cNvPr id="7" name="Content Placeholder 6"/>
          <p:cNvSpPr>
            <a:spLocks noGrp="1"/>
          </p:cNvSpPr>
          <p:nvPr>
            <p:ph idx="1"/>
          </p:nvPr>
        </p:nvSpPr>
        <p:spPr>
          <a:xfrm>
            <a:off x="304800" y="1371600"/>
            <a:ext cx="5715000" cy="3306217"/>
          </a:xfrm>
        </p:spPr>
        <p:txBody>
          <a:bodyPr>
            <a:normAutofit fontScale="92500" lnSpcReduction="10000"/>
          </a:bodyPr>
          <a:lstStyle/>
          <a:p>
            <a:pPr marL="275695" indent="-275695">
              <a:defRPr/>
            </a:pPr>
            <a:r>
              <a:rPr lang="en-US" dirty="0" smtClean="0"/>
              <a:t>Create back-up copies often</a:t>
            </a:r>
          </a:p>
          <a:p>
            <a:pPr marL="568132" lvl="1" indent="-292437">
              <a:defRPr/>
            </a:pPr>
            <a:r>
              <a:rPr lang="en-US" dirty="0" smtClean="0"/>
              <a:t>Ideally three copies</a:t>
            </a:r>
          </a:p>
          <a:p>
            <a:pPr marL="880659" lvl="3" indent="-292437">
              <a:defRPr/>
            </a:pPr>
            <a:r>
              <a:rPr lang="en-US" dirty="0" smtClean="0"/>
              <a:t>original, one on-site (external), and one off-site</a:t>
            </a:r>
          </a:p>
          <a:p>
            <a:pPr marL="568132" lvl="1" indent="-292437">
              <a:defRPr/>
            </a:pPr>
            <a:r>
              <a:rPr lang="en-US" dirty="0" smtClean="0"/>
              <a:t>Frequency based on need / risk</a:t>
            </a:r>
          </a:p>
          <a:p>
            <a:pPr marL="275695" indent="-275695">
              <a:defRPr/>
            </a:pPr>
            <a:r>
              <a:rPr lang="en-US" dirty="0" smtClean="0"/>
              <a:t>Know that you can recover from a data loss</a:t>
            </a:r>
          </a:p>
          <a:p>
            <a:pPr marL="568132" lvl="1" indent="-324806">
              <a:defRPr/>
            </a:pPr>
            <a:r>
              <a:rPr lang="en-US" dirty="0" smtClean="0"/>
              <a:t>Periodically test your ability to     restore information</a:t>
            </a:r>
          </a:p>
          <a:p>
            <a:pPr>
              <a:defRPr/>
            </a:pPr>
            <a:endParaRPr lang="en-US" dirty="0" smtClean="0"/>
          </a:p>
          <a:p>
            <a:pPr>
              <a:defRPr/>
            </a:pPr>
            <a:endParaRPr lang="en-US" dirty="0"/>
          </a:p>
        </p:txBody>
      </p:sp>
      <p:sp>
        <p:nvSpPr>
          <p:cNvPr id="5" name="Slide Number Placeholder 4"/>
          <p:cNvSpPr>
            <a:spLocks noGrp="1"/>
          </p:cNvSpPr>
          <p:nvPr>
            <p:ph type="sldNum" sz="quarter" idx="4294967295"/>
          </p:nvPr>
        </p:nvSpPr>
        <p:spPr>
          <a:xfrm>
            <a:off x="7010921" y="6553275"/>
            <a:ext cx="2133079" cy="304725"/>
          </a:xfrm>
        </p:spPr>
        <p:txBody>
          <a:bodyPr lIns="91435" tIns="45718" rIns="91435" bIns="45718"/>
          <a:lstStyle/>
          <a:p>
            <a:pPr>
              <a:defRPr/>
            </a:pPr>
            <a:fld id="{8ADC0B1A-59A2-E14B-B00A-4F33D5A77329}" type="slidenum">
              <a:rPr lang="en-US"/>
              <a:pPr>
                <a:defRPr/>
              </a:pPr>
              <a:t>27</a:t>
            </a:fld>
            <a:endParaRPr lang="en-US" dirty="0"/>
          </a:p>
        </p:txBody>
      </p:sp>
      <p:pic>
        <p:nvPicPr>
          <p:cNvPr id="55300" name="Picture 6" descr="Hard Drive Fire.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91200" y="1905000"/>
            <a:ext cx="1962299" cy="19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8"/>
          <p:cNvPicPr>
            <a:picLocks noChangeAspect="1"/>
          </p:cNvPicPr>
          <p:nvPr/>
        </p:nvPicPr>
        <p:blipFill>
          <a:blip r:embed="rId5">
            <a:extLst>
              <a:ext uri="{28A0092B-C50C-407E-A947-70E740481C1C}">
                <a14:useLocalDpi xmlns:a14="http://schemas.microsoft.com/office/drawing/2010/main" val="0"/>
              </a:ext>
            </a:extLst>
          </a:blip>
          <a:srcRect b="8139"/>
          <a:stretch>
            <a:fillRect/>
          </a:stretch>
        </p:blipFill>
        <p:spPr bwMode="auto">
          <a:xfrm>
            <a:off x="5183683" y="4162351"/>
            <a:ext cx="3728145" cy="25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2453" y="4875610"/>
            <a:ext cx="1919883" cy="14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08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7772400" cy="944562"/>
          </a:xfrm>
        </p:spPr>
        <p:txBody>
          <a:bodyPr/>
          <a:lstStyle/>
          <a:p>
            <a:r>
              <a:rPr lang="en-US" sz="3600" dirty="0" smtClean="0">
                <a:solidFill>
                  <a:srgbClr val="333399"/>
                </a:solidFill>
                <a:latin typeface="Calibri" charset="0"/>
              </a:rPr>
              <a:t>9.  Protect data </a:t>
            </a:r>
            <a:r>
              <a:rPr lang="en-US" sz="3600" b="0" dirty="0" smtClean="0">
                <a:solidFill>
                  <a:srgbClr val="333399"/>
                </a:solidFill>
                <a:latin typeface="Calibri" charset="0"/>
              </a:rPr>
              <a:t>(cont)</a:t>
            </a:r>
            <a:endParaRPr lang="en-US" b="0" dirty="0">
              <a:solidFill>
                <a:srgbClr val="333399"/>
              </a:solidFill>
            </a:endParaRPr>
          </a:p>
        </p:txBody>
      </p:sp>
      <p:sp>
        <p:nvSpPr>
          <p:cNvPr id="7" name="Content Placeholder 6"/>
          <p:cNvSpPr>
            <a:spLocks noGrp="1"/>
          </p:cNvSpPr>
          <p:nvPr>
            <p:ph idx="1"/>
          </p:nvPr>
        </p:nvSpPr>
        <p:spPr>
          <a:xfrm>
            <a:off x="381000" y="1600200"/>
            <a:ext cx="8001000" cy="3306763"/>
          </a:xfrm>
        </p:spPr>
        <p:txBody>
          <a:bodyPr/>
          <a:lstStyle/>
          <a:p>
            <a:r>
              <a:rPr lang="en-US" dirty="0" smtClean="0"/>
              <a:t>Ensure that file transfers are done            without error</a:t>
            </a:r>
          </a:p>
          <a:p>
            <a:pPr lvl="1"/>
            <a:r>
              <a:rPr lang="en-US" dirty="0" smtClean="0"/>
              <a:t>Compare checksums before and after transfers </a:t>
            </a:r>
          </a:p>
          <a:p>
            <a:pPr lvl="2"/>
            <a:r>
              <a:rPr lang="en-US" dirty="0" smtClean="0"/>
              <a:t>Example tools to generate checksums</a:t>
            </a:r>
          </a:p>
          <a:p>
            <a:pPr lvl="2">
              <a:buNone/>
            </a:pPr>
            <a:r>
              <a:rPr lang="en-US" dirty="0" smtClean="0">
                <a:hlinkClick r:id="rId3"/>
              </a:rPr>
              <a:t>http://www.pc-tools.net/win32/md5sums/</a:t>
            </a:r>
            <a:endParaRPr lang="en-US" dirty="0" smtClean="0"/>
          </a:p>
          <a:p>
            <a:pPr lvl="2">
              <a:buNone/>
            </a:pPr>
            <a:r>
              <a:rPr lang="en-US" dirty="0" smtClean="0">
                <a:hlinkClick r:id="rId4"/>
              </a:rPr>
              <a:t>http://corz.org/windows/software/checksum/</a:t>
            </a:r>
            <a:r>
              <a:rPr lang="en-US" dirty="0" smtClean="0"/>
              <a:t> </a:t>
            </a:r>
          </a:p>
          <a:p>
            <a:endParaRPr lang="en-US" dirty="0"/>
          </a:p>
        </p:txBody>
      </p:sp>
      <p:sp>
        <p:nvSpPr>
          <p:cNvPr id="5" name="Slide Number Placeholder 4"/>
          <p:cNvSpPr>
            <a:spLocks noGrp="1"/>
          </p:cNvSpPr>
          <p:nvPr>
            <p:ph type="sldNum" sz="quarter" idx="10"/>
          </p:nvPr>
        </p:nvSpPr>
        <p:spPr/>
        <p:txBody>
          <a:bodyPr/>
          <a:lstStyle/>
          <a:p>
            <a:fld id="{F7002AC8-C9F0-3C44-A159-0E5A198FAB1E}"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381000" y="152400"/>
            <a:ext cx="8305800" cy="1143000"/>
          </a:xfrm>
        </p:spPr>
        <p:txBody>
          <a:bodyPr/>
          <a:lstStyle/>
          <a:p>
            <a:pPr eaLnBrk="1" hangingPunct="1"/>
            <a:r>
              <a:rPr lang="en-US" dirty="0">
                <a:solidFill>
                  <a:srgbClr val="333399"/>
                </a:solidFill>
                <a:latin typeface="Calibri" charset="0"/>
              </a:rPr>
              <a:t>10. Preserve Your Data</a:t>
            </a:r>
          </a:p>
        </p:txBody>
      </p:sp>
      <p:sp>
        <p:nvSpPr>
          <p:cNvPr id="4" name="Rectangle 3"/>
          <p:cNvSpPr txBox="1">
            <a:spLocks noChangeArrowheads="1"/>
          </p:cNvSpPr>
          <p:nvPr/>
        </p:nvSpPr>
        <p:spPr bwMode="auto">
          <a:xfrm>
            <a:off x="457200" y="990600"/>
            <a:ext cx="716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Clr>
                <a:srgbClr val="FFFF99"/>
              </a:buClr>
              <a:buSzPct val="150000"/>
              <a:buChar char="·"/>
              <a:defRPr sz="2800" b="1">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FF99"/>
              </a:buClr>
              <a:buSzPct val="150000"/>
              <a:buChar char="·"/>
              <a:defRPr sz="2400" b="1">
                <a:solidFill>
                  <a:schemeClr val="bg1"/>
                </a:solidFill>
                <a:latin typeface="+mn-lt"/>
                <a:ea typeface="+mn-ea"/>
              </a:defRPr>
            </a:lvl2pPr>
            <a:lvl3pPr marL="1143000" indent="-228600" algn="l" rtl="0" eaLnBrk="0" fontAlgn="base" hangingPunct="0">
              <a:spcBef>
                <a:spcPct val="20000"/>
              </a:spcBef>
              <a:spcAft>
                <a:spcPct val="0"/>
              </a:spcAft>
              <a:buClr>
                <a:srgbClr val="FFFF99"/>
              </a:buClr>
              <a:buSzPct val="150000"/>
              <a:buChar char="·"/>
              <a:defRPr sz="2000" b="1">
                <a:solidFill>
                  <a:schemeClr val="bg1"/>
                </a:solidFill>
                <a:latin typeface="+mn-lt"/>
                <a:ea typeface="+mn-ea"/>
              </a:defRPr>
            </a:lvl3pPr>
            <a:lvl4pPr marL="1600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4pPr>
            <a:lvl5pPr marL="20574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5pPr>
            <a:lvl6pPr marL="25146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6pPr>
            <a:lvl7pPr marL="29718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7pPr>
            <a:lvl8pPr marL="34290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8pPr>
            <a:lvl9pPr marL="3886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9pPr>
          </a:lstStyle>
          <a:p>
            <a:pPr marL="0" indent="0">
              <a:buFontTx/>
              <a:buNone/>
              <a:defRPr/>
            </a:pPr>
            <a:endParaRPr lang="en-US" dirty="0" smtClean="0">
              <a:solidFill>
                <a:srgbClr val="262673"/>
              </a:solidFill>
            </a:endParaRPr>
          </a:p>
        </p:txBody>
      </p:sp>
      <p:sp>
        <p:nvSpPr>
          <p:cNvPr id="11" name="TextBox 10"/>
          <p:cNvSpPr txBox="1"/>
          <p:nvPr/>
        </p:nvSpPr>
        <p:spPr>
          <a:xfrm>
            <a:off x="457200" y="1752600"/>
            <a:ext cx="5638800" cy="5513388"/>
          </a:xfrm>
          <a:prstGeom prst="rect">
            <a:avLst/>
          </a:prstGeom>
          <a:noFill/>
        </p:spPr>
        <p:txBody>
          <a:bodyPr lIns="64291" tIns="32146" rIns="64291" bIns="32146">
            <a:spAutoFit/>
          </a:bodyPr>
          <a:lstStyle/>
          <a:p>
            <a:pPr>
              <a:spcBef>
                <a:spcPct val="20000"/>
              </a:spcBef>
              <a:spcAft>
                <a:spcPts val="598"/>
              </a:spcAft>
              <a:buNone/>
              <a:defRPr/>
            </a:pPr>
            <a:r>
              <a:rPr lang="en-US" sz="2200" dirty="0">
                <a:latin typeface="+mn-lt"/>
                <a:ea typeface="+mn-ea"/>
                <a:cs typeface="+mn-cs"/>
              </a:rPr>
              <a:t>What to preserve from the research project? </a:t>
            </a:r>
          </a:p>
          <a:p>
            <a:pPr marL="342900" indent="-342900">
              <a:spcBef>
                <a:spcPct val="20000"/>
              </a:spcBef>
              <a:spcAft>
                <a:spcPts val="598"/>
              </a:spcAft>
              <a:buFont typeface="Arial"/>
              <a:buChar char="•"/>
              <a:defRPr/>
            </a:pPr>
            <a:r>
              <a:rPr lang="en-US" sz="2200" dirty="0">
                <a:latin typeface="+mn-lt"/>
                <a:ea typeface="+mn-ea"/>
                <a:cs typeface="+mn-cs"/>
              </a:rPr>
              <a:t>Well-structured data files, with variables, units, and values defined</a:t>
            </a:r>
          </a:p>
          <a:p>
            <a:pPr marL="342900" indent="-342900">
              <a:spcBef>
                <a:spcPct val="20000"/>
              </a:spcBef>
              <a:spcAft>
                <a:spcPts val="598"/>
              </a:spcAft>
              <a:buFont typeface="Arial"/>
              <a:buChar char="•"/>
              <a:defRPr/>
            </a:pPr>
            <a:r>
              <a:rPr lang="en-US" sz="2200" dirty="0">
                <a:latin typeface="+mn-lt"/>
                <a:ea typeface="+mn-ea"/>
                <a:cs typeface="+mn-cs"/>
              </a:rPr>
              <a:t>Documentation and metadata record describing the data</a:t>
            </a:r>
          </a:p>
          <a:p>
            <a:pPr marL="342900" indent="-342900">
              <a:spcBef>
                <a:spcPct val="20000"/>
              </a:spcBef>
              <a:spcAft>
                <a:spcPts val="598"/>
              </a:spcAft>
              <a:buFont typeface="Arial"/>
              <a:buChar char="•"/>
              <a:defRPr/>
            </a:pPr>
            <a:r>
              <a:rPr lang="en-US" sz="2200" dirty="0">
                <a:latin typeface="+mn-lt"/>
                <a:ea typeface="+mn-ea"/>
                <a:cs typeface="+mn-cs"/>
              </a:rPr>
              <a:t> Additional information (provides context)</a:t>
            </a:r>
          </a:p>
          <a:p>
            <a:pPr marL="800100" lvl="1" indent="-342900">
              <a:spcBef>
                <a:spcPct val="20000"/>
              </a:spcBef>
              <a:spcAft>
                <a:spcPts val="598"/>
              </a:spcAft>
              <a:buFont typeface="Arial"/>
              <a:buChar char="•"/>
              <a:defRPr/>
            </a:pPr>
            <a:r>
              <a:rPr lang="en-US" sz="2000" dirty="0">
                <a:latin typeface="+mn-lt"/>
                <a:ea typeface="+mn-ea"/>
                <a:cs typeface="+mn-cs"/>
              </a:rPr>
              <a:t>Materials from project wiki/websites</a:t>
            </a:r>
          </a:p>
          <a:p>
            <a:pPr marL="800100" lvl="1" indent="-342900">
              <a:spcBef>
                <a:spcPct val="20000"/>
              </a:spcBef>
              <a:spcAft>
                <a:spcPts val="598"/>
              </a:spcAft>
              <a:buFont typeface="Arial"/>
              <a:buChar char="•"/>
              <a:defRPr/>
            </a:pPr>
            <a:r>
              <a:rPr lang="en-US" sz="2000" dirty="0">
                <a:latin typeface="+mn-lt"/>
                <a:ea typeface="+mn-ea"/>
                <a:cs typeface="+mn-cs"/>
              </a:rPr>
              <a:t>Files describing the project, protocols, or field sites (including photos)</a:t>
            </a:r>
          </a:p>
          <a:p>
            <a:pPr marL="800100" lvl="1" indent="-342900">
              <a:spcBef>
                <a:spcPct val="20000"/>
              </a:spcBef>
              <a:spcAft>
                <a:spcPts val="598"/>
              </a:spcAft>
              <a:buFont typeface="Arial"/>
              <a:buChar char="•"/>
              <a:defRPr/>
            </a:pPr>
            <a:r>
              <a:rPr lang="en-US" sz="2000" dirty="0">
                <a:latin typeface="+mn-lt"/>
                <a:ea typeface="+mn-ea"/>
                <a:cs typeface="+mn-cs"/>
              </a:rPr>
              <a:t>Publication(s) </a:t>
            </a:r>
          </a:p>
          <a:p>
            <a:pPr>
              <a:spcBef>
                <a:spcPct val="20000"/>
              </a:spcBef>
              <a:spcAft>
                <a:spcPts val="598"/>
              </a:spcAft>
              <a:buFontTx/>
              <a:buChar char="–"/>
              <a:defRPr/>
            </a:pPr>
            <a:endParaRPr lang="en-US" sz="2000" dirty="0">
              <a:latin typeface="+mn-lt"/>
              <a:ea typeface="+mn-ea"/>
              <a:cs typeface="+mn-cs"/>
            </a:endParaRPr>
          </a:p>
          <a:p>
            <a:pPr>
              <a:spcBef>
                <a:spcPct val="20000"/>
              </a:spcBef>
              <a:spcAft>
                <a:spcPts val="598"/>
              </a:spcAft>
              <a:buFontTx/>
              <a:buChar char="–"/>
              <a:defRPr/>
            </a:pPr>
            <a:endParaRPr lang="en-US" sz="2000" dirty="0">
              <a:latin typeface="+mn-lt"/>
              <a:ea typeface="+mn-ea"/>
              <a:cs typeface="+mn-cs"/>
            </a:endParaRPr>
          </a:p>
          <a:p>
            <a:pPr>
              <a:spcBef>
                <a:spcPct val="20000"/>
              </a:spcBef>
              <a:buFontTx/>
              <a:buChar char="–"/>
              <a:defRPr/>
            </a:pPr>
            <a:endParaRPr lang="en-US" sz="2000" dirty="0">
              <a:latin typeface="+mn-lt"/>
              <a:ea typeface="+mn-ea"/>
              <a:cs typeface="+mn-cs"/>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77000" y="1828800"/>
            <a:ext cx="24971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descr="Mdata example.tif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71411">
            <a:off x="6985000" y="3092450"/>
            <a:ext cx="1408113" cy="1562100"/>
          </a:xfrm>
          <a:prstGeom prst="rect">
            <a:avLst/>
          </a:prstGeom>
          <a:effectLst>
            <a:outerShdw blurRad="50800" dist="38100" dir="2700000" sx="103000" sy="103000" algn="tl" rotWithShape="0">
              <a:srgbClr val="000000">
                <a:alpha val="43000"/>
              </a:srgbClr>
            </a:outerShdw>
          </a:effectLst>
        </p:spPr>
      </p:pic>
      <p:pic>
        <p:nvPicPr>
          <p:cNvPr id="70662" name="Picture 7" descr="writing.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76510">
            <a:off x="6846888" y="4586288"/>
            <a:ext cx="1725612" cy="1284287"/>
          </a:xfrm>
          <a:prstGeom prst="rect">
            <a:avLst/>
          </a:prstGeom>
          <a:noFill/>
          <a:ln w="9525">
            <a:solidFill>
              <a:schemeClr val="tx1">
                <a:alpha val="96861"/>
              </a:schemeClr>
            </a:solidFill>
            <a:miter lim="800000"/>
            <a:headEnd/>
            <a:tailEnd/>
          </a:ln>
          <a:extLst>
            <a:ext uri="{909E8E84-426E-40dd-AFC4-6F175D3DCCD1}">
              <a14:hiddenFill xmlns:a14="http://schemas.microsoft.com/office/drawing/2010/main">
                <a:solidFill>
                  <a:srgbClr val="FFFFFF"/>
                </a:solidFill>
              </a14:hiddenFill>
            </a:ext>
          </a:extLst>
        </p:spPr>
      </p:pic>
      <p:sp>
        <p:nvSpPr>
          <p:cNvPr id="706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E9D52B55-2D0C-6E41-AE65-3AE3063D953D}" type="slidenum">
              <a:rPr lang="en-US" sz="1400"/>
              <a:pPr eaLnBrk="1" hangingPunct="1"/>
              <a:t>29</a:t>
            </a:fld>
            <a:endParaRPr lang="en-US" sz="1400"/>
          </a:p>
        </p:txBody>
      </p:sp>
    </p:spTree>
    <p:extLst>
      <p:ext uri="{BB962C8B-B14F-4D97-AF65-F5344CB8AC3E}">
        <p14:creationId xmlns:p14="http://schemas.microsoft.com/office/powerpoint/2010/main" val="25179042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solidFill>
                  <a:srgbClr val="333399"/>
                </a:solidFill>
                <a:latin typeface="Calibri" charset="0"/>
              </a:rPr>
              <a:t>Fundamental Data Practices</a:t>
            </a:r>
          </a:p>
        </p:txBody>
      </p:sp>
      <p:sp>
        <p:nvSpPr>
          <p:cNvPr id="3" name="Content Placeholder 2"/>
          <p:cNvSpPr>
            <a:spLocks noGrp="1"/>
          </p:cNvSpPr>
          <p:nvPr>
            <p:ph idx="1"/>
          </p:nvPr>
        </p:nvSpPr>
        <p:spPr>
          <a:xfrm>
            <a:off x="457200" y="1493838"/>
            <a:ext cx="7086600" cy="4678362"/>
          </a:xfrm>
        </p:spPr>
        <p:txBody>
          <a:bodyPr/>
          <a:lstStyle/>
          <a:p>
            <a:pPr marL="635000" indent="-635000" eaLnBrk="1" hangingPunct="1">
              <a:buFont typeface="+mj-lt"/>
              <a:buAutoNum type="arabicPeriod"/>
              <a:defRPr/>
            </a:pPr>
            <a:r>
              <a:rPr lang="en-US" sz="2500" dirty="0" smtClean="0">
                <a:ea typeface="+mn-ea"/>
                <a:cs typeface="+mn-cs"/>
              </a:rPr>
              <a:t>Define the contents of your data files  </a:t>
            </a:r>
          </a:p>
          <a:p>
            <a:pPr marL="635000" indent="-635000" eaLnBrk="1" hangingPunct="1">
              <a:buFont typeface="+mj-lt"/>
              <a:buAutoNum type="arabicPeriod"/>
              <a:defRPr/>
            </a:pPr>
            <a:r>
              <a:rPr lang="en-US" sz="2500" dirty="0" smtClean="0">
                <a:ea typeface="+mn-ea"/>
                <a:cs typeface="+mn-cs"/>
              </a:rPr>
              <a:t>Define the variables</a:t>
            </a:r>
          </a:p>
          <a:p>
            <a:pPr marL="635000" indent="-635000" eaLnBrk="1" hangingPunct="1">
              <a:buFont typeface="+mj-lt"/>
              <a:buAutoNum type="arabicPeriod"/>
              <a:defRPr/>
            </a:pPr>
            <a:r>
              <a:rPr lang="en-US" sz="2500" dirty="0" smtClean="0">
                <a:ea typeface="+mn-ea"/>
                <a:cs typeface="+mn-cs"/>
              </a:rPr>
              <a:t>Use consistent data organization</a:t>
            </a:r>
          </a:p>
          <a:p>
            <a:pPr marL="635000" indent="-635000" eaLnBrk="1" hangingPunct="1">
              <a:buFont typeface="+mj-lt"/>
              <a:buAutoNum type="arabicPeriod"/>
              <a:defRPr/>
            </a:pPr>
            <a:r>
              <a:rPr lang="en-US" sz="2500" dirty="0" smtClean="0">
                <a:ea typeface="+mn-ea"/>
                <a:cs typeface="+mn-cs"/>
              </a:rPr>
              <a:t>Use stable file formats </a:t>
            </a:r>
          </a:p>
          <a:p>
            <a:pPr marL="635000" indent="-635000" eaLnBrk="1" hangingPunct="1">
              <a:buFont typeface="+mj-lt"/>
              <a:buAutoNum type="arabicPeriod"/>
              <a:defRPr/>
            </a:pPr>
            <a:r>
              <a:rPr lang="en-US" sz="2500" dirty="0" smtClean="0">
                <a:ea typeface="+mn-ea"/>
                <a:cs typeface="+mn-cs"/>
              </a:rPr>
              <a:t>Assign descriptive file names </a:t>
            </a:r>
          </a:p>
          <a:p>
            <a:pPr marL="635000" indent="-635000" eaLnBrk="1" hangingPunct="1">
              <a:buFont typeface="+mj-lt"/>
              <a:buAutoNum type="arabicPeriod"/>
              <a:defRPr/>
            </a:pPr>
            <a:r>
              <a:rPr lang="en-US" sz="2500" dirty="0" smtClean="0">
                <a:ea typeface="+mn-ea"/>
                <a:cs typeface="+mn-cs"/>
              </a:rPr>
              <a:t>Preserve processing information</a:t>
            </a:r>
          </a:p>
          <a:p>
            <a:pPr marL="635000" indent="-635000" eaLnBrk="1" hangingPunct="1">
              <a:buFont typeface="+mj-lt"/>
              <a:buAutoNum type="arabicPeriod"/>
              <a:defRPr/>
            </a:pPr>
            <a:r>
              <a:rPr lang="en-US" sz="2500" dirty="0" smtClean="0">
                <a:ea typeface="+mn-ea"/>
                <a:cs typeface="+mn-cs"/>
              </a:rPr>
              <a:t>Perform basic quality assurance </a:t>
            </a:r>
          </a:p>
          <a:p>
            <a:pPr marL="635000" indent="-635000" eaLnBrk="1" hangingPunct="1">
              <a:buFont typeface="+mj-lt"/>
              <a:buAutoNum type="arabicPeriod"/>
              <a:defRPr/>
            </a:pPr>
            <a:r>
              <a:rPr lang="en-US" sz="2500" dirty="0" smtClean="0">
                <a:ea typeface="+mn-ea"/>
                <a:cs typeface="+mn-cs"/>
              </a:rPr>
              <a:t>Provide documentation</a:t>
            </a:r>
          </a:p>
          <a:p>
            <a:pPr marL="635000" indent="-635000" eaLnBrk="1" hangingPunct="1">
              <a:buFont typeface="+mj-lt"/>
              <a:buAutoNum type="arabicPeriod"/>
              <a:defRPr/>
            </a:pPr>
            <a:r>
              <a:rPr lang="en-US" sz="2500" dirty="0" smtClean="0">
                <a:ea typeface="+mn-ea"/>
                <a:cs typeface="+mn-cs"/>
              </a:rPr>
              <a:t>Protect your data</a:t>
            </a:r>
          </a:p>
          <a:p>
            <a:pPr marL="635000" indent="-635000" eaLnBrk="1" hangingPunct="1">
              <a:buFont typeface="+mj-lt"/>
              <a:buAutoNum type="arabicPeriod"/>
              <a:defRPr/>
            </a:pPr>
            <a:r>
              <a:rPr lang="en-US" sz="2500" dirty="0" smtClean="0">
                <a:ea typeface="+mn-ea"/>
                <a:cs typeface="+mn-cs"/>
              </a:rPr>
              <a:t>Preserve your data</a:t>
            </a:r>
          </a:p>
          <a:p>
            <a:pPr marL="0" indent="0" eaLnBrk="1" hangingPunct="1">
              <a:buFontTx/>
              <a:buNone/>
              <a:defRPr/>
            </a:pPr>
            <a:endParaRPr lang="en-US" sz="2500" dirty="0" smtClean="0">
              <a:ea typeface="+mn-ea"/>
              <a:cs typeface="+mn-cs"/>
            </a:endParaRPr>
          </a:p>
          <a:p>
            <a:pPr marL="508000" indent="-508000" eaLnBrk="1" hangingPunct="1">
              <a:buFont typeface="+mj-lt"/>
              <a:buAutoNum type="arabicPeriod"/>
              <a:defRPr/>
            </a:pPr>
            <a:endParaRPr lang="en-US" sz="2500" dirty="0" smtClean="0">
              <a:ea typeface="+mn-ea"/>
              <a:cs typeface="+mn-cs"/>
            </a:endParaRPr>
          </a:p>
          <a:p>
            <a:pPr eaLnBrk="1" hangingPunct="1">
              <a:defRPr/>
            </a:pPr>
            <a:endParaRPr lang="en-US" sz="2500" dirty="0">
              <a:ea typeface="+mn-ea"/>
              <a:cs typeface="+mn-cs"/>
            </a:endParaRPr>
          </a:p>
        </p:txBody>
      </p:sp>
      <p:sp>
        <p:nvSpPr>
          <p:cNvPr id="327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92314599-1376-D540-88FA-972D0DD22C24}" type="slidenum">
              <a:rPr lang="en-US" sz="1400"/>
              <a:pPr eaLnBrk="1" hangingPunct="1"/>
              <a:t>3</a:t>
            </a:fld>
            <a:endParaRPr lang="en-US" sz="1400"/>
          </a:p>
        </p:txBody>
      </p:sp>
    </p:spTree>
    <p:extLst>
      <p:ext uri="{BB962C8B-B14F-4D97-AF65-F5344CB8AC3E}">
        <p14:creationId xmlns:p14="http://schemas.microsoft.com/office/powerpoint/2010/main" val="31268829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333399"/>
                </a:solidFill>
                <a:latin typeface="Calibri" charset="0"/>
              </a:rPr>
              <a:t>10. Preserve Your </a:t>
            </a:r>
            <a:r>
              <a:rPr lang="en-US" sz="2400" dirty="0" smtClean="0">
                <a:solidFill>
                  <a:srgbClr val="333399"/>
                </a:solidFill>
                <a:latin typeface="Calibri" charset="0"/>
              </a:rPr>
              <a:t>Data </a:t>
            </a:r>
            <a:r>
              <a:rPr lang="en-US" sz="2400" b="0" dirty="0" smtClean="0">
                <a:solidFill>
                  <a:srgbClr val="333399"/>
                </a:solidFill>
                <a:latin typeface="Calibri" charset="0"/>
              </a:rPr>
              <a:t>(</a:t>
            </a:r>
            <a:r>
              <a:rPr lang="en-US" sz="2400" b="0" dirty="0" err="1" smtClean="0">
                <a:solidFill>
                  <a:srgbClr val="333399"/>
                </a:solidFill>
                <a:latin typeface="Calibri" charset="0"/>
              </a:rPr>
              <a:t>cont</a:t>
            </a:r>
            <a:r>
              <a:rPr lang="en-US" sz="2400" b="0" dirty="0" smtClean="0">
                <a:solidFill>
                  <a:srgbClr val="333399"/>
                </a:solidFill>
                <a:latin typeface="Calibri" charset="0"/>
              </a:rPr>
              <a:t>)</a:t>
            </a:r>
            <a:r>
              <a:rPr lang="en-US" sz="2400" dirty="0" smtClean="0">
                <a:solidFill>
                  <a:srgbClr val="333399"/>
                </a:solidFill>
                <a:latin typeface="Calibri" charset="0"/>
              </a:rPr>
              <a:t/>
            </a:r>
            <a:br>
              <a:rPr lang="en-US" sz="2400" dirty="0" smtClean="0">
                <a:solidFill>
                  <a:srgbClr val="333399"/>
                </a:solidFill>
                <a:latin typeface="Calibri" charset="0"/>
              </a:rPr>
            </a:br>
            <a:r>
              <a:rPr lang="en-US" sz="2800" dirty="0" smtClean="0">
                <a:solidFill>
                  <a:srgbClr val="333399"/>
                </a:solidFill>
              </a:rPr>
              <a:t>W</a:t>
            </a:r>
            <a:r>
              <a:rPr lang="en-US" sz="2800" dirty="0" smtClean="0">
                <a:solidFill>
                  <a:srgbClr val="333399"/>
                </a:solidFill>
              </a:rPr>
              <a:t>here </a:t>
            </a:r>
            <a:r>
              <a:rPr lang="en-US" sz="2800" dirty="0" smtClean="0">
                <a:solidFill>
                  <a:srgbClr val="333399"/>
                </a:solidFill>
              </a:rPr>
              <a:t>should the data be archived?</a:t>
            </a:r>
            <a:endParaRPr lang="en-US" sz="2800" dirty="0">
              <a:solidFill>
                <a:srgbClr val="333399"/>
              </a:solidFill>
            </a:endParaRPr>
          </a:p>
        </p:txBody>
      </p:sp>
      <p:sp>
        <p:nvSpPr>
          <p:cNvPr id="4" name="Content Placeholder 3"/>
          <p:cNvSpPr>
            <a:spLocks noGrp="1"/>
          </p:cNvSpPr>
          <p:nvPr>
            <p:ph idx="1"/>
          </p:nvPr>
        </p:nvSpPr>
        <p:spPr>
          <a:xfrm>
            <a:off x="457200" y="1295400"/>
            <a:ext cx="7543800" cy="2895600"/>
          </a:xfrm>
        </p:spPr>
        <p:txBody>
          <a:bodyPr/>
          <a:lstStyle/>
          <a:p>
            <a:r>
              <a:rPr lang="en-US" dirty="0" smtClean="0"/>
              <a:t>Part of project planning</a:t>
            </a:r>
          </a:p>
          <a:p>
            <a:r>
              <a:rPr lang="en-US" dirty="0" smtClean="0"/>
              <a:t>Contact archive / data center early to find out their requirements</a:t>
            </a:r>
          </a:p>
          <a:p>
            <a:pPr lvl="1"/>
            <a:r>
              <a:rPr lang="en-US" dirty="0" smtClean="0"/>
              <a:t>What additional data management steps would they like you to do?</a:t>
            </a:r>
          </a:p>
          <a:p>
            <a:r>
              <a:rPr lang="en-US" dirty="0" smtClean="0"/>
              <a:t>Suggested data centers / archives:</a:t>
            </a:r>
          </a:p>
          <a:p>
            <a:pPr lvl="1"/>
            <a:endParaRPr lang="en-US" dirty="0"/>
          </a:p>
        </p:txBody>
      </p:sp>
      <p:sp>
        <p:nvSpPr>
          <p:cNvPr id="2" name="Slide Number Placeholder 1"/>
          <p:cNvSpPr>
            <a:spLocks noGrp="1"/>
          </p:cNvSpPr>
          <p:nvPr>
            <p:ph type="sldNum" sz="quarter" idx="10"/>
          </p:nvPr>
        </p:nvSpPr>
        <p:spPr/>
        <p:txBody>
          <a:bodyPr/>
          <a:lstStyle/>
          <a:p>
            <a:fld id="{F7002AC8-C9F0-3C44-A159-0E5A198FAB1E}" type="slidenum">
              <a:rPr lang="en-US" smtClean="0"/>
              <a:pPr/>
              <a:t>30</a:t>
            </a:fld>
            <a:endParaRPr lang="en-US" dirty="0"/>
          </a:p>
        </p:txBody>
      </p:sp>
      <p:sp>
        <p:nvSpPr>
          <p:cNvPr id="5" name="TextBox 4"/>
          <p:cNvSpPr txBox="1"/>
          <p:nvPr/>
        </p:nvSpPr>
        <p:spPr>
          <a:xfrm>
            <a:off x="4343400" y="4406610"/>
            <a:ext cx="4114800" cy="1348061"/>
          </a:xfrm>
          <a:prstGeom prst="rect">
            <a:avLst/>
          </a:prstGeom>
          <a:noFill/>
        </p:spPr>
        <p:txBody>
          <a:bodyPr wrap="square" rtlCol="0">
            <a:spAutoFit/>
          </a:bodyPr>
          <a:lstStyle/>
          <a:p>
            <a:pPr marL="228600" indent="-228600"/>
            <a:r>
              <a:rPr lang="en-US" sz="2400" dirty="0" smtClean="0"/>
              <a:t>BCO-DMO</a:t>
            </a:r>
          </a:p>
          <a:p>
            <a:pPr marL="228600" indent="-228600"/>
            <a:r>
              <a:rPr lang="en-US" sz="2400" i="1" dirty="0" smtClean="0"/>
              <a:t>Ecological </a:t>
            </a:r>
            <a:r>
              <a:rPr lang="en-US" sz="2400" i="1" dirty="0"/>
              <a:t>Archives</a:t>
            </a:r>
          </a:p>
          <a:p>
            <a:pPr marL="228600" indent="-228600"/>
            <a:endParaRPr lang="en-US" sz="2400" dirty="0" smtClean="0"/>
          </a:p>
        </p:txBody>
      </p:sp>
      <p:sp>
        <p:nvSpPr>
          <p:cNvPr id="6" name="TextBox 5"/>
          <p:cNvSpPr txBox="1"/>
          <p:nvPr/>
        </p:nvSpPr>
        <p:spPr>
          <a:xfrm>
            <a:off x="685800" y="4406610"/>
            <a:ext cx="3810000" cy="1791260"/>
          </a:xfrm>
          <a:prstGeom prst="rect">
            <a:avLst/>
          </a:prstGeom>
          <a:noFill/>
        </p:spPr>
        <p:txBody>
          <a:bodyPr wrap="square" rtlCol="0">
            <a:spAutoFit/>
          </a:bodyPr>
          <a:lstStyle/>
          <a:p>
            <a:pPr marL="292100" indent="-292100"/>
            <a:r>
              <a:rPr lang="en-US" sz="2400" dirty="0" smtClean="0"/>
              <a:t>CDIAC</a:t>
            </a:r>
          </a:p>
          <a:p>
            <a:pPr marL="292100" indent="-292100"/>
            <a:r>
              <a:rPr lang="en-US" sz="2400" dirty="0" smtClean="0"/>
              <a:t>Dryad</a:t>
            </a:r>
          </a:p>
          <a:p>
            <a:pPr marL="292100" indent="-292100"/>
            <a:r>
              <a:rPr lang="en-US" sz="2400" dirty="0" smtClean="0"/>
              <a:t>NASA DAACs</a:t>
            </a:r>
          </a:p>
          <a:p>
            <a:pPr marL="749300" lvl="1" indent="-292100"/>
            <a:r>
              <a:rPr lang="en-US" sz="2400" dirty="0" smtClean="0"/>
              <a:t>(ORNL DAAC)</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a:solidFill>
                  <a:srgbClr val="333399"/>
                </a:solidFill>
                <a:latin typeface="Calibri" charset="0"/>
              </a:rPr>
              <a:t>Fundamental Data Practices</a:t>
            </a:r>
          </a:p>
        </p:txBody>
      </p:sp>
      <p:sp>
        <p:nvSpPr>
          <p:cNvPr id="3" name="Content Placeholder 2"/>
          <p:cNvSpPr>
            <a:spLocks noGrp="1"/>
          </p:cNvSpPr>
          <p:nvPr>
            <p:ph idx="1"/>
          </p:nvPr>
        </p:nvSpPr>
        <p:spPr>
          <a:xfrm>
            <a:off x="457200" y="1798638"/>
            <a:ext cx="7086600" cy="4678362"/>
          </a:xfrm>
        </p:spPr>
        <p:txBody>
          <a:bodyPr/>
          <a:lstStyle/>
          <a:p>
            <a:pPr marL="635000" indent="-635000" eaLnBrk="1" hangingPunct="1">
              <a:buFont typeface="+mj-lt"/>
              <a:buAutoNum type="arabicPeriod"/>
              <a:defRPr/>
            </a:pPr>
            <a:r>
              <a:rPr lang="en-US" sz="2400" dirty="0" smtClean="0">
                <a:ea typeface="+mn-ea"/>
                <a:cs typeface="+mn-cs"/>
              </a:rPr>
              <a:t>Define the contents of your data files  </a:t>
            </a:r>
          </a:p>
          <a:p>
            <a:pPr marL="635000" indent="-635000" eaLnBrk="1" hangingPunct="1">
              <a:buFont typeface="+mj-lt"/>
              <a:buAutoNum type="arabicPeriod"/>
              <a:defRPr/>
            </a:pPr>
            <a:r>
              <a:rPr lang="en-US" sz="2400" dirty="0" smtClean="0">
                <a:ea typeface="+mn-ea"/>
                <a:cs typeface="+mn-cs"/>
              </a:rPr>
              <a:t>Define the variables</a:t>
            </a:r>
          </a:p>
          <a:p>
            <a:pPr marL="635000" indent="-635000" eaLnBrk="1" hangingPunct="1">
              <a:buFont typeface="+mj-lt"/>
              <a:buAutoNum type="arabicPeriod"/>
              <a:defRPr/>
            </a:pPr>
            <a:r>
              <a:rPr lang="en-US" sz="2400" dirty="0" smtClean="0">
                <a:ea typeface="+mn-ea"/>
                <a:cs typeface="+mn-cs"/>
              </a:rPr>
              <a:t>Use consistent data organization</a:t>
            </a:r>
          </a:p>
          <a:p>
            <a:pPr marL="635000" indent="-635000" eaLnBrk="1" hangingPunct="1">
              <a:buFont typeface="+mj-lt"/>
              <a:buAutoNum type="arabicPeriod"/>
              <a:defRPr/>
            </a:pPr>
            <a:r>
              <a:rPr lang="en-US" sz="2400" dirty="0" smtClean="0">
                <a:ea typeface="+mn-ea"/>
                <a:cs typeface="+mn-cs"/>
              </a:rPr>
              <a:t>Use stable file formats </a:t>
            </a:r>
          </a:p>
          <a:p>
            <a:pPr marL="635000" indent="-635000" eaLnBrk="1" hangingPunct="1">
              <a:buFont typeface="+mj-lt"/>
              <a:buAutoNum type="arabicPeriod"/>
              <a:defRPr/>
            </a:pPr>
            <a:r>
              <a:rPr lang="en-US" sz="2400" dirty="0" smtClean="0">
                <a:ea typeface="+mn-ea"/>
                <a:cs typeface="+mn-cs"/>
              </a:rPr>
              <a:t>Assign descriptive file names </a:t>
            </a:r>
          </a:p>
          <a:p>
            <a:pPr marL="635000" indent="-635000" eaLnBrk="1" hangingPunct="1">
              <a:buFont typeface="+mj-lt"/>
              <a:buAutoNum type="arabicPeriod"/>
              <a:defRPr/>
            </a:pPr>
            <a:r>
              <a:rPr lang="en-US" sz="2400" dirty="0" smtClean="0">
                <a:ea typeface="+mn-ea"/>
                <a:cs typeface="+mn-cs"/>
              </a:rPr>
              <a:t>Preserve processing information</a:t>
            </a:r>
          </a:p>
          <a:p>
            <a:pPr marL="635000" indent="-635000" eaLnBrk="1" hangingPunct="1">
              <a:buFont typeface="+mj-lt"/>
              <a:buAutoNum type="arabicPeriod"/>
              <a:defRPr/>
            </a:pPr>
            <a:r>
              <a:rPr lang="en-US" sz="2400" dirty="0" smtClean="0">
                <a:ea typeface="+mn-ea"/>
                <a:cs typeface="+mn-cs"/>
              </a:rPr>
              <a:t>Perform basic quality assurance </a:t>
            </a:r>
          </a:p>
          <a:p>
            <a:pPr marL="635000" indent="-635000" eaLnBrk="1" hangingPunct="1">
              <a:buFont typeface="+mj-lt"/>
              <a:buAutoNum type="arabicPeriod"/>
              <a:defRPr/>
            </a:pPr>
            <a:r>
              <a:rPr lang="en-US" sz="2400" dirty="0" smtClean="0">
                <a:ea typeface="+mn-ea"/>
                <a:cs typeface="+mn-cs"/>
              </a:rPr>
              <a:t>Provide documentation</a:t>
            </a:r>
          </a:p>
          <a:p>
            <a:pPr marL="635000" indent="-635000" eaLnBrk="1" hangingPunct="1">
              <a:buFont typeface="+mj-lt"/>
              <a:buAutoNum type="arabicPeriod"/>
              <a:defRPr/>
            </a:pPr>
            <a:r>
              <a:rPr lang="en-US" sz="2400" dirty="0" smtClean="0">
                <a:ea typeface="+mn-ea"/>
                <a:cs typeface="+mn-cs"/>
              </a:rPr>
              <a:t>Protect your data</a:t>
            </a:r>
          </a:p>
          <a:p>
            <a:pPr marL="635000" indent="-635000" eaLnBrk="1" hangingPunct="1">
              <a:buFont typeface="+mj-lt"/>
              <a:buAutoNum type="arabicPeriod"/>
              <a:defRPr/>
            </a:pPr>
            <a:r>
              <a:rPr lang="en-US" sz="2400" dirty="0" smtClean="0">
                <a:ea typeface="+mn-ea"/>
                <a:cs typeface="+mn-cs"/>
              </a:rPr>
              <a:t>Preserve your data</a:t>
            </a:r>
          </a:p>
          <a:p>
            <a:pPr marL="0" indent="0" eaLnBrk="1" hangingPunct="1">
              <a:lnSpc>
                <a:spcPct val="80000"/>
              </a:lnSpc>
              <a:buFontTx/>
              <a:buNone/>
              <a:defRPr/>
            </a:pPr>
            <a:endParaRPr lang="en-US" sz="2400" dirty="0" smtClean="0">
              <a:ea typeface="+mn-ea"/>
              <a:cs typeface="+mn-cs"/>
            </a:endParaRPr>
          </a:p>
          <a:p>
            <a:pPr marL="508000" indent="-508000" eaLnBrk="1" hangingPunct="1">
              <a:lnSpc>
                <a:spcPct val="80000"/>
              </a:lnSpc>
              <a:buFont typeface="+mj-lt"/>
              <a:buAutoNum type="arabicPeriod"/>
              <a:defRPr/>
            </a:pPr>
            <a:endParaRPr lang="en-US" sz="2400" dirty="0" smtClean="0">
              <a:ea typeface="+mn-ea"/>
              <a:cs typeface="+mn-cs"/>
            </a:endParaRPr>
          </a:p>
          <a:p>
            <a:pPr eaLnBrk="1" hangingPunct="1">
              <a:defRPr/>
            </a:pPr>
            <a:endParaRPr lang="en-US" dirty="0">
              <a:ea typeface="+mn-ea"/>
              <a:cs typeface="+mn-cs"/>
            </a:endParaRPr>
          </a:p>
        </p:txBody>
      </p:sp>
      <p:sp>
        <p:nvSpPr>
          <p:cNvPr id="727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94004A0A-89C1-D24B-BE2C-2A76D9CD98C5}" type="slidenum">
              <a:rPr lang="en-US" sz="1400"/>
              <a:pPr eaLnBrk="1" hangingPunct="1"/>
              <a:t>31</a:t>
            </a:fld>
            <a:endParaRPr lang="en-US" sz="1400"/>
          </a:p>
        </p:txBody>
      </p:sp>
    </p:spTree>
    <p:extLst>
      <p:ext uri="{BB962C8B-B14F-4D97-AF65-F5344CB8AC3E}">
        <p14:creationId xmlns:p14="http://schemas.microsoft.com/office/powerpoint/2010/main" val="9546584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GB">
                <a:solidFill>
                  <a:srgbClr val="333399"/>
                </a:solidFill>
                <a:latin typeface="Calibri" charset="0"/>
              </a:rPr>
              <a:t>Best Practices:  Conclusion</a:t>
            </a:r>
            <a:endParaRPr lang="en-US">
              <a:solidFill>
                <a:srgbClr val="333399"/>
              </a:solidFill>
              <a:latin typeface="Calibri" charset="0"/>
            </a:endParaRPr>
          </a:p>
        </p:txBody>
      </p:sp>
      <p:sp>
        <p:nvSpPr>
          <p:cNvPr id="75778" name="Rectangle 3"/>
          <p:cNvSpPr>
            <a:spLocks noGrp="1" noChangeArrowheads="1"/>
          </p:cNvSpPr>
          <p:nvPr>
            <p:ph type="body" idx="1"/>
          </p:nvPr>
        </p:nvSpPr>
        <p:spPr>
          <a:xfrm>
            <a:off x="406400" y="1363663"/>
            <a:ext cx="7442200" cy="4808537"/>
          </a:xfrm>
        </p:spPr>
        <p:txBody>
          <a:bodyPr/>
          <a:lstStyle/>
          <a:p>
            <a:pPr eaLnBrk="1" hangingPunct="1"/>
            <a:r>
              <a:rPr lang="en-GB" sz="2800" dirty="0">
                <a:latin typeface="Calibri" charset="0"/>
              </a:rPr>
              <a:t>Data management is important in today’s  science</a:t>
            </a:r>
          </a:p>
          <a:p>
            <a:pPr eaLnBrk="1" hangingPunct="1"/>
            <a:r>
              <a:rPr lang="en-GB" sz="2800" dirty="0">
                <a:latin typeface="Calibri" charset="0"/>
              </a:rPr>
              <a:t>Well organized data: </a:t>
            </a:r>
          </a:p>
          <a:p>
            <a:pPr lvl="1" eaLnBrk="1" hangingPunct="1"/>
            <a:r>
              <a:rPr lang="en-GB" sz="2400" dirty="0">
                <a:latin typeface="Calibri" charset="0"/>
                <a:ea typeface="ＭＳ Ｐゴシック" charset="0"/>
              </a:rPr>
              <a:t>enables researchers to work more efficiently</a:t>
            </a:r>
          </a:p>
          <a:p>
            <a:pPr lvl="1" eaLnBrk="1" hangingPunct="1"/>
            <a:r>
              <a:rPr lang="en-GB" sz="2400" dirty="0">
                <a:latin typeface="Calibri" charset="0"/>
                <a:ea typeface="ＭＳ Ｐゴシック" charset="0"/>
              </a:rPr>
              <a:t>can be shared easily by collaborators</a:t>
            </a:r>
          </a:p>
          <a:p>
            <a:pPr lvl="1" eaLnBrk="1" hangingPunct="1"/>
            <a:r>
              <a:rPr lang="en-GB" sz="2400" dirty="0">
                <a:latin typeface="Calibri" charset="0"/>
                <a:ea typeface="ＭＳ Ｐゴシック" charset="0"/>
              </a:rPr>
              <a:t>can potentially be re-used in ways not imagined when originally collected</a:t>
            </a:r>
          </a:p>
          <a:p>
            <a:pPr eaLnBrk="1" hangingPunct="1"/>
            <a:r>
              <a:rPr lang="en-GB" sz="2800" dirty="0">
                <a:latin typeface="Calibri" charset="0"/>
              </a:rPr>
              <a:t>Include data management in your research </a:t>
            </a:r>
            <a:r>
              <a:rPr lang="en-GB" sz="2800" dirty="0" smtClean="0">
                <a:latin typeface="Calibri" charset="0"/>
              </a:rPr>
              <a:t>workflow and budget </a:t>
            </a:r>
            <a:endParaRPr lang="en-GB" sz="2800" dirty="0">
              <a:latin typeface="Calibri" charset="0"/>
            </a:endParaRPr>
          </a:p>
          <a:p>
            <a:pPr eaLnBrk="1" hangingPunct="1"/>
            <a:r>
              <a:rPr lang="en-GB" sz="2800" dirty="0">
                <a:latin typeface="Calibri" charset="0"/>
              </a:rPr>
              <a:t>Data </a:t>
            </a:r>
            <a:r>
              <a:rPr lang="en-GB" sz="2800">
                <a:latin typeface="Calibri" charset="0"/>
              </a:rPr>
              <a:t>Management </a:t>
            </a:r>
            <a:r>
              <a:rPr lang="en-GB" sz="2800" smtClean="0">
                <a:latin typeface="Calibri" charset="0"/>
              </a:rPr>
              <a:t>Practices should </a:t>
            </a:r>
            <a:r>
              <a:rPr lang="en-GB" sz="2800" dirty="0">
                <a:latin typeface="Calibri" charset="0"/>
              </a:rPr>
              <a:t>be a habit  </a:t>
            </a:r>
          </a:p>
          <a:p>
            <a:pPr eaLnBrk="1" hangingPunct="1"/>
            <a:endParaRPr lang="en-GB" sz="3300" dirty="0">
              <a:latin typeface="Calibri" charset="0"/>
            </a:endParaRPr>
          </a:p>
        </p:txBody>
      </p:sp>
      <p:sp>
        <p:nvSpPr>
          <p:cNvPr id="757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1DDD868-0ECA-A34D-AC74-4CE8645B59CF}" type="slidenum">
              <a:rPr lang="en-US" sz="1400"/>
              <a:pPr eaLnBrk="1" hangingPunct="1"/>
              <a:t>32</a:t>
            </a:fld>
            <a:endParaRPr lang="en-US" sz="1400"/>
          </a:p>
        </p:txBody>
      </p:sp>
    </p:spTree>
    <p:extLst>
      <p:ext uri="{BB962C8B-B14F-4D97-AF65-F5344CB8AC3E}">
        <p14:creationId xmlns:p14="http://schemas.microsoft.com/office/powerpoint/2010/main" val="39141405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9"/>
                </a:solidFill>
              </a:rPr>
              <a:t>Web Resources</a:t>
            </a:r>
            <a:endParaRPr lang="en-US" dirty="0">
              <a:solidFill>
                <a:srgbClr val="000099"/>
              </a:solidFill>
            </a:endParaRPr>
          </a:p>
        </p:txBody>
      </p:sp>
      <p:sp>
        <p:nvSpPr>
          <p:cNvPr id="3" name="Content Placeholder 2"/>
          <p:cNvSpPr>
            <a:spLocks noGrp="1"/>
          </p:cNvSpPr>
          <p:nvPr>
            <p:ph idx="1"/>
          </p:nvPr>
        </p:nvSpPr>
        <p:spPr>
          <a:xfrm>
            <a:off x="457200" y="1447800"/>
            <a:ext cx="7772400" cy="5029200"/>
          </a:xfrm>
        </p:spPr>
        <p:txBody>
          <a:bodyPr>
            <a:normAutofit/>
          </a:bodyPr>
          <a:lstStyle/>
          <a:p>
            <a:pPr marL="0" indent="0">
              <a:buNone/>
            </a:pPr>
            <a:r>
              <a:rPr lang="en-US" dirty="0" smtClean="0"/>
              <a:t>Web Site</a:t>
            </a:r>
          </a:p>
          <a:p>
            <a:pPr lvl="1"/>
            <a:r>
              <a:rPr lang="en-US" dirty="0" smtClean="0">
                <a:hlinkClick r:id="rId2"/>
              </a:rPr>
              <a:t>Data Management for Data Providers</a:t>
            </a:r>
            <a:endParaRPr lang="en-US" dirty="0" smtClean="0"/>
          </a:p>
          <a:p>
            <a:pPr marL="0" indent="0">
              <a:buNone/>
            </a:pPr>
            <a:r>
              <a:rPr lang="en-US" dirty="0" smtClean="0"/>
              <a:t>Workshops</a:t>
            </a:r>
          </a:p>
          <a:p>
            <a:pPr marL="862013" lvl="1" indent="-404813"/>
            <a:r>
              <a:rPr lang="en-US" sz="2800" dirty="0" smtClean="0">
                <a:hlinkClick r:id="rId3"/>
              </a:rPr>
              <a:t>Workshops </a:t>
            </a:r>
            <a:r>
              <a:rPr lang="en-US" sz="2800" dirty="0">
                <a:hlinkClick r:id="rId3"/>
              </a:rPr>
              <a:t>on </a:t>
            </a:r>
            <a:r>
              <a:rPr lang="en-US" sz="2800" i="1" dirty="0">
                <a:hlinkClick r:id="rId3"/>
              </a:rPr>
              <a:t>Data Management 101 </a:t>
            </a:r>
            <a:r>
              <a:rPr lang="en-US" sz="2800" dirty="0"/>
              <a:t>at </a:t>
            </a:r>
            <a:r>
              <a:rPr lang="en-US" sz="2800" dirty="0" smtClean="0"/>
              <a:t>NASA Terrestrial </a:t>
            </a:r>
            <a:r>
              <a:rPr lang="en-US" sz="2800" dirty="0"/>
              <a:t>Ecology </a:t>
            </a:r>
            <a:r>
              <a:rPr lang="en-US" sz="2800" dirty="0" smtClean="0"/>
              <a:t>meeting in 2013</a:t>
            </a:r>
            <a:endParaRPr lang="en-US" dirty="0" smtClean="0"/>
          </a:p>
          <a:p>
            <a:pPr marL="857250" lvl="1" indent="-457200"/>
            <a:r>
              <a:rPr lang="en-US" dirty="0" smtClean="0">
                <a:hlinkClick r:id="rId4"/>
              </a:rPr>
              <a:t>Workshop </a:t>
            </a:r>
            <a:r>
              <a:rPr lang="en-US" dirty="0">
                <a:hlinkClick r:id="rId4"/>
              </a:rPr>
              <a:t>at </a:t>
            </a:r>
            <a:r>
              <a:rPr lang="en-US" dirty="0" smtClean="0">
                <a:hlinkClick r:id="rId4"/>
              </a:rPr>
              <a:t>American Meteorological Society</a:t>
            </a:r>
            <a:endParaRPr lang="en-US" dirty="0" smtClean="0"/>
          </a:p>
          <a:p>
            <a:pPr marL="1257300" lvl="2" indent="-457200"/>
            <a:r>
              <a:rPr lang="en-US" dirty="0" smtClean="0"/>
              <a:t>2012 </a:t>
            </a:r>
            <a:r>
              <a:rPr lang="en-US" dirty="0"/>
              <a:t>with ESIP </a:t>
            </a:r>
            <a:r>
              <a:rPr lang="en-US" dirty="0" smtClean="0"/>
              <a:t>and DataONE</a:t>
            </a:r>
            <a:endParaRPr lang="en-US" dirty="0"/>
          </a:p>
          <a:p>
            <a:pPr marL="0" indent="0">
              <a:buNone/>
            </a:pPr>
            <a:r>
              <a:rPr lang="en-US" dirty="0" smtClean="0"/>
              <a:t>Training Materials </a:t>
            </a:r>
            <a:r>
              <a:rPr lang="en-US" sz="2400" dirty="0" smtClean="0"/>
              <a:t>(ORNL DAAC contributed)</a:t>
            </a:r>
          </a:p>
          <a:p>
            <a:pPr lvl="1"/>
            <a:r>
              <a:rPr lang="en-US" dirty="0" smtClean="0">
                <a:hlinkClick r:id="rId5"/>
              </a:rPr>
              <a:t>ESIP training modules </a:t>
            </a:r>
            <a:endParaRPr lang="en-US" dirty="0" smtClean="0"/>
          </a:p>
          <a:p>
            <a:pPr lvl="1"/>
            <a:r>
              <a:rPr lang="en-US" dirty="0" smtClean="0">
                <a:hlinkClick r:id="rId6"/>
              </a:rPr>
              <a:t>DataONE training modules </a:t>
            </a:r>
            <a:endParaRPr lang="en-US" dirty="0" smtClean="0"/>
          </a:p>
        </p:txBody>
      </p:sp>
      <p:sp>
        <p:nvSpPr>
          <p:cNvPr id="4" name="Slide Number Placeholder 3"/>
          <p:cNvSpPr>
            <a:spLocks noGrp="1"/>
          </p:cNvSpPr>
          <p:nvPr>
            <p:ph type="sldNum" sz="quarter" idx="10"/>
          </p:nvPr>
        </p:nvSpPr>
        <p:spPr/>
        <p:txBody>
          <a:bodyPr/>
          <a:lstStyle/>
          <a:p>
            <a:pPr>
              <a:defRPr/>
            </a:pPr>
            <a:fld id="{A8126B1F-4125-5144-9F3F-C83ABD95C8BB}" type="slidenum">
              <a:rPr lang="en-US" smtClean="0"/>
              <a:pPr>
                <a:defRPr/>
              </a:pPr>
              <a:t>33</a:t>
            </a:fld>
            <a:endParaRPr lang="en-US"/>
          </a:p>
        </p:txBody>
      </p:sp>
    </p:spTree>
    <p:extLst>
      <p:ext uri="{BB962C8B-B14F-4D97-AF65-F5344CB8AC3E}">
        <p14:creationId xmlns:p14="http://schemas.microsoft.com/office/powerpoint/2010/main" val="1212522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solidFill>
                  <a:srgbClr val="333399"/>
                </a:solidFill>
                <a:ea typeface="ヒラギノ角ゴ ProN W3" charset="0"/>
                <a:cs typeface="ヒラギノ角ゴ ProN W3" charset="0"/>
              </a:rPr>
              <a:t>1. Define the contents of your data files</a:t>
            </a:r>
          </a:p>
        </p:txBody>
      </p:sp>
      <p:sp>
        <p:nvSpPr>
          <p:cNvPr id="40962" name="Content Placeholder 2"/>
          <p:cNvSpPr>
            <a:spLocks noGrp="1"/>
          </p:cNvSpPr>
          <p:nvPr>
            <p:ph idx="1"/>
          </p:nvPr>
        </p:nvSpPr>
        <p:spPr>
          <a:xfrm>
            <a:off x="457647" y="1697757"/>
            <a:ext cx="7467451" cy="4678040"/>
          </a:xfrm>
        </p:spPr>
        <p:txBody>
          <a:bodyPr>
            <a:normAutofit fontScale="92500" lnSpcReduction="10000"/>
          </a:bodyPr>
          <a:lstStyle/>
          <a:p>
            <a:pPr marL="275695" indent="-275695">
              <a:lnSpc>
                <a:spcPct val="110000"/>
              </a:lnSpc>
              <a:spcBef>
                <a:spcPts val="72"/>
              </a:spcBef>
              <a:spcAft>
                <a:spcPts val="0"/>
              </a:spcAft>
            </a:pPr>
            <a:r>
              <a:rPr lang="en-US" dirty="0">
                <a:latin typeface="Helvetica Neue" charset="0"/>
                <a:ea typeface="ヒラギノ角ゴ ProN W3" charset="0"/>
                <a:cs typeface="ヒラギノ角ゴ ProN W3" charset="0"/>
              </a:rPr>
              <a:t>Content flows from science plan (hypotheses) and is informed from requirements of final archive.</a:t>
            </a:r>
          </a:p>
          <a:p>
            <a:pPr marL="275695" indent="-275695">
              <a:lnSpc>
                <a:spcPct val="110000"/>
              </a:lnSpc>
              <a:spcBef>
                <a:spcPts val="72"/>
              </a:spcBef>
              <a:spcAft>
                <a:spcPts val="0"/>
              </a:spcAft>
            </a:pPr>
            <a:endParaRPr lang="en-US" dirty="0">
              <a:latin typeface="Helvetica Neue" charset="0"/>
              <a:ea typeface="ヒラギノ角ゴ ProN W3" charset="0"/>
              <a:cs typeface="ヒラギノ角ゴ ProN W3" charset="0"/>
            </a:endParaRPr>
          </a:p>
          <a:p>
            <a:pPr marL="275695" indent="-275695">
              <a:lnSpc>
                <a:spcPct val="110000"/>
              </a:lnSpc>
              <a:spcBef>
                <a:spcPts val="72"/>
              </a:spcBef>
              <a:spcAft>
                <a:spcPts val="0"/>
              </a:spcAft>
            </a:pPr>
            <a:r>
              <a:rPr lang="en-US" dirty="0">
                <a:latin typeface="Helvetica Neue" charset="0"/>
                <a:ea typeface="ヒラギノ角ゴ ProN W3" charset="0"/>
                <a:cs typeface="ヒラギノ角ゴ ProN W3" charset="0"/>
              </a:rPr>
              <a:t>Keep a set of similar measurements together in one file</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same investigator, </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methods, </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time basis, and </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instrument</a:t>
            </a:r>
          </a:p>
          <a:p>
            <a:pPr marL="568132" lvl="1" indent="-291321">
              <a:lnSpc>
                <a:spcPct val="110000"/>
              </a:lnSpc>
              <a:spcBef>
                <a:spcPts val="72"/>
              </a:spcBef>
              <a:spcAft>
                <a:spcPts val="0"/>
              </a:spcAft>
            </a:pPr>
            <a:r>
              <a:rPr lang="en-US" dirty="0">
                <a:latin typeface="Helvetica Neue" charset="0"/>
                <a:ea typeface="ヒラギノ角ゴ ProN W3" charset="0"/>
                <a:cs typeface="ヒラギノ角ゴ ProN W3" charset="0"/>
              </a:rPr>
              <a:t>No hard and fast rules about contents of each files. </a:t>
            </a:r>
          </a:p>
        </p:txBody>
      </p:sp>
      <p:sp>
        <p:nvSpPr>
          <p:cNvPr id="40963" name="Slide Number Placeholder 3"/>
          <p:cNvSpPr>
            <a:spLocks noGrp="1"/>
          </p:cNvSpPr>
          <p:nvPr>
            <p:ph type="sldNum" sz="quarter" idx="4294967295"/>
          </p:nvPr>
        </p:nvSpPr>
        <p:spPr bwMode="auto">
          <a:xfrm>
            <a:off x="7010921" y="6553275"/>
            <a:ext cx="2133079" cy="30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bodyPr>
          <a:lstStyle>
            <a:lvl1pPr eaLnBrk="0" hangingPunct="0">
              <a:defRPr sz="3000">
                <a:solidFill>
                  <a:srgbClr val="000000"/>
                </a:solidFill>
                <a:latin typeface="Helvetica Neue Light" charset="0"/>
                <a:ea typeface="ヒラギノ角ゴ ProN W3" charset="0"/>
                <a:cs typeface="ヒラギノ角ゴ ProN W3" charset="0"/>
                <a:sym typeface="Helvetica Neue Light" charset="0"/>
              </a:defRPr>
            </a:lvl1pPr>
            <a:lvl2pPr marL="522368" indent="-200911" eaLnBrk="0" hangingPunct="0">
              <a:defRPr sz="3000">
                <a:solidFill>
                  <a:srgbClr val="000000"/>
                </a:solidFill>
                <a:latin typeface="Helvetica Neue Light" charset="0"/>
                <a:ea typeface="ヒラギノ角ゴ ProN W3" charset="0"/>
                <a:cs typeface="ヒラギノ角ゴ ProN W3" charset="0"/>
                <a:sym typeface="Helvetica Neue Light" charset="0"/>
              </a:defRPr>
            </a:lvl2pPr>
            <a:lvl3pPr marL="803643"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3pPr>
            <a:lvl4pPr marL="1125101"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4pPr>
            <a:lvl5pPr marL="1446558"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5pPr>
            <a:lvl6pPr marL="1768015"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6pPr>
            <a:lvl7pPr marL="2089473"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7pPr>
            <a:lvl8pPr marL="2410930"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8pPr>
            <a:lvl9pPr marL="2732387"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7A07EF4D-895F-1E4F-A7CB-6C4FE6CF784A}" type="slidenum">
              <a:rPr lang="en-US" sz="1300"/>
              <a:pPr eaLnBrk="1" hangingPunct="1"/>
              <a:t>4</a:t>
            </a:fld>
            <a:endParaRPr lang="en-US" sz="1300"/>
          </a:p>
        </p:txBody>
      </p:sp>
    </p:spTree>
    <p:extLst>
      <p:ext uri="{BB962C8B-B14F-4D97-AF65-F5344CB8AC3E}">
        <p14:creationId xmlns:p14="http://schemas.microsoft.com/office/powerpoint/2010/main" val="372419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a:t>
            </a:r>
            <a:endParaRPr lang="en-US" sz="3200" dirty="0">
              <a:solidFill>
                <a:schemeClr val="accent2"/>
              </a:solidFill>
            </a:endParaRPr>
          </a:p>
        </p:txBody>
      </p:sp>
      <p:sp>
        <p:nvSpPr>
          <p:cNvPr id="27651" name="Rectangle 3"/>
          <p:cNvSpPr>
            <a:spLocks noGrp="1" noChangeArrowheads="1"/>
          </p:cNvSpPr>
          <p:nvPr>
            <p:ph type="body" idx="1"/>
          </p:nvPr>
        </p:nvSpPr>
        <p:spPr>
          <a:xfrm>
            <a:off x="381000" y="1371600"/>
            <a:ext cx="7315200" cy="4419600"/>
          </a:xfrm>
        </p:spPr>
        <p:txBody>
          <a:bodyPr/>
          <a:lstStyle/>
          <a:p>
            <a:pPr marL="457200" indent="-457200" eaLnBrk="1" hangingPunct="1">
              <a:lnSpc>
                <a:spcPct val="90000"/>
              </a:lnSpc>
              <a:buFont typeface="+mj-lt"/>
              <a:buAutoNum type="arabicPeriod"/>
            </a:pPr>
            <a:r>
              <a:rPr lang="en-US" sz="2400" dirty="0" smtClean="0"/>
              <a:t>Choose the units </a:t>
            </a:r>
            <a:r>
              <a:rPr lang="en-US" sz="2400" dirty="0" smtClean="0"/>
              <a:t>and </a:t>
            </a:r>
            <a:r>
              <a:rPr lang="en-US" sz="2400" dirty="0"/>
              <a:t>format for each </a:t>
            </a:r>
            <a:r>
              <a:rPr lang="en-US" sz="2400" dirty="0" smtClean="0"/>
              <a:t>variable, </a:t>
            </a:r>
          </a:p>
          <a:p>
            <a:pPr marL="457200" indent="-457200" eaLnBrk="1" hangingPunct="1">
              <a:lnSpc>
                <a:spcPct val="90000"/>
              </a:lnSpc>
              <a:buFont typeface="+mj-lt"/>
              <a:buAutoNum type="arabicPeriod"/>
            </a:pPr>
            <a:r>
              <a:rPr lang="en-US" sz="2400" dirty="0" smtClean="0"/>
              <a:t>Explain </a:t>
            </a:r>
            <a:r>
              <a:rPr lang="en-US" sz="2400" dirty="0"/>
              <a:t>the format in the metadata, and </a:t>
            </a:r>
            <a:endParaRPr lang="en-US" sz="2400" dirty="0" smtClean="0"/>
          </a:p>
          <a:p>
            <a:pPr marL="457200" indent="-457200" eaLnBrk="1" hangingPunct="1">
              <a:lnSpc>
                <a:spcPct val="90000"/>
              </a:lnSpc>
              <a:buFont typeface="+mj-lt"/>
              <a:buAutoNum type="arabicPeriod"/>
            </a:pPr>
            <a:r>
              <a:rPr lang="en-US" sz="2400" dirty="0"/>
              <a:t>U</a:t>
            </a:r>
            <a:r>
              <a:rPr lang="en-US" sz="2400" dirty="0" smtClean="0"/>
              <a:t>se </a:t>
            </a:r>
            <a:r>
              <a:rPr lang="en-US" sz="2400" dirty="0"/>
              <a:t>that format </a:t>
            </a:r>
            <a:r>
              <a:rPr lang="en-US" sz="2400" dirty="0" smtClean="0"/>
              <a:t>consistently throughout </a:t>
            </a:r>
            <a:r>
              <a:rPr lang="en-US" sz="2400" dirty="0"/>
              <a:t>the </a:t>
            </a:r>
            <a:r>
              <a:rPr lang="en-US" sz="2400" dirty="0" smtClean="0"/>
              <a:t>file</a:t>
            </a:r>
          </a:p>
          <a:p>
            <a:pPr marL="0" indent="0" eaLnBrk="1" hangingPunct="1">
              <a:lnSpc>
                <a:spcPct val="90000"/>
              </a:lnSpc>
              <a:buNone/>
            </a:pPr>
            <a:endParaRPr lang="en-US" sz="2400" dirty="0" smtClean="0"/>
          </a:p>
          <a:p>
            <a:pPr marL="0" indent="0" eaLnBrk="1" hangingPunct="1">
              <a:lnSpc>
                <a:spcPct val="90000"/>
              </a:lnSpc>
              <a:buNone/>
            </a:pPr>
            <a:r>
              <a:rPr lang="en-US" sz="2400" dirty="0" smtClean="0"/>
              <a:t>Date / Time Example</a:t>
            </a:r>
            <a:endParaRPr lang="en-US" sz="2400" dirty="0"/>
          </a:p>
          <a:p>
            <a:pPr lvl="1" eaLnBrk="1" hangingPunct="1">
              <a:lnSpc>
                <a:spcPct val="90000"/>
              </a:lnSpc>
            </a:pPr>
            <a:r>
              <a:rPr lang="en-US" sz="2000" dirty="0"/>
              <a:t>e.g., use </a:t>
            </a:r>
            <a:r>
              <a:rPr lang="en-US" sz="2000" dirty="0" err="1"/>
              <a:t>yyyymmdd</a:t>
            </a:r>
            <a:r>
              <a:rPr lang="en-US" sz="2000" dirty="0"/>
              <a:t>; January 2, 1999 is </a:t>
            </a:r>
            <a:r>
              <a:rPr lang="en-US" sz="2000" dirty="0" smtClean="0"/>
              <a:t>19990102</a:t>
            </a:r>
          </a:p>
          <a:p>
            <a:pPr lvl="1">
              <a:lnSpc>
                <a:spcPct val="90000"/>
              </a:lnSpc>
            </a:pPr>
            <a:r>
              <a:rPr lang="en-US" sz="2000" dirty="0"/>
              <a:t>Report in both local time and Coordinated Universal Time (UTC) </a:t>
            </a:r>
            <a:r>
              <a:rPr lang="en-US" sz="2000" dirty="0" smtClean="0"/>
              <a:t> and 24-hour notation (13:30 hrs instead of 1:30 p.m.)</a:t>
            </a:r>
          </a:p>
          <a:p>
            <a:pPr lvl="1" eaLnBrk="1" hangingPunct="1">
              <a:lnSpc>
                <a:spcPct val="90000"/>
              </a:lnSpc>
            </a:pPr>
            <a:r>
              <a:rPr lang="en-US" sz="2000" dirty="0" smtClean="0"/>
              <a:t>Use a code (e.g., -9999) for missing values</a:t>
            </a:r>
          </a:p>
          <a:p>
            <a:pPr lvl="1" eaLnBrk="1" hangingPunct="1">
              <a:lnSpc>
                <a:spcPct val="90000"/>
              </a:lnSpc>
            </a:pPr>
            <a:endParaRPr lang="en-US" sz="2000" dirty="0" smtClean="0"/>
          </a:p>
          <a:p>
            <a:pPr lvl="1" eaLnBrk="1" hangingPunct="1">
              <a:lnSpc>
                <a:spcPct val="90000"/>
              </a:lnSpc>
            </a:pPr>
            <a:endParaRPr lang="en-US" sz="2000" dirty="0" smtClean="0"/>
          </a:p>
          <a:p>
            <a:pPr lvl="1" eaLnBrk="1" hangingPunct="1">
              <a:lnSpc>
                <a:spcPct val="90000"/>
              </a:lnSpc>
            </a:pPr>
            <a:endParaRPr lang="en-US" sz="2000" dirty="0"/>
          </a:p>
          <a:p>
            <a:pPr lvl="1" eaLnBrk="1" hangingPunct="1">
              <a:lnSpc>
                <a:spcPct val="90000"/>
              </a:lnSpc>
            </a:pPr>
            <a:endParaRPr lang="en-US" sz="2000" dirty="0" smtClean="0"/>
          </a:p>
          <a:p>
            <a:pPr lvl="1" eaLnBrk="1" hangingPunct="1">
              <a:lnSpc>
                <a:spcPct val="90000"/>
              </a:lnSpc>
            </a:pPr>
            <a:endParaRPr lang="en-US" sz="2000" dirty="0" smtClean="0"/>
          </a:p>
          <a:p>
            <a:pPr lvl="2">
              <a:lnSpc>
                <a:spcPct val="90000"/>
              </a:lnSpc>
            </a:pPr>
            <a:endParaRPr lang="en-US" sz="1600" dirty="0" smtClean="0"/>
          </a:p>
        </p:txBody>
      </p:sp>
      <p:sp>
        <p:nvSpPr>
          <p:cNvPr id="4" name="Slide Number Placeholder 3"/>
          <p:cNvSpPr>
            <a:spLocks noGrp="1"/>
          </p:cNvSpPr>
          <p:nvPr>
            <p:ph type="sldNum" sz="quarter" idx="10"/>
          </p:nvPr>
        </p:nvSpPr>
        <p:spPr/>
        <p:txBody>
          <a:bodyPr/>
          <a:lstStyle/>
          <a:p>
            <a:fld id="{4C9D0879-CBCB-FB4F-B570-47C0BF6D98A5}" type="slidenum">
              <a:rPr lang="en-US" smtClean="0"/>
              <a:pPr/>
              <a:t>5</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32350"/>
            <a:ext cx="762000"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0400" y="5029200"/>
            <a:ext cx="1447800" cy="461665"/>
          </a:xfrm>
          <a:prstGeom prst="rect">
            <a:avLst/>
          </a:prstGeom>
          <a:noFill/>
        </p:spPr>
        <p:txBody>
          <a:bodyPr wrap="square" rtlCol="0">
            <a:spAutoFit/>
          </a:bodyPr>
          <a:lstStyle/>
          <a:p>
            <a:pPr>
              <a:buNone/>
            </a:pPr>
            <a:r>
              <a:rPr lang="en-US" sz="1200" dirty="0" smtClean="0"/>
              <a:t>Representation </a:t>
            </a:r>
            <a:r>
              <a:rPr lang="en-US" sz="1200" dirty="0"/>
              <a:t>of dates and times</a:t>
            </a:r>
          </a:p>
        </p:txBody>
      </p:sp>
    </p:spTree>
    <p:extLst>
      <p:ext uri="{BB962C8B-B14F-4D97-AF65-F5344CB8AC3E}">
        <p14:creationId xmlns:p14="http://schemas.microsoft.com/office/powerpoint/2010/main" val="5337873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333399"/>
                </a:solidFill>
              </a:rPr>
              <a:t>ISO Formatted Dates Sort Chronologically</a:t>
            </a:r>
            <a:endParaRPr lang="en-US" dirty="0">
              <a:solidFill>
                <a:srgbClr val="333399"/>
              </a:solidFill>
            </a:endParaRPr>
          </a:p>
        </p:txBody>
      </p:sp>
      <p:sp>
        <p:nvSpPr>
          <p:cNvPr id="4" name="Slide Number Placeholder 3"/>
          <p:cNvSpPr>
            <a:spLocks noGrp="1"/>
          </p:cNvSpPr>
          <p:nvPr>
            <p:ph type="sldNum" sz="quarter" idx="10"/>
          </p:nvPr>
        </p:nvSpPr>
        <p:spPr/>
        <p:txBody>
          <a:bodyPr/>
          <a:lstStyle/>
          <a:p>
            <a:fld id="{4C9D0879-CBCB-FB4F-B570-47C0BF6D98A5}" type="slidenum">
              <a:rPr lang="en-US" smtClean="0"/>
              <a:pPr/>
              <a:t>6</a:t>
            </a:fld>
            <a:endParaRPr lang="en-US"/>
          </a:p>
        </p:txBody>
      </p:sp>
      <p:pic>
        <p:nvPicPr>
          <p:cNvPr id="6" name="Picture 5"/>
          <p:cNvPicPr>
            <a:picLocks noChangeAspect="1"/>
          </p:cNvPicPr>
          <p:nvPr/>
        </p:nvPicPr>
        <p:blipFill>
          <a:blip r:embed="rId2"/>
          <a:stretch>
            <a:fillRect/>
          </a:stretch>
        </p:blipFill>
        <p:spPr>
          <a:xfrm>
            <a:off x="304800" y="1447800"/>
            <a:ext cx="7696200" cy="4347629"/>
          </a:xfrm>
          <a:prstGeom prst="rect">
            <a:avLst/>
          </a:prstGeom>
          <a:ln>
            <a:solidFill>
              <a:srgbClr val="000090"/>
            </a:solidFill>
          </a:ln>
          <a:effectLst>
            <a:outerShdw blurRad="292100" dist="139700" dir="2700000" algn="tl" rotWithShape="0">
              <a:srgbClr val="000000">
                <a:alpha val="65000"/>
              </a:srgbClr>
            </a:outerShdw>
          </a:effectLst>
        </p:spPr>
      </p:pic>
      <p:grpSp>
        <p:nvGrpSpPr>
          <p:cNvPr id="12" name="Group 11"/>
          <p:cNvGrpSpPr/>
          <p:nvPr/>
        </p:nvGrpSpPr>
        <p:grpSpPr>
          <a:xfrm>
            <a:off x="1374935" y="3352800"/>
            <a:ext cx="4340065" cy="2819400"/>
            <a:chOff x="1374935" y="3352800"/>
            <a:chExt cx="4340065" cy="2819400"/>
          </a:xfrm>
        </p:grpSpPr>
        <p:pic>
          <p:nvPicPr>
            <p:cNvPr id="7" name="Picture 6"/>
            <p:cNvPicPr>
              <a:picLocks noChangeAspect="1"/>
            </p:cNvPicPr>
            <p:nvPr/>
          </p:nvPicPr>
          <p:blipFill rotWithShape="1">
            <a:blip r:embed="rId2"/>
            <a:srcRect l="70108" t="61501"/>
            <a:stretch/>
          </p:blipFill>
          <p:spPr>
            <a:xfrm>
              <a:off x="1374935" y="3352800"/>
              <a:ext cx="4089729" cy="2819400"/>
            </a:xfrm>
            <a:prstGeom prst="rect">
              <a:avLst/>
            </a:prstGeom>
            <a:ln>
              <a:solidFill>
                <a:srgbClr val="000090"/>
              </a:solidFill>
            </a:ln>
          </p:spPr>
        </p:pic>
        <p:cxnSp>
          <p:nvCxnSpPr>
            <p:cNvPr id="9" name="Straight Connector 8"/>
            <p:cNvCxnSpPr/>
            <p:nvPr/>
          </p:nvCxnSpPr>
          <p:spPr bwMode="auto">
            <a:xfrm>
              <a:off x="5486400" y="3352800"/>
              <a:ext cx="228600" cy="609600"/>
            </a:xfrm>
            <a:prstGeom prst="line">
              <a:avLst/>
            </a:prstGeom>
            <a:noFill/>
            <a:ln w="9525" cap="flat" cmpd="sng" algn="ctr">
              <a:solidFill>
                <a:srgbClr val="000090"/>
              </a:solidFill>
              <a:prstDash val="solid"/>
              <a:round/>
              <a:headEnd type="none" w="med" len="med"/>
              <a:tailEnd type="none" w="med" len="med"/>
            </a:ln>
            <a:effectLst/>
          </p:spPr>
        </p:cxnSp>
        <p:cxnSp>
          <p:nvCxnSpPr>
            <p:cNvPr id="11" name="Straight Connector 10"/>
            <p:cNvCxnSpPr/>
            <p:nvPr/>
          </p:nvCxnSpPr>
          <p:spPr bwMode="auto">
            <a:xfrm flipV="1">
              <a:off x="5486400" y="5791200"/>
              <a:ext cx="228600" cy="381000"/>
            </a:xfrm>
            <a:prstGeom prst="line">
              <a:avLst/>
            </a:prstGeom>
            <a:noFill/>
            <a:ln w="9525" cap="flat" cmpd="sng" algn="ctr">
              <a:solidFill>
                <a:srgbClr val="000090"/>
              </a:solidFill>
              <a:prstDash val="solid"/>
              <a:round/>
              <a:headEnd type="none" w="med" len="med"/>
              <a:tailEnd type="none" w="med" len="med"/>
            </a:ln>
            <a:effectLst/>
          </p:spPr>
        </p:cxnSp>
      </p:grpSp>
    </p:spTree>
    <p:extLst>
      <p:ext uri="{BB962C8B-B14F-4D97-AF65-F5344CB8AC3E}">
        <p14:creationId xmlns:p14="http://schemas.microsoft.com/office/powerpoint/2010/main" val="4250291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 </a:t>
            </a:r>
            <a:r>
              <a:rPr lang="en-US" sz="3200" b="0" dirty="0" smtClean="0">
                <a:solidFill>
                  <a:schemeClr val="accent2"/>
                </a:solidFill>
              </a:rPr>
              <a:t>(</a:t>
            </a:r>
            <a:r>
              <a:rPr lang="en-US" sz="3200" b="0" dirty="0" err="1" smtClean="0">
                <a:solidFill>
                  <a:schemeClr val="accent2"/>
                </a:solidFill>
              </a:rPr>
              <a:t>cont</a:t>
            </a:r>
            <a:r>
              <a:rPr lang="en-US" sz="3200" b="0" dirty="0" smtClean="0">
                <a:solidFill>
                  <a:schemeClr val="accent2"/>
                </a:solidFill>
              </a:rPr>
              <a:t>)</a:t>
            </a:r>
            <a:endParaRPr lang="en-US" sz="3200" dirty="0">
              <a:solidFill>
                <a:schemeClr val="accent2"/>
              </a:solidFill>
            </a:endParaRPr>
          </a:p>
        </p:txBody>
      </p:sp>
      <p:sp>
        <p:nvSpPr>
          <p:cNvPr id="27651" name="Rectangle 3"/>
          <p:cNvSpPr>
            <a:spLocks noGrp="1" noChangeArrowheads="1"/>
          </p:cNvSpPr>
          <p:nvPr>
            <p:ph type="body" idx="1"/>
          </p:nvPr>
        </p:nvSpPr>
        <p:spPr>
          <a:xfrm>
            <a:off x="381000" y="1371600"/>
            <a:ext cx="8610600" cy="4800600"/>
          </a:xfrm>
        </p:spPr>
        <p:txBody>
          <a:bodyPr/>
          <a:lstStyle/>
          <a:p>
            <a:pPr>
              <a:spcBef>
                <a:spcPts val="422"/>
              </a:spcBef>
              <a:spcAft>
                <a:spcPts val="422"/>
              </a:spcAft>
              <a:buFont typeface="Arial" charset="0"/>
              <a:buChar char="•"/>
            </a:pPr>
            <a:r>
              <a:rPr lang="en-US" sz="2400" dirty="0"/>
              <a:t>Use commonly accepted </a:t>
            </a:r>
            <a:r>
              <a:rPr lang="en-US" sz="2400" dirty="0" smtClean="0"/>
              <a:t>variable </a:t>
            </a:r>
            <a:r>
              <a:rPr lang="en-US" sz="2400" dirty="0"/>
              <a:t>names and </a:t>
            </a:r>
            <a:r>
              <a:rPr lang="en-US" sz="2400" dirty="0" smtClean="0"/>
              <a:t>units</a:t>
            </a:r>
          </a:p>
          <a:p>
            <a:pPr>
              <a:spcBef>
                <a:spcPts val="422"/>
              </a:spcBef>
              <a:spcAft>
                <a:spcPts val="422"/>
              </a:spcAft>
              <a:buFont typeface="Arial" charset="0"/>
              <a:buChar char="•"/>
            </a:pPr>
            <a:endParaRPr lang="en-US" sz="2000" dirty="0" smtClean="0"/>
          </a:p>
          <a:p>
            <a:pPr>
              <a:spcBef>
                <a:spcPts val="422"/>
              </a:spcBef>
              <a:spcAft>
                <a:spcPts val="422"/>
              </a:spcAft>
              <a:buFont typeface="Arial" charset="0"/>
              <a:buChar char="•"/>
            </a:pPr>
            <a:endParaRPr lang="en-US" sz="2000" dirty="0"/>
          </a:p>
          <a:p>
            <a:pPr>
              <a:spcBef>
                <a:spcPts val="422"/>
              </a:spcBef>
              <a:spcAft>
                <a:spcPts val="422"/>
              </a:spcAft>
              <a:buFont typeface="Arial" charset="0"/>
              <a:buChar char="•"/>
            </a:pPr>
            <a:endParaRPr lang="en-US" sz="2000" dirty="0" smtClean="0"/>
          </a:p>
          <a:p>
            <a:pPr>
              <a:spcBef>
                <a:spcPts val="422"/>
              </a:spcBef>
              <a:spcAft>
                <a:spcPts val="422"/>
              </a:spcAft>
              <a:buFont typeface="Arial" charset="0"/>
              <a:buChar char="•"/>
            </a:pPr>
            <a:endParaRPr lang="en-US" sz="2000" dirty="0"/>
          </a:p>
          <a:p>
            <a:pPr>
              <a:spcBef>
                <a:spcPts val="422"/>
              </a:spcBef>
              <a:spcAft>
                <a:spcPts val="422"/>
              </a:spcAft>
              <a:buFont typeface="Arial" charset="0"/>
              <a:buChar char="•"/>
            </a:pPr>
            <a:r>
              <a:rPr lang="en-US" sz="2000" dirty="0" smtClean="0"/>
              <a:t>ORNL DAAC Best Practices (Hook </a:t>
            </a:r>
            <a:r>
              <a:rPr lang="en-US" sz="2000" dirty="0"/>
              <a:t>et al</a:t>
            </a:r>
            <a:r>
              <a:rPr lang="en-US" sz="2000" dirty="0" smtClean="0"/>
              <a:t>., 2010</a:t>
            </a:r>
            <a:r>
              <a:rPr lang="en-US" sz="2000" dirty="0"/>
              <a:t>) </a:t>
            </a:r>
            <a:endParaRPr lang="en-US" sz="2000" dirty="0" smtClean="0"/>
          </a:p>
          <a:p>
            <a:pPr lvl="1">
              <a:spcBef>
                <a:spcPts val="422"/>
              </a:spcBef>
              <a:spcAft>
                <a:spcPts val="422"/>
              </a:spcAft>
              <a:buFont typeface="Arial" charset="0"/>
              <a:buChar char="•"/>
            </a:pPr>
            <a:r>
              <a:rPr lang="en-US" sz="1600" dirty="0" smtClean="0">
                <a:hlinkClick r:id="rId2"/>
              </a:rPr>
              <a:t>Additional </a:t>
            </a:r>
            <a:r>
              <a:rPr lang="en-US" sz="1600" dirty="0">
                <a:hlinkClick r:id="rId2"/>
              </a:rPr>
              <a:t>examples of </a:t>
            </a:r>
            <a:r>
              <a:rPr lang="en-US" sz="1600" dirty="0" smtClean="0">
                <a:hlinkClick r:id="rId2"/>
              </a:rPr>
              <a:t>variable names, units,  </a:t>
            </a:r>
            <a:r>
              <a:rPr lang="en-US" sz="1600" dirty="0">
                <a:hlinkClick r:id="rId2"/>
              </a:rPr>
              <a:t>and their formats</a:t>
            </a:r>
            <a:endParaRPr lang="en-US" sz="1600" dirty="0"/>
          </a:p>
          <a:p>
            <a:pPr>
              <a:spcBef>
                <a:spcPts val="422"/>
              </a:spcBef>
              <a:spcAft>
                <a:spcPts val="422"/>
              </a:spcAft>
              <a:buFont typeface="Arial" charset="0"/>
              <a:buChar char="•"/>
            </a:pPr>
            <a:r>
              <a:rPr lang="en-US" sz="2000" dirty="0" smtClean="0"/>
              <a:t>Next Generation Ecosystem Experiment </a:t>
            </a:r>
            <a:r>
              <a:rPr lang="en-US" sz="2000" dirty="0" smtClean="0"/>
              <a:t>– Arctic </a:t>
            </a:r>
            <a:endParaRPr lang="en-US" sz="2000" dirty="0" smtClean="0"/>
          </a:p>
          <a:p>
            <a:pPr lvl="1">
              <a:spcBef>
                <a:spcPts val="422"/>
              </a:spcBef>
              <a:spcAft>
                <a:spcPts val="422"/>
              </a:spcAft>
              <a:buFont typeface="Arial" charset="0"/>
              <a:buChar char="•"/>
            </a:pPr>
            <a:r>
              <a:rPr lang="en-US" sz="1600" dirty="0" smtClean="0">
                <a:hlinkClick r:id="rId3"/>
              </a:rPr>
              <a:t>Guidance for variable names and units</a:t>
            </a:r>
            <a:endParaRPr lang="en-US" sz="1600" dirty="0" smtClean="0"/>
          </a:p>
          <a:p>
            <a:pPr>
              <a:spcBef>
                <a:spcPts val="422"/>
              </a:spcBef>
              <a:spcAft>
                <a:spcPts val="422"/>
              </a:spcAft>
              <a:buFont typeface="Arial" charset="0"/>
              <a:buChar char="•"/>
            </a:pPr>
            <a:r>
              <a:rPr lang="en-US" sz="2000" dirty="0" smtClean="0"/>
              <a:t>FLUXNET </a:t>
            </a:r>
          </a:p>
          <a:p>
            <a:pPr lvl="1">
              <a:spcBef>
                <a:spcPts val="422"/>
              </a:spcBef>
              <a:spcAft>
                <a:spcPts val="422"/>
              </a:spcAft>
              <a:buFont typeface="Arial" charset="0"/>
              <a:buChar char="•"/>
            </a:pPr>
            <a:r>
              <a:rPr lang="en-US" sz="1600" dirty="0" smtClean="0">
                <a:hlinkClick r:id="rId4"/>
              </a:rPr>
              <a:t>Guidance for flux </a:t>
            </a:r>
            <a:r>
              <a:rPr lang="en-US" sz="1600" dirty="0" smtClean="0">
                <a:hlinkClick r:id="rId4"/>
              </a:rPr>
              <a:t>tower variable names and </a:t>
            </a:r>
            <a:r>
              <a:rPr lang="en-US" sz="1600" dirty="0" smtClean="0">
                <a:hlinkClick r:id="rId4"/>
              </a:rPr>
              <a:t>units</a:t>
            </a:r>
            <a:endParaRPr lang="en-US" sz="1600" dirty="0" smtClean="0"/>
          </a:p>
          <a:p>
            <a:pPr marL="0" indent="0">
              <a:spcBef>
                <a:spcPts val="422"/>
              </a:spcBef>
              <a:spcAft>
                <a:spcPts val="422"/>
              </a:spcAft>
              <a:buNone/>
            </a:pPr>
            <a:endParaRPr lang="en-US" sz="1200" dirty="0" smtClean="0"/>
          </a:p>
          <a:p>
            <a:pPr>
              <a:spcBef>
                <a:spcPts val="422"/>
              </a:spcBef>
              <a:spcAft>
                <a:spcPts val="422"/>
              </a:spcAft>
              <a:buFont typeface="Arial" charset="0"/>
              <a:buChar char="•"/>
            </a:pPr>
            <a:endParaRPr lang="en-US" sz="2000"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7</a:t>
            </a:fld>
            <a:endParaRPr lang="en-US"/>
          </a:p>
        </p:txBody>
      </p:sp>
      <p:grpSp>
        <p:nvGrpSpPr>
          <p:cNvPr id="2" name="Group 1"/>
          <p:cNvGrpSpPr/>
          <p:nvPr/>
        </p:nvGrpSpPr>
        <p:grpSpPr>
          <a:xfrm>
            <a:off x="3048000" y="2133600"/>
            <a:ext cx="1865595" cy="1066800"/>
            <a:chOff x="3048000" y="2133600"/>
            <a:chExt cx="1865595" cy="1066800"/>
          </a:xfrm>
        </p:grpSpPr>
        <p:pic>
          <p:nvPicPr>
            <p:cNvPr id="6" name="Picture 5"/>
            <p:cNvPicPr>
              <a:picLocks noChangeAspect="1"/>
            </p:cNvPicPr>
            <p:nvPr/>
          </p:nvPicPr>
          <p:blipFill>
            <a:blip r:embed="rId5"/>
            <a:stretch>
              <a:fillRect/>
            </a:stretch>
          </p:blipFill>
          <p:spPr>
            <a:xfrm>
              <a:off x="3200400" y="2133600"/>
              <a:ext cx="672461" cy="609600"/>
            </a:xfrm>
            <a:prstGeom prst="rect">
              <a:avLst/>
            </a:prstGeom>
          </p:spPr>
        </p:pic>
        <p:sp>
          <p:nvSpPr>
            <p:cNvPr id="7" name="TextBox 6"/>
            <p:cNvSpPr txBox="1"/>
            <p:nvPr/>
          </p:nvSpPr>
          <p:spPr>
            <a:xfrm>
              <a:off x="3810000" y="2286000"/>
              <a:ext cx="1103595" cy="307777"/>
            </a:xfrm>
            <a:prstGeom prst="rect">
              <a:avLst/>
            </a:prstGeom>
            <a:noFill/>
          </p:spPr>
          <p:txBody>
            <a:bodyPr wrap="square" rtlCol="0">
              <a:spAutoFit/>
            </a:bodyPr>
            <a:lstStyle/>
            <a:p>
              <a:pPr>
                <a:buNone/>
              </a:pPr>
              <a:r>
                <a:rPr lang="en-US" sz="1400" dirty="0" smtClean="0"/>
                <a:t>UDUNITS</a:t>
              </a:r>
              <a:endParaRPr lang="en-US" sz="1400" dirty="0"/>
            </a:p>
          </p:txBody>
        </p:sp>
        <p:sp>
          <p:nvSpPr>
            <p:cNvPr id="8" name="Rounded Rectangle 7"/>
            <p:cNvSpPr/>
            <p:nvPr/>
          </p:nvSpPr>
          <p:spPr>
            <a:xfrm>
              <a:off x="3048000" y="2133600"/>
              <a:ext cx="1752600" cy="609600"/>
            </a:xfrm>
            <a:prstGeom prst="roundRect">
              <a:avLst/>
            </a:prstGeom>
            <a:noFill/>
            <a:ln>
              <a:solidFill>
                <a:srgbClr val="C833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48000" y="2738735"/>
              <a:ext cx="1828800" cy="461665"/>
            </a:xfrm>
            <a:prstGeom prst="rect">
              <a:avLst/>
            </a:prstGeom>
            <a:noFill/>
          </p:spPr>
          <p:txBody>
            <a:bodyPr wrap="square" rtlCol="0">
              <a:spAutoFit/>
            </a:bodyPr>
            <a:lstStyle/>
            <a:p>
              <a:pPr>
                <a:buNone/>
              </a:pPr>
              <a:r>
                <a:rPr lang="en-US" sz="1200" dirty="0" smtClean="0"/>
                <a:t>Unit database and conversion between units</a:t>
              </a:r>
              <a:endParaRPr lang="en-US" sz="1200" dirty="0"/>
            </a:p>
          </p:txBody>
        </p:sp>
      </p:grpSp>
      <p:grpSp>
        <p:nvGrpSpPr>
          <p:cNvPr id="3" name="Group 2"/>
          <p:cNvGrpSpPr/>
          <p:nvPr/>
        </p:nvGrpSpPr>
        <p:grpSpPr>
          <a:xfrm>
            <a:off x="5486400" y="2133600"/>
            <a:ext cx="1600200" cy="979103"/>
            <a:chOff x="1447800" y="3705828"/>
            <a:chExt cx="1600200" cy="979103"/>
          </a:xfrm>
        </p:grpSpPr>
        <p:sp>
          <p:nvSpPr>
            <p:cNvPr id="10" name="Round Single Corner Rectangle 9"/>
            <p:cNvSpPr/>
            <p:nvPr/>
          </p:nvSpPr>
          <p:spPr>
            <a:xfrm>
              <a:off x="1447800" y="3705828"/>
              <a:ext cx="1524000" cy="381000"/>
            </a:xfrm>
            <a:prstGeom prst="round1Rect">
              <a:avLst/>
            </a:prstGeom>
            <a:solidFill>
              <a:schemeClr val="accent1">
                <a:lumMod val="40000"/>
                <a:lumOff val="60000"/>
              </a:schemeClr>
            </a:solidFill>
            <a:ln>
              <a:solidFill>
                <a:srgbClr val="908C8D"/>
              </a:solidFill>
            </a:ln>
            <a:effectLst>
              <a:outerShdw blurRad="111125" dist="254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47800" y="3733800"/>
              <a:ext cx="1600200" cy="307777"/>
            </a:xfrm>
            <a:prstGeom prst="rect">
              <a:avLst/>
            </a:prstGeom>
            <a:noFill/>
          </p:spPr>
          <p:txBody>
            <a:bodyPr wrap="square" rtlCol="0">
              <a:spAutoFit/>
            </a:bodyPr>
            <a:lstStyle/>
            <a:p>
              <a:pPr>
                <a:buNone/>
              </a:pPr>
              <a:r>
                <a:rPr lang="en-US" sz="1400" dirty="0" smtClean="0"/>
                <a:t>CF Standard Name</a:t>
              </a:r>
              <a:endParaRPr lang="en-US" sz="1400" dirty="0"/>
            </a:p>
          </p:txBody>
        </p:sp>
        <p:sp>
          <p:nvSpPr>
            <p:cNvPr id="12" name="TextBox 11"/>
            <p:cNvSpPr txBox="1"/>
            <p:nvPr/>
          </p:nvSpPr>
          <p:spPr>
            <a:xfrm>
              <a:off x="1447800" y="4038600"/>
              <a:ext cx="1600200" cy="646331"/>
            </a:xfrm>
            <a:prstGeom prst="rect">
              <a:avLst/>
            </a:prstGeom>
            <a:noFill/>
          </p:spPr>
          <p:txBody>
            <a:bodyPr wrap="square" rtlCol="0">
              <a:spAutoFit/>
            </a:bodyPr>
            <a:lstStyle/>
            <a:p>
              <a:pPr>
                <a:spcBef>
                  <a:spcPts val="0"/>
                </a:spcBef>
                <a:buNone/>
              </a:pPr>
              <a:r>
                <a:rPr lang="en-US" sz="1200" dirty="0" smtClean="0"/>
                <a:t>Climate Forecast (CF) </a:t>
              </a:r>
            </a:p>
            <a:p>
              <a:pPr>
                <a:spcBef>
                  <a:spcPts val="0"/>
                </a:spcBef>
                <a:buNone/>
              </a:pPr>
              <a:r>
                <a:rPr lang="en-US" sz="1200" dirty="0" smtClean="0"/>
                <a:t>standards promote sharing</a:t>
              </a:r>
              <a:endParaRPr lang="en-US" sz="1200" dirty="0"/>
            </a:p>
          </p:txBody>
        </p:sp>
      </p:grpSp>
      <p:grpSp>
        <p:nvGrpSpPr>
          <p:cNvPr id="5" name="Group 4"/>
          <p:cNvGrpSpPr/>
          <p:nvPr/>
        </p:nvGrpSpPr>
        <p:grpSpPr>
          <a:xfrm>
            <a:off x="381000" y="2133600"/>
            <a:ext cx="2286000" cy="761724"/>
            <a:chOff x="381000" y="2057676"/>
            <a:chExt cx="2286000" cy="761724"/>
          </a:xfrm>
        </p:grpSpPr>
        <p:pic>
          <p:nvPicPr>
            <p:cNvPr id="13" name="Picture 2" descr="http://www.nist.gov/pml/div684/fcdc/images/Blue-Red-SI-2.jpg"/>
            <p:cNvPicPr>
              <a:picLocks noChangeAspect="1" noChangeArrowheads="1"/>
            </p:cNvPicPr>
            <p:nvPr/>
          </p:nvPicPr>
          <p:blipFill rotWithShape="1">
            <a:blip r:embed="rId6">
              <a:extLst>
                <a:ext uri="{28A0092B-C50C-407E-A947-70E740481C1C}">
                  <a14:useLocalDpi xmlns:a14="http://schemas.microsoft.com/office/drawing/2010/main" val="0"/>
                </a:ext>
              </a:extLst>
            </a:blip>
            <a:srcRect l="22107" t="39811" r="50813" b="23971"/>
            <a:stretch/>
          </p:blipFill>
          <p:spPr bwMode="auto">
            <a:xfrm>
              <a:off x="457200" y="2133876"/>
              <a:ext cx="714171" cy="6843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43000" y="2209800"/>
              <a:ext cx="1524000" cy="584776"/>
            </a:xfrm>
            <a:prstGeom prst="rect">
              <a:avLst/>
            </a:prstGeom>
            <a:noFill/>
          </p:spPr>
          <p:txBody>
            <a:bodyPr wrap="square" rtlCol="0">
              <a:spAutoFit/>
            </a:bodyPr>
            <a:lstStyle/>
            <a:p>
              <a:pPr>
                <a:buNone/>
              </a:pPr>
              <a:r>
                <a:rPr lang="en-US" sz="1600" dirty="0" smtClean="0"/>
                <a:t>International System of Units</a:t>
              </a:r>
              <a:endParaRPr lang="en-US" sz="1600" dirty="0"/>
            </a:p>
          </p:txBody>
        </p:sp>
        <p:sp>
          <p:nvSpPr>
            <p:cNvPr id="19" name="Rounded Rectangle 18"/>
            <p:cNvSpPr/>
            <p:nvPr/>
          </p:nvSpPr>
          <p:spPr>
            <a:xfrm>
              <a:off x="381000" y="2057676"/>
              <a:ext cx="2286000" cy="761724"/>
            </a:xfrm>
            <a:prstGeom prst="roundRect">
              <a:avLst/>
            </a:prstGeom>
            <a:noFill/>
            <a:ln w="3175" cmpd="sng">
              <a:solidFill>
                <a:srgbClr val="001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p:txBody>
          <a:bodyPr/>
          <a:lstStyle/>
          <a:p>
            <a:r>
              <a:rPr lang="en-US" dirty="0" smtClean="0">
                <a:solidFill>
                  <a:srgbClr val="333399"/>
                </a:solidFill>
                <a:latin typeface="Helvetica Neue Light" charset="0"/>
                <a:ea typeface="ヒラギノ角ゴ ProN W3" charset="0"/>
                <a:cs typeface="ヒラギノ角ゴ ProN W3" charset="0"/>
              </a:rPr>
              <a:t> 2. Define </a:t>
            </a:r>
            <a:r>
              <a:rPr lang="en-US" dirty="0">
                <a:solidFill>
                  <a:srgbClr val="333399"/>
                </a:solidFill>
                <a:latin typeface="Helvetica Neue Light" charset="0"/>
                <a:ea typeface="ヒラギノ角ゴ ProN W3" charset="0"/>
                <a:cs typeface="ヒラギノ角ゴ ProN W3" charset="0"/>
              </a:rPr>
              <a:t>the </a:t>
            </a:r>
            <a:r>
              <a:rPr lang="en-US" dirty="0" smtClean="0">
                <a:solidFill>
                  <a:srgbClr val="333399"/>
                </a:solidFill>
                <a:latin typeface="Helvetica Neue Light" charset="0"/>
                <a:ea typeface="ヒラギノ角ゴ ProN W3" charset="0"/>
                <a:cs typeface="ヒラギノ角ゴ ProN W3" charset="0"/>
              </a:rPr>
              <a:t>variables </a:t>
            </a:r>
            <a:r>
              <a:rPr lang="en-US" sz="3600" b="0" dirty="0">
                <a:solidFill>
                  <a:schemeClr val="accent2"/>
                </a:solidFill>
              </a:rPr>
              <a:t>(</a:t>
            </a:r>
            <a:r>
              <a:rPr lang="en-US" sz="3600" b="0" dirty="0" err="1">
                <a:solidFill>
                  <a:schemeClr val="accent2"/>
                </a:solidFill>
              </a:rPr>
              <a:t>cont</a:t>
            </a:r>
            <a:r>
              <a:rPr lang="en-US" sz="3600" b="0" dirty="0">
                <a:solidFill>
                  <a:schemeClr val="accent2"/>
                </a:solidFill>
              </a:rPr>
              <a:t>)</a:t>
            </a:r>
            <a:endParaRPr lang="en-US" dirty="0">
              <a:solidFill>
                <a:srgbClr val="333399"/>
              </a:solidFill>
              <a:latin typeface="Helvetica Neue Light" charset="0"/>
              <a:ea typeface="ヒラギノ角ゴ ProN W3" charset="0"/>
              <a:cs typeface="ヒラギノ角ゴ ProN W3" charset="0"/>
            </a:endParaRPr>
          </a:p>
        </p:txBody>
      </p:sp>
      <p:sp>
        <p:nvSpPr>
          <p:cNvPr id="43010" name="Slide Number Placeholder 3"/>
          <p:cNvSpPr>
            <a:spLocks noGrp="1"/>
          </p:cNvSpPr>
          <p:nvPr>
            <p:ph type="sldNum" sz="quarter" idx="4294967295"/>
          </p:nvPr>
        </p:nvSpPr>
        <p:spPr bwMode="auto">
          <a:xfrm>
            <a:off x="7010921" y="6553275"/>
            <a:ext cx="2133079" cy="30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bodyPr>
          <a:lstStyle>
            <a:lvl1pPr eaLnBrk="0" hangingPunct="0">
              <a:defRPr sz="3000">
                <a:solidFill>
                  <a:srgbClr val="000000"/>
                </a:solidFill>
                <a:latin typeface="Helvetica Neue Light" charset="0"/>
                <a:ea typeface="ヒラギノ角ゴ ProN W3" charset="0"/>
                <a:cs typeface="ヒラギノ角ゴ ProN W3" charset="0"/>
                <a:sym typeface="Helvetica Neue Light" charset="0"/>
              </a:defRPr>
            </a:lvl1pPr>
            <a:lvl2pPr marL="522368" indent="-200911" eaLnBrk="0" hangingPunct="0">
              <a:defRPr sz="3000">
                <a:solidFill>
                  <a:srgbClr val="000000"/>
                </a:solidFill>
                <a:latin typeface="Helvetica Neue Light" charset="0"/>
                <a:ea typeface="ヒラギノ角ゴ ProN W3" charset="0"/>
                <a:cs typeface="ヒラギノ角ゴ ProN W3" charset="0"/>
                <a:sym typeface="Helvetica Neue Light" charset="0"/>
              </a:defRPr>
            </a:lvl2pPr>
            <a:lvl3pPr marL="803643"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3pPr>
            <a:lvl4pPr marL="1125101"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4pPr>
            <a:lvl5pPr marL="1446558"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5pPr>
            <a:lvl6pPr marL="1768015"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6pPr>
            <a:lvl7pPr marL="2089473"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7pPr>
            <a:lvl8pPr marL="2410930"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8pPr>
            <a:lvl9pPr marL="2732387"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6A8BF66-F634-9845-9608-FA7969C25B92}" type="slidenum">
              <a:rPr lang="en-US" sz="1300"/>
              <a:pPr eaLnBrk="1" hangingPunct="1"/>
              <a:t>8</a:t>
            </a:fld>
            <a:endParaRPr lang="en-US" sz="1300"/>
          </a:p>
        </p:txBody>
      </p:sp>
      <p:pic>
        <p:nvPicPr>
          <p:cNvPr id="43011" name="Picture 5" descr="fi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57" y="1714500"/>
            <a:ext cx="6256362" cy="470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6"/>
          <p:cNvSpPr txBox="1">
            <a:spLocks noChangeArrowheads="1"/>
          </p:cNvSpPr>
          <p:nvPr/>
        </p:nvSpPr>
        <p:spPr bwMode="auto">
          <a:xfrm>
            <a:off x="4040982" y="6324600"/>
            <a:ext cx="1752451" cy="3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1400" dirty="0"/>
              <a:t>Scholes  (2005)</a:t>
            </a:r>
          </a:p>
        </p:txBody>
      </p:sp>
      <p:sp>
        <p:nvSpPr>
          <p:cNvPr id="43013" name="TextBox 1"/>
          <p:cNvSpPr txBox="1">
            <a:spLocks noChangeArrowheads="1"/>
          </p:cNvSpPr>
          <p:nvPr/>
        </p:nvSpPr>
        <p:spPr bwMode="auto">
          <a:xfrm>
            <a:off x="6477000" y="3208928"/>
            <a:ext cx="2196703" cy="18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marL="277813" indent="-277813"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spcBef>
                <a:spcPts val="422"/>
              </a:spcBef>
              <a:spcAft>
                <a:spcPts val="422"/>
              </a:spcAft>
              <a:buFont typeface="Arial" charset="0"/>
              <a:buChar char="•"/>
            </a:pPr>
            <a:r>
              <a:rPr lang="en-US" sz="2000" dirty="0" smtClean="0"/>
              <a:t>Be </a:t>
            </a:r>
            <a:r>
              <a:rPr lang="en-US" sz="2000" dirty="0"/>
              <a:t>consistent</a:t>
            </a:r>
          </a:p>
          <a:p>
            <a:pPr eaLnBrk="1" hangingPunct="1">
              <a:spcBef>
                <a:spcPts val="422"/>
              </a:spcBef>
              <a:spcAft>
                <a:spcPts val="422"/>
              </a:spcAft>
              <a:buFont typeface="Arial" charset="0"/>
              <a:buChar char="•"/>
            </a:pPr>
            <a:r>
              <a:rPr lang="en-US" sz="2000" dirty="0"/>
              <a:t>Explicitly state units </a:t>
            </a:r>
          </a:p>
          <a:p>
            <a:pPr eaLnBrk="1" hangingPunct="1">
              <a:spcBef>
                <a:spcPts val="422"/>
              </a:spcBef>
              <a:spcAft>
                <a:spcPts val="422"/>
              </a:spcAft>
              <a:buFont typeface="Arial" charset="0"/>
              <a:buChar char="•"/>
            </a:pPr>
            <a:r>
              <a:rPr lang="en-US" sz="2000" dirty="0"/>
              <a:t>Use ISO formats</a:t>
            </a:r>
          </a:p>
        </p:txBody>
      </p:sp>
      <p:sp>
        <p:nvSpPr>
          <p:cNvPr id="43014" name="TextBox 2"/>
          <p:cNvSpPr txBox="1">
            <a:spLocks noChangeArrowheads="1"/>
          </p:cNvSpPr>
          <p:nvPr/>
        </p:nvSpPr>
        <p:spPr bwMode="auto">
          <a:xfrm>
            <a:off x="76200" y="1553766"/>
            <a:ext cx="244451" cy="434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endParaRPr lang="en-US"/>
          </a:p>
        </p:txBody>
      </p:sp>
      <p:sp>
        <p:nvSpPr>
          <p:cNvPr id="43015" name="TextBox 3"/>
          <p:cNvSpPr txBox="1">
            <a:spLocks noChangeArrowheads="1"/>
          </p:cNvSpPr>
          <p:nvPr/>
        </p:nvSpPr>
        <p:spPr bwMode="auto">
          <a:xfrm>
            <a:off x="1147763" y="1446609"/>
            <a:ext cx="4125516"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200" dirty="0" smtClean="0"/>
              <a:t>Variable </a:t>
            </a:r>
            <a:r>
              <a:rPr lang="en-US" sz="2200" dirty="0"/>
              <a:t>Table</a:t>
            </a:r>
          </a:p>
        </p:txBody>
      </p:sp>
    </p:spTree>
    <p:extLst>
      <p:ext uri="{BB962C8B-B14F-4D97-AF65-F5344CB8AC3E}">
        <p14:creationId xmlns:p14="http://schemas.microsoft.com/office/powerpoint/2010/main" val="312411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772400" cy="944562"/>
          </a:xfrm>
        </p:spPr>
        <p:txBody>
          <a:bodyPr/>
          <a:lstStyle/>
          <a:p>
            <a:r>
              <a:rPr lang="en-US" sz="1800" dirty="0" smtClean="0">
                <a:solidFill>
                  <a:schemeClr val="accent2"/>
                </a:solidFill>
              </a:rPr>
              <a:t>2.  Define the variables</a:t>
            </a:r>
            <a:r>
              <a:rPr lang="en-US" dirty="0" smtClean="0">
                <a:solidFill>
                  <a:schemeClr val="accent2"/>
                </a:solidFill>
              </a:rPr>
              <a:t/>
            </a:r>
            <a:br>
              <a:rPr lang="en-US" dirty="0" smtClean="0">
                <a:solidFill>
                  <a:schemeClr val="accent2"/>
                </a:solidFill>
              </a:rPr>
            </a:br>
            <a:r>
              <a:rPr lang="en-US" dirty="0" smtClean="0">
                <a:solidFill>
                  <a:schemeClr val="accent2"/>
                </a:solidFill>
              </a:rPr>
              <a:t>Site Table</a:t>
            </a:r>
            <a:endParaRPr lang="en-US" dirty="0">
              <a:solidFill>
                <a:schemeClr val="accent2"/>
              </a:solidFill>
            </a:endParaRPr>
          </a:p>
        </p:txBody>
      </p:sp>
      <p:sp>
        <p:nvSpPr>
          <p:cNvPr id="3" name="Slide Number Placeholder 2"/>
          <p:cNvSpPr>
            <a:spLocks noGrp="1"/>
          </p:cNvSpPr>
          <p:nvPr>
            <p:ph type="sldNum" sz="quarter" idx="10"/>
          </p:nvPr>
        </p:nvSpPr>
        <p:spPr/>
        <p:txBody>
          <a:bodyPr/>
          <a:lstStyle/>
          <a:p>
            <a:fld id="{A016BA04-C6C4-8444-A279-786FFD768286}" type="slidenum">
              <a:rPr lang="en-US" smtClean="0"/>
              <a:pPr/>
              <a:t>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773641108"/>
              </p:ext>
            </p:extLst>
          </p:nvPr>
        </p:nvGraphicFramePr>
        <p:xfrm>
          <a:off x="457200" y="2057400"/>
          <a:ext cx="7315200" cy="2661411"/>
        </p:xfrm>
        <a:graphic>
          <a:graphicData uri="http://schemas.openxmlformats.org/drawingml/2006/table">
            <a:tbl>
              <a:tblPr/>
              <a:tblGrid>
                <a:gridCol w="1585214"/>
                <a:gridCol w="933573"/>
                <a:gridCol w="1204242"/>
                <a:gridCol w="1235832"/>
                <a:gridCol w="1023257"/>
                <a:gridCol w="1333082"/>
              </a:tblGrid>
              <a:tr h="685800">
                <a:tc>
                  <a:txBody>
                    <a:bodyPr/>
                    <a:lstStyle/>
                    <a:p>
                      <a:pPr algn="ctr" fontAlgn="t">
                        <a:lnSpc>
                          <a:spcPct val="100000"/>
                        </a:lnSpc>
                      </a:pPr>
                      <a:r>
                        <a:rPr lang="en-US" sz="1800" b="0" i="0" u="none" strike="noStrike" dirty="0">
                          <a:solidFill>
                            <a:srgbClr val="000000"/>
                          </a:solidFill>
                          <a:latin typeface="+mn-lt"/>
                        </a:rPr>
                        <a:t>Site Name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Site Code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Latitude       </a:t>
                      </a:r>
                      <a:r>
                        <a:rPr lang="en-US" sz="1800" b="0" i="0" u="none" strike="noStrike" smtClean="0">
                          <a:solidFill>
                            <a:srgbClr val="000000"/>
                          </a:solidFill>
                          <a:latin typeface="+mn-lt"/>
                        </a:rPr>
                        <a:t>(deg </a:t>
                      </a:r>
                      <a:r>
                        <a:rPr lang="en-US" sz="1800" b="0" i="0" u="none" strike="noStrike" dirty="0" smtClean="0">
                          <a:solidFill>
                            <a:srgbClr val="000000"/>
                          </a:solidFill>
                          <a:latin typeface="+mn-lt"/>
                        </a:rPr>
                        <a:t>)</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Longitude   (</a:t>
                      </a:r>
                      <a:r>
                        <a:rPr lang="en-US" sz="1800" b="0" i="0" u="none" strike="noStrike" dirty="0" smtClean="0">
                          <a:solidFill>
                            <a:srgbClr val="000000"/>
                          </a:solidFill>
                          <a:latin typeface="+mn-lt"/>
                        </a:rPr>
                        <a:t>deg)</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Elevation      (</a:t>
                      </a:r>
                      <a:r>
                        <a:rPr lang="en-US" sz="1800" b="0" i="0" u="none" strike="noStrike" dirty="0" err="1">
                          <a:solidFill>
                            <a:srgbClr val="000000"/>
                          </a:solidFill>
                          <a:latin typeface="+mn-lt"/>
                        </a:rPr>
                        <a:t>m</a:t>
                      </a:r>
                      <a:r>
                        <a:rPr lang="en-US" sz="1800" b="0" i="0" u="none" strike="noStrike" dirty="0">
                          <a:solidFill>
                            <a:srgbClr val="000000"/>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Date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r>
              <a:tr h="685800">
                <a:tc>
                  <a:txBody>
                    <a:bodyPr/>
                    <a:lstStyle/>
                    <a:p>
                      <a:pPr algn="l" fontAlgn="t">
                        <a:lnSpc>
                          <a:spcPct val="100000"/>
                        </a:lnSpc>
                      </a:pPr>
                      <a:r>
                        <a:rPr lang="en-US" sz="1800" b="0" i="0" u="none" strike="noStrike" dirty="0" err="1">
                          <a:solidFill>
                            <a:srgbClr val="000000"/>
                          </a:solidFill>
                          <a:latin typeface="+mn-lt"/>
                        </a:rPr>
                        <a:t>Kataba</a:t>
                      </a:r>
                      <a:r>
                        <a:rPr lang="en-US" sz="1800" b="0" i="0" u="none" strike="noStrike" dirty="0">
                          <a:solidFill>
                            <a:srgbClr val="000000"/>
                          </a:solidFill>
                          <a:latin typeface="+mn-lt"/>
                        </a:rPr>
                        <a:t> (</a:t>
                      </a:r>
                      <a:r>
                        <a:rPr lang="en-US" sz="1800" b="0" i="0" u="none" strike="noStrike" dirty="0" err="1">
                          <a:solidFill>
                            <a:srgbClr val="000000"/>
                          </a:solidFill>
                          <a:latin typeface="+mn-lt"/>
                        </a:rPr>
                        <a:t>Mongu</a:t>
                      </a:r>
                      <a:r>
                        <a:rPr lang="en-US" sz="1800" b="0" i="0" u="none" strike="noStrike" dirty="0">
                          <a:solidFill>
                            <a:srgbClr val="000000"/>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k</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a:t>
                      </a:r>
                      <a:r>
                        <a:rPr lang="en-US" sz="1800" b="0" i="0" u="none" strike="noStrike" dirty="0" smtClean="0">
                          <a:solidFill>
                            <a:srgbClr val="000000"/>
                          </a:solidFill>
                          <a:latin typeface="+mn-lt"/>
                        </a:rPr>
                        <a:t>15.43892</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a:solidFill>
                            <a:srgbClr val="000000"/>
                          </a:solidFill>
                          <a:latin typeface="+mn-lt"/>
                        </a:rPr>
                        <a:t>23.25298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1195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smtClean="0">
                          <a:solidFill>
                            <a:srgbClr val="000000"/>
                          </a:solidFill>
                          <a:latin typeface="+mn-lt"/>
                        </a:rPr>
                        <a:t>2000.02.21</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85800">
                <a:tc>
                  <a:txBody>
                    <a:bodyPr/>
                    <a:lstStyle/>
                    <a:p>
                      <a:pPr algn="l" fontAlgn="t">
                        <a:lnSpc>
                          <a:spcPct val="100000"/>
                        </a:lnSpc>
                      </a:pPr>
                      <a:r>
                        <a:rPr lang="en-US" sz="1800" b="0" i="0" u="none" strike="noStrike" dirty="0" err="1">
                          <a:solidFill>
                            <a:srgbClr val="000000"/>
                          </a:solidFill>
                          <a:latin typeface="+mn-lt"/>
                        </a:rPr>
                        <a:t>Pandamatenga</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p</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-18.65651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25.49955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1138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smtClean="0">
                          <a:solidFill>
                            <a:srgbClr val="000000"/>
                          </a:solidFill>
                          <a:latin typeface="+mn-lt"/>
                        </a:rPr>
                        <a:t>2000.03.07</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4011">
                <a:tc>
                  <a:txBody>
                    <a:bodyPr/>
                    <a:lstStyle/>
                    <a:p>
                      <a:pPr algn="l" fontAlgn="t">
                        <a:lnSpc>
                          <a:spcPct val="100000"/>
                        </a:lnSpc>
                      </a:pPr>
                      <a:r>
                        <a:rPr lang="en-US" sz="1800" b="0" i="0" u="none" strike="noStrike" dirty="0" err="1" smtClean="0">
                          <a:solidFill>
                            <a:srgbClr val="000000"/>
                          </a:solidFill>
                          <a:latin typeface="+mn-lt"/>
                        </a:rPr>
                        <a:t>Skukuza</a:t>
                      </a:r>
                      <a:r>
                        <a:rPr lang="en-US" sz="1800" b="0" i="0" u="none" strike="noStrike" dirty="0" smtClean="0">
                          <a:solidFill>
                            <a:srgbClr val="000000"/>
                          </a:solidFill>
                          <a:latin typeface="+mn-lt"/>
                        </a:rPr>
                        <a:t> Flux</a:t>
                      </a:r>
                      <a:r>
                        <a:rPr lang="en-US" sz="1800" b="0" i="0" u="none" strike="noStrike" baseline="0" dirty="0" smtClean="0">
                          <a:solidFill>
                            <a:srgbClr val="000000"/>
                          </a:solidFill>
                          <a:latin typeface="+mn-lt"/>
                        </a:rPr>
                        <a:t> Tower</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skukuza</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-31.49688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25.01973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365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lnSpc>
                          <a:spcPct val="100000"/>
                        </a:lnSpc>
                      </a:pPr>
                      <a:r>
                        <a:rPr lang="en-US" sz="1800" dirty="0" smtClean="0">
                          <a:latin typeface="+mn-lt"/>
                        </a:rPr>
                        <a:t>2000.06.15</a:t>
                      </a:r>
                      <a:endParaRPr lang="en-US" sz="1800" dirty="0">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0" name="TextBox 9"/>
          <p:cNvSpPr txBox="1"/>
          <p:nvPr/>
        </p:nvSpPr>
        <p:spPr>
          <a:xfrm>
            <a:off x="228600" y="5105400"/>
            <a:ext cx="8077200" cy="1126462"/>
          </a:xfrm>
          <a:prstGeom prst="rect">
            <a:avLst/>
          </a:prstGeom>
          <a:noFill/>
        </p:spPr>
        <p:txBody>
          <a:bodyPr wrap="square" rtlCol="0">
            <a:spAutoFit/>
          </a:bodyPr>
          <a:lstStyle/>
          <a:p>
            <a:endParaRPr lang="en-US" sz="1600" dirty="0" smtClean="0"/>
          </a:p>
          <a:p>
            <a:pPr>
              <a:buNone/>
            </a:pPr>
            <a:r>
              <a:rPr lang="en-US" sz="1600" dirty="0" err="1" smtClean="0"/>
              <a:t>Scholes</a:t>
            </a:r>
            <a:r>
              <a:rPr lang="en-US" sz="1600" dirty="0" smtClean="0"/>
              <a:t>, R. J. 2005. SAFARI 2000 Woody Vegetation Characteristics of Kalahari and </a:t>
            </a:r>
            <a:r>
              <a:rPr lang="en-US" sz="1600" dirty="0" err="1" smtClean="0"/>
              <a:t>Skukuza</a:t>
            </a:r>
            <a:r>
              <a:rPr lang="en-US" sz="1600" dirty="0" smtClean="0"/>
              <a:t> Sites. Data set. Available on-line [http://</a:t>
            </a:r>
            <a:r>
              <a:rPr lang="en-US" sz="1600" dirty="0" err="1" smtClean="0"/>
              <a:t>daac.ornl.gov</a:t>
            </a:r>
            <a:r>
              <a:rPr lang="en-US" sz="1600" dirty="0" smtClean="0"/>
              <a:t>/] from Oak Ridge National Laboratory Distributed Active Archive Center, Oak Ridge, Tennessee, U.S.A. doi:10.3334/ORNLDAAC/777 </a:t>
            </a:r>
            <a:endParaRPr lang="en-US" sz="1600" dirty="0"/>
          </a:p>
        </p:txBody>
      </p:sp>
      <p:sp>
        <p:nvSpPr>
          <p:cNvPr id="11" name="TextBox 10"/>
          <p:cNvSpPr txBox="1"/>
          <p:nvPr/>
        </p:nvSpPr>
        <p:spPr>
          <a:xfrm>
            <a:off x="533400" y="4572000"/>
            <a:ext cx="667383" cy="492443"/>
          </a:xfrm>
          <a:prstGeom prst="rect">
            <a:avLst/>
          </a:prstGeom>
          <a:noFill/>
        </p:spPr>
        <p:txBody>
          <a:bodyPr wrap="none" rtlCol="0">
            <a:spAutoFit/>
          </a:bodyPr>
          <a:lstStyle/>
          <a:p>
            <a:pPr>
              <a:buNone/>
            </a:pP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_BP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ESA_BP_template.potx</Template>
  <TotalTime>15817</TotalTime>
  <Words>2430</Words>
  <Application>Microsoft Macintosh PowerPoint</Application>
  <PresentationFormat>On-screen Show (4:3)</PresentationFormat>
  <Paragraphs>426</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ESA_BP_template</vt:lpstr>
      <vt:lpstr>Fundamental Practices for Preparing Data Sets </vt:lpstr>
      <vt:lpstr>Data centers use the 20-year rule</vt:lpstr>
      <vt:lpstr>Fundamental Data Practices</vt:lpstr>
      <vt:lpstr>1. Define the contents of your data files</vt:lpstr>
      <vt:lpstr>2.  Define the variables</vt:lpstr>
      <vt:lpstr>ISO Formatted Dates Sort Chronologically</vt:lpstr>
      <vt:lpstr>2.  Define the variables (cont)</vt:lpstr>
      <vt:lpstr> 2. Define the variables (cont)</vt:lpstr>
      <vt:lpstr>2.  Define the variables Site Table</vt:lpstr>
      <vt:lpstr>3. Use consistent data organization (one good approach)</vt:lpstr>
      <vt:lpstr>3. Use consistent data organization (a 2nd  good approach)</vt:lpstr>
      <vt:lpstr>3. Use consistent data organization (cont) </vt:lpstr>
      <vt:lpstr>Example of Poor Data Practices for Collaboration and Data Sharing</vt:lpstr>
      <vt:lpstr>Stable Isotope Data at ORNL: tabular csv format Aranabar and Macko. 2005.  doi:10.3334/ORNLDAAC/783</vt:lpstr>
      <vt:lpstr>PowerPoint Presentation</vt:lpstr>
      <vt:lpstr>4.  Use stable file formats (cont)</vt:lpstr>
      <vt:lpstr>4.  Use stable file formats (cont)  Suggested Geospatial File Formats</vt:lpstr>
      <vt:lpstr>5.  Assign descriptive file names</vt:lpstr>
      <vt:lpstr>PowerPoint Presentation</vt:lpstr>
      <vt:lpstr>5.  Assign descriptive file names (cont)   Organize files logically</vt:lpstr>
      <vt:lpstr>6. Preserve processing information</vt:lpstr>
      <vt:lpstr>7. Perform basic quality assurance</vt:lpstr>
      <vt:lpstr>PowerPoint Presentation</vt:lpstr>
      <vt:lpstr>7. Perform basic quality assurance (con’t) Plot information to examine outliers</vt:lpstr>
      <vt:lpstr>7. Perform basic quality assurance (con’t) Plot information to examine outliers</vt:lpstr>
      <vt:lpstr>8.  Provide Documentation / Metadata</vt:lpstr>
      <vt:lpstr>9.  Protect data</vt:lpstr>
      <vt:lpstr>9.  Protect data (cont)</vt:lpstr>
      <vt:lpstr>10. Preserve Your Data</vt:lpstr>
      <vt:lpstr>10. Preserve Your Data (cont) Where should the data be archived?</vt:lpstr>
      <vt:lpstr>Fundamental Data Practices</vt:lpstr>
      <vt:lpstr>Best Practices:  Conclusion</vt:lpstr>
      <vt:lpstr>Web Resources</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Cook</dc:creator>
  <cp:lastModifiedBy>Robert Cook</cp:lastModifiedBy>
  <cp:revision>150</cp:revision>
  <cp:lastPrinted>2010-07-28T13:48:53Z</cp:lastPrinted>
  <dcterms:created xsi:type="dcterms:W3CDTF">2010-08-01T10:29:42Z</dcterms:created>
  <dcterms:modified xsi:type="dcterms:W3CDTF">2015-01-25T15:15:10Z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