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embeddings/oleObject1.bin" ContentType="application/vnd.openxmlformats-officedocument.oleObject"/>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9" r:id="rId1"/>
  </p:sldMasterIdLst>
  <p:notesMasterIdLst>
    <p:notesMasterId r:id="rId18"/>
  </p:notesMasterIdLst>
  <p:handoutMasterIdLst>
    <p:handoutMasterId r:id="rId19"/>
  </p:handoutMasterIdLst>
  <p:sldIdLst>
    <p:sldId id="556" r:id="rId2"/>
    <p:sldId id="563" r:id="rId3"/>
    <p:sldId id="557" r:id="rId4"/>
    <p:sldId id="559" r:id="rId5"/>
    <p:sldId id="558" r:id="rId6"/>
    <p:sldId id="561" r:id="rId7"/>
    <p:sldId id="551" r:id="rId8"/>
    <p:sldId id="552" r:id="rId9"/>
    <p:sldId id="553" r:id="rId10"/>
    <p:sldId id="562" r:id="rId11"/>
    <p:sldId id="549" r:id="rId12"/>
    <p:sldId id="550" r:id="rId13"/>
    <p:sldId id="538" r:id="rId14"/>
    <p:sldId id="541" r:id="rId15"/>
    <p:sldId id="542" r:id="rId16"/>
    <p:sldId id="555" r:id="rId17"/>
  </p:sldIdLst>
  <p:sldSz cx="9144000" cy="6858000" type="screen4x3"/>
  <p:notesSz cx="6997700" cy="9271000"/>
  <p:defaultTextStyle>
    <a:defPPr>
      <a:defRPr lang="en-US"/>
    </a:defPPr>
    <a:lvl1pPr algn="l" rtl="0" eaLnBrk="0" fontAlgn="base" hangingPunct="0">
      <a:spcBef>
        <a:spcPct val="0"/>
      </a:spcBef>
      <a:spcAft>
        <a:spcPct val="0"/>
      </a:spcAft>
      <a:defRPr kern="1200">
        <a:solidFill>
          <a:schemeClr val="tx1"/>
        </a:solidFill>
        <a:latin typeface="Verdana" charset="0"/>
        <a:ea typeface="ＭＳ Ｐゴシック" charset="0"/>
        <a:cs typeface="ＭＳ Ｐゴシック" charset="0"/>
      </a:defRPr>
    </a:lvl1pPr>
    <a:lvl2pPr marL="457200" algn="l" rtl="0" eaLnBrk="0" fontAlgn="base" hangingPunct="0">
      <a:spcBef>
        <a:spcPct val="0"/>
      </a:spcBef>
      <a:spcAft>
        <a:spcPct val="0"/>
      </a:spcAft>
      <a:defRPr kern="1200">
        <a:solidFill>
          <a:schemeClr val="tx1"/>
        </a:solidFill>
        <a:latin typeface="Verdana" charset="0"/>
        <a:ea typeface="ＭＳ Ｐゴシック" charset="0"/>
        <a:cs typeface="ＭＳ Ｐゴシック" charset="0"/>
      </a:defRPr>
    </a:lvl2pPr>
    <a:lvl3pPr marL="914400" algn="l" rtl="0" eaLnBrk="0" fontAlgn="base" hangingPunct="0">
      <a:spcBef>
        <a:spcPct val="0"/>
      </a:spcBef>
      <a:spcAft>
        <a:spcPct val="0"/>
      </a:spcAft>
      <a:defRPr kern="1200">
        <a:solidFill>
          <a:schemeClr val="tx1"/>
        </a:solidFill>
        <a:latin typeface="Verdana" charset="0"/>
        <a:ea typeface="ＭＳ Ｐゴシック" charset="0"/>
        <a:cs typeface="ＭＳ Ｐゴシック" charset="0"/>
      </a:defRPr>
    </a:lvl3pPr>
    <a:lvl4pPr marL="1371600" algn="l" rtl="0" eaLnBrk="0" fontAlgn="base" hangingPunct="0">
      <a:spcBef>
        <a:spcPct val="0"/>
      </a:spcBef>
      <a:spcAft>
        <a:spcPct val="0"/>
      </a:spcAft>
      <a:defRPr kern="1200">
        <a:solidFill>
          <a:schemeClr val="tx1"/>
        </a:solidFill>
        <a:latin typeface="Verdana" charset="0"/>
        <a:ea typeface="ＭＳ Ｐゴシック" charset="0"/>
        <a:cs typeface="ＭＳ Ｐゴシック" charset="0"/>
      </a:defRPr>
    </a:lvl4pPr>
    <a:lvl5pPr marL="1828800" algn="l" rtl="0" eaLnBrk="0" fontAlgn="base" hangingPunct="0">
      <a:spcBef>
        <a:spcPct val="0"/>
      </a:spcBef>
      <a:spcAft>
        <a:spcPct val="0"/>
      </a:spcAft>
      <a:defRPr kern="1200">
        <a:solidFill>
          <a:schemeClr val="tx1"/>
        </a:solidFill>
        <a:latin typeface="Verdana" charset="0"/>
        <a:ea typeface="ＭＳ Ｐゴシック" charset="0"/>
        <a:cs typeface="ＭＳ Ｐゴシック" charset="0"/>
      </a:defRPr>
    </a:lvl5pPr>
    <a:lvl6pPr marL="2286000" algn="l" defTabSz="457200" rtl="0" eaLnBrk="1" latinLnBrk="0" hangingPunct="1">
      <a:defRPr kern="1200">
        <a:solidFill>
          <a:schemeClr val="tx1"/>
        </a:solidFill>
        <a:latin typeface="Verdana" charset="0"/>
        <a:ea typeface="ＭＳ Ｐゴシック" charset="0"/>
        <a:cs typeface="ＭＳ Ｐゴシック" charset="0"/>
      </a:defRPr>
    </a:lvl6pPr>
    <a:lvl7pPr marL="2743200" algn="l" defTabSz="457200" rtl="0" eaLnBrk="1" latinLnBrk="0" hangingPunct="1">
      <a:defRPr kern="1200">
        <a:solidFill>
          <a:schemeClr val="tx1"/>
        </a:solidFill>
        <a:latin typeface="Verdana" charset="0"/>
        <a:ea typeface="ＭＳ Ｐゴシック" charset="0"/>
        <a:cs typeface="ＭＳ Ｐゴシック" charset="0"/>
      </a:defRPr>
    </a:lvl7pPr>
    <a:lvl8pPr marL="3200400" algn="l" defTabSz="457200" rtl="0" eaLnBrk="1" latinLnBrk="0" hangingPunct="1">
      <a:defRPr kern="1200">
        <a:solidFill>
          <a:schemeClr val="tx1"/>
        </a:solidFill>
        <a:latin typeface="Verdana" charset="0"/>
        <a:ea typeface="ＭＳ Ｐゴシック" charset="0"/>
        <a:cs typeface="ＭＳ Ｐゴシック" charset="0"/>
      </a:defRPr>
    </a:lvl8pPr>
    <a:lvl9pPr marL="3657600" algn="l" defTabSz="457200" rtl="0" eaLnBrk="1" latinLnBrk="0" hangingPunct="1">
      <a:defRPr kern="1200">
        <a:solidFill>
          <a:schemeClr val="tx1"/>
        </a:solidFill>
        <a:latin typeface="Verdana"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2C0FF"/>
    <a:srgbClr val="0000CC"/>
    <a:srgbClr val="FFFFBF"/>
    <a:srgbClr val="C6B748"/>
    <a:srgbClr val="0000FF"/>
    <a:srgbClr val="0066FF"/>
    <a:srgbClr val="FFFF99"/>
    <a:srgbClr val="66FF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5" d="100"/>
          <a:sy n="75" d="100"/>
        </p:scale>
        <p:origin x="-2064" y="-2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3C1AAD-F029-6A4D-A7FE-36163145C794}" type="doc">
      <dgm:prSet loTypeId="urn:microsoft.com/office/officeart/2005/8/layout/radial4" loCatId="" qsTypeId="urn:microsoft.com/office/officeart/2005/8/quickstyle/simple2" qsCatId="simple" csTypeId="urn:microsoft.com/office/officeart/2005/8/colors/accent0_1" csCatId="mainScheme" phldr="1"/>
      <dgm:spPr/>
      <dgm:t>
        <a:bodyPr/>
        <a:lstStyle/>
        <a:p>
          <a:endParaRPr lang="en-US"/>
        </a:p>
      </dgm:t>
    </dgm:pt>
    <dgm:pt modelId="{63976713-C34B-EA49-A249-6E655E88CBEE}">
      <dgm:prSet phldrT="[Text]"/>
      <dgm:spPr/>
      <dgm:t>
        <a:bodyPr/>
        <a:lstStyle/>
        <a:p>
          <a:r>
            <a:rPr lang="en-US" dirty="0" smtClean="0"/>
            <a:t>Metadata</a:t>
          </a:r>
          <a:endParaRPr lang="en-US" dirty="0"/>
        </a:p>
      </dgm:t>
    </dgm:pt>
    <dgm:pt modelId="{37F7367E-F103-C64B-B05A-B29D62B72722}" type="parTrans" cxnId="{D98A76E4-B523-9D44-AD3A-571C9701379F}">
      <dgm:prSet/>
      <dgm:spPr/>
      <dgm:t>
        <a:bodyPr/>
        <a:lstStyle/>
        <a:p>
          <a:endParaRPr lang="en-US"/>
        </a:p>
      </dgm:t>
    </dgm:pt>
    <dgm:pt modelId="{6253F1A4-6A37-9F4A-A207-249A3F13E22C}" type="sibTrans" cxnId="{D98A76E4-B523-9D44-AD3A-571C9701379F}">
      <dgm:prSet/>
      <dgm:spPr/>
      <dgm:t>
        <a:bodyPr/>
        <a:lstStyle/>
        <a:p>
          <a:endParaRPr lang="en-US"/>
        </a:p>
      </dgm:t>
    </dgm:pt>
    <dgm:pt modelId="{0952A86E-AB48-5343-9B5C-C6AB6D2D427D}">
      <dgm:prSet phldrT="[Text]"/>
      <dgm:spPr/>
      <dgm:t>
        <a:bodyPr/>
        <a:lstStyle/>
        <a:p>
          <a:r>
            <a:rPr lang="en-US" dirty="0" smtClean="0"/>
            <a:t>Structural</a:t>
          </a:r>
          <a:endParaRPr lang="en-US" dirty="0"/>
        </a:p>
      </dgm:t>
    </dgm:pt>
    <dgm:pt modelId="{99EEB3D7-1299-094D-AAC4-C4009E7D5CB4}" type="parTrans" cxnId="{DEF4BE6D-2152-6E41-8616-9A22D7C87A39}">
      <dgm:prSet/>
      <dgm:spPr/>
      <dgm:t>
        <a:bodyPr/>
        <a:lstStyle/>
        <a:p>
          <a:endParaRPr lang="en-US"/>
        </a:p>
      </dgm:t>
    </dgm:pt>
    <dgm:pt modelId="{51C9F4D5-56FD-2B42-8261-B29312889A42}" type="sibTrans" cxnId="{DEF4BE6D-2152-6E41-8616-9A22D7C87A39}">
      <dgm:prSet/>
      <dgm:spPr/>
      <dgm:t>
        <a:bodyPr/>
        <a:lstStyle/>
        <a:p>
          <a:endParaRPr lang="en-US"/>
        </a:p>
      </dgm:t>
    </dgm:pt>
    <dgm:pt modelId="{1FB0027A-6431-E448-9CE6-C312239D276F}">
      <dgm:prSet phldrT="[Text]"/>
      <dgm:spPr/>
      <dgm:t>
        <a:bodyPr/>
        <a:lstStyle/>
        <a:p>
          <a:r>
            <a:rPr lang="en-US" dirty="0" smtClean="0"/>
            <a:t>Administrative</a:t>
          </a:r>
          <a:endParaRPr lang="en-US" dirty="0"/>
        </a:p>
      </dgm:t>
    </dgm:pt>
    <dgm:pt modelId="{8C22DC4A-F57D-D64A-8D22-ED97E49F9E04}" type="parTrans" cxnId="{A1DD8DF5-2E5A-0E4F-86BD-D80BE4BF152F}">
      <dgm:prSet/>
      <dgm:spPr/>
      <dgm:t>
        <a:bodyPr/>
        <a:lstStyle/>
        <a:p>
          <a:endParaRPr lang="en-US"/>
        </a:p>
      </dgm:t>
    </dgm:pt>
    <dgm:pt modelId="{F872A7BF-D770-6A4B-B849-905979DD57F7}" type="sibTrans" cxnId="{A1DD8DF5-2E5A-0E4F-86BD-D80BE4BF152F}">
      <dgm:prSet/>
      <dgm:spPr/>
      <dgm:t>
        <a:bodyPr/>
        <a:lstStyle/>
        <a:p>
          <a:endParaRPr lang="en-US"/>
        </a:p>
      </dgm:t>
    </dgm:pt>
    <dgm:pt modelId="{B3E7AAF3-2821-0446-A7F2-A0638EA94B3B}">
      <dgm:prSet phldrT="[Text]"/>
      <dgm:spPr/>
      <dgm:t>
        <a:bodyPr/>
        <a:lstStyle/>
        <a:p>
          <a:r>
            <a:rPr lang="en-US" dirty="0" smtClean="0"/>
            <a:t>Linkage</a:t>
          </a:r>
          <a:endParaRPr lang="en-US" dirty="0"/>
        </a:p>
      </dgm:t>
    </dgm:pt>
    <dgm:pt modelId="{5EF14495-58D7-034B-A4FB-6DB3C7F28B24}" type="parTrans" cxnId="{FF4B6B64-54A6-604D-A402-7D1C0A5CA806}">
      <dgm:prSet/>
      <dgm:spPr/>
      <dgm:t>
        <a:bodyPr/>
        <a:lstStyle/>
        <a:p>
          <a:endParaRPr lang="en-US"/>
        </a:p>
      </dgm:t>
    </dgm:pt>
    <dgm:pt modelId="{A30FA79B-6893-AD45-96AA-A1AB51FA09E4}" type="sibTrans" cxnId="{FF4B6B64-54A6-604D-A402-7D1C0A5CA806}">
      <dgm:prSet/>
      <dgm:spPr/>
      <dgm:t>
        <a:bodyPr/>
        <a:lstStyle/>
        <a:p>
          <a:endParaRPr lang="en-US"/>
        </a:p>
      </dgm:t>
    </dgm:pt>
    <dgm:pt modelId="{43D3DF4B-A6B6-004F-A31A-31A4337BAFFA}">
      <dgm:prSet phldrT="[Text]"/>
      <dgm:spPr/>
      <dgm:t>
        <a:bodyPr/>
        <a:lstStyle/>
        <a:p>
          <a:r>
            <a:rPr lang="en-US" dirty="0" smtClean="0"/>
            <a:t>Descriptive</a:t>
          </a:r>
          <a:endParaRPr lang="en-US" dirty="0"/>
        </a:p>
      </dgm:t>
    </dgm:pt>
    <dgm:pt modelId="{7BDD92D4-3E12-A240-8883-8416E00FE863}" type="parTrans" cxnId="{9970CB24-D2DE-BA4D-A477-D71E2350009A}">
      <dgm:prSet/>
      <dgm:spPr/>
      <dgm:t>
        <a:bodyPr/>
        <a:lstStyle/>
        <a:p>
          <a:endParaRPr lang="en-US"/>
        </a:p>
      </dgm:t>
    </dgm:pt>
    <dgm:pt modelId="{653347DA-7FD8-CB42-8DFF-DBE7195A1B75}" type="sibTrans" cxnId="{9970CB24-D2DE-BA4D-A477-D71E2350009A}">
      <dgm:prSet/>
      <dgm:spPr/>
      <dgm:t>
        <a:bodyPr/>
        <a:lstStyle/>
        <a:p>
          <a:endParaRPr lang="en-US"/>
        </a:p>
      </dgm:t>
    </dgm:pt>
    <dgm:pt modelId="{7275F133-6010-6047-B002-F0B749ACD39A}" type="pres">
      <dgm:prSet presAssocID="{853C1AAD-F029-6A4D-A7FE-36163145C794}" presName="cycle" presStyleCnt="0">
        <dgm:presLayoutVars>
          <dgm:chMax val="1"/>
          <dgm:dir/>
          <dgm:animLvl val="ctr"/>
          <dgm:resizeHandles val="exact"/>
        </dgm:presLayoutVars>
      </dgm:prSet>
      <dgm:spPr/>
      <dgm:t>
        <a:bodyPr/>
        <a:lstStyle/>
        <a:p>
          <a:endParaRPr lang="en-US"/>
        </a:p>
      </dgm:t>
    </dgm:pt>
    <dgm:pt modelId="{56D7A3A7-FD03-B746-9C02-367C2AA3849F}" type="pres">
      <dgm:prSet presAssocID="{63976713-C34B-EA49-A249-6E655E88CBEE}" presName="centerShape" presStyleLbl="node0" presStyleIdx="0" presStyleCnt="1"/>
      <dgm:spPr/>
      <dgm:t>
        <a:bodyPr/>
        <a:lstStyle/>
        <a:p>
          <a:endParaRPr lang="en-US"/>
        </a:p>
      </dgm:t>
    </dgm:pt>
    <dgm:pt modelId="{3312DC72-720D-3F44-AA3D-9D117754B236}" type="pres">
      <dgm:prSet presAssocID="{7BDD92D4-3E12-A240-8883-8416E00FE863}" presName="parTrans" presStyleLbl="bgSibTrans2D1" presStyleIdx="0" presStyleCnt="4"/>
      <dgm:spPr/>
      <dgm:t>
        <a:bodyPr/>
        <a:lstStyle/>
        <a:p>
          <a:endParaRPr lang="en-US"/>
        </a:p>
      </dgm:t>
    </dgm:pt>
    <dgm:pt modelId="{8A92903A-3B40-664E-B8B8-1302492E9F4E}" type="pres">
      <dgm:prSet presAssocID="{43D3DF4B-A6B6-004F-A31A-31A4337BAFFA}" presName="node" presStyleLbl="node1" presStyleIdx="0" presStyleCnt="4">
        <dgm:presLayoutVars>
          <dgm:bulletEnabled val="1"/>
        </dgm:presLayoutVars>
      </dgm:prSet>
      <dgm:spPr/>
      <dgm:t>
        <a:bodyPr/>
        <a:lstStyle/>
        <a:p>
          <a:endParaRPr lang="en-US"/>
        </a:p>
      </dgm:t>
    </dgm:pt>
    <dgm:pt modelId="{B5B357E4-0E2D-CC45-8381-DEFAFE3B44FE}" type="pres">
      <dgm:prSet presAssocID="{99EEB3D7-1299-094D-AAC4-C4009E7D5CB4}" presName="parTrans" presStyleLbl="bgSibTrans2D1" presStyleIdx="1" presStyleCnt="4"/>
      <dgm:spPr/>
      <dgm:t>
        <a:bodyPr/>
        <a:lstStyle/>
        <a:p>
          <a:endParaRPr lang="en-US"/>
        </a:p>
      </dgm:t>
    </dgm:pt>
    <dgm:pt modelId="{7A40A7FA-F886-9540-970D-BDCC7339225C}" type="pres">
      <dgm:prSet presAssocID="{0952A86E-AB48-5343-9B5C-C6AB6D2D427D}" presName="node" presStyleLbl="node1" presStyleIdx="1" presStyleCnt="4">
        <dgm:presLayoutVars>
          <dgm:bulletEnabled val="1"/>
        </dgm:presLayoutVars>
      </dgm:prSet>
      <dgm:spPr/>
      <dgm:t>
        <a:bodyPr/>
        <a:lstStyle/>
        <a:p>
          <a:endParaRPr lang="en-US"/>
        </a:p>
      </dgm:t>
    </dgm:pt>
    <dgm:pt modelId="{682DDC4D-B386-5340-B121-3140A5526CE7}" type="pres">
      <dgm:prSet presAssocID="{8C22DC4A-F57D-D64A-8D22-ED97E49F9E04}" presName="parTrans" presStyleLbl="bgSibTrans2D1" presStyleIdx="2" presStyleCnt="4"/>
      <dgm:spPr/>
      <dgm:t>
        <a:bodyPr/>
        <a:lstStyle/>
        <a:p>
          <a:endParaRPr lang="en-US"/>
        </a:p>
      </dgm:t>
    </dgm:pt>
    <dgm:pt modelId="{F679C5CF-AD95-4541-BE57-5558AE498CA8}" type="pres">
      <dgm:prSet presAssocID="{1FB0027A-6431-E448-9CE6-C312239D276F}" presName="node" presStyleLbl="node1" presStyleIdx="2" presStyleCnt="4">
        <dgm:presLayoutVars>
          <dgm:bulletEnabled val="1"/>
        </dgm:presLayoutVars>
      </dgm:prSet>
      <dgm:spPr/>
      <dgm:t>
        <a:bodyPr/>
        <a:lstStyle/>
        <a:p>
          <a:endParaRPr lang="en-US"/>
        </a:p>
      </dgm:t>
    </dgm:pt>
    <dgm:pt modelId="{F2E1D6D4-A71C-6844-8F4B-5F98346F567C}" type="pres">
      <dgm:prSet presAssocID="{5EF14495-58D7-034B-A4FB-6DB3C7F28B24}" presName="parTrans" presStyleLbl="bgSibTrans2D1" presStyleIdx="3" presStyleCnt="4"/>
      <dgm:spPr/>
      <dgm:t>
        <a:bodyPr/>
        <a:lstStyle/>
        <a:p>
          <a:endParaRPr lang="en-US"/>
        </a:p>
      </dgm:t>
    </dgm:pt>
    <dgm:pt modelId="{000DD914-1BB2-6643-8971-2A17B2277AE7}" type="pres">
      <dgm:prSet presAssocID="{B3E7AAF3-2821-0446-A7F2-A0638EA94B3B}" presName="node" presStyleLbl="node1" presStyleIdx="3" presStyleCnt="4">
        <dgm:presLayoutVars>
          <dgm:bulletEnabled val="1"/>
        </dgm:presLayoutVars>
      </dgm:prSet>
      <dgm:spPr/>
      <dgm:t>
        <a:bodyPr/>
        <a:lstStyle/>
        <a:p>
          <a:endParaRPr lang="en-US"/>
        </a:p>
      </dgm:t>
    </dgm:pt>
  </dgm:ptLst>
  <dgm:cxnLst>
    <dgm:cxn modelId="{1F0144D1-8CD5-434E-929B-F87FFF72DE95}" type="presOf" srcId="{1FB0027A-6431-E448-9CE6-C312239D276F}" destId="{F679C5CF-AD95-4541-BE57-5558AE498CA8}" srcOrd="0" destOrd="0" presId="urn:microsoft.com/office/officeart/2005/8/layout/radial4"/>
    <dgm:cxn modelId="{DEF4BE6D-2152-6E41-8616-9A22D7C87A39}" srcId="{63976713-C34B-EA49-A249-6E655E88CBEE}" destId="{0952A86E-AB48-5343-9B5C-C6AB6D2D427D}" srcOrd="1" destOrd="0" parTransId="{99EEB3D7-1299-094D-AAC4-C4009E7D5CB4}" sibTransId="{51C9F4D5-56FD-2B42-8261-B29312889A42}"/>
    <dgm:cxn modelId="{9D5FE026-4C92-3A45-92E6-D3777A9380B9}" type="presOf" srcId="{7BDD92D4-3E12-A240-8883-8416E00FE863}" destId="{3312DC72-720D-3F44-AA3D-9D117754B236}" srcOrd="0" destOrd="0" presId="urn:microsoft.com/office/officeart/2005/8/layout/radial4"/>
    <dgm:cxn modelId="{43F7EA14-6F47-374B-95C5-7BCA64B195CC}" type="presOf" srcId="{43D3DF4B-A6B6-004F-A31A-31A4337BAFFA}" destId="{8A92903A-3B40-664E-B8B8-1302492E9F4E}" srcOrd="0" destOrd="0" presId="urn:microsoft.com/office/officeart/2005/8/layout/radial4"/>
    <dgm:cxn modelId="{59C63C08-C7B9-7F4A-8EDF-6B1166584DC9}" type="presOf" srcId="{0952A86E-AB48-5343-9B5C-C6AB6D2D427D}" destId="{7A40A7FA-F886-9540-970D-BDCC7339225C}" srcOrd="0" destOrd="0" presId="urn:microsoft.com/office/officeart/2005/8/layout/radial4"/>
    <dgm:cxn modelId="{D98A76E4-B523-9D44-AD3A-571C9701379F}" srcId="{853C1AAD-F029-6A4D-A7FE-36163145C794}" destId="{63976713-C34B-EA49-A249-6E655E88CBEE}" srcOrd="0" destOrd="0" parTransId="{37F7367E-F103-C64B-B05A-B29D62B72722}" sibTransId="{6253F1A4-6A37-9F4A-A207-249A3F13E22C}"/>
    <dgm:cxn modelId="{9970CB24-D2DE-BA4D-A477-D71E2350009A}" srcId="{63976713-C34B-EA49-A249-6E655E88CBEE}" destId="{43D3DF4B-A6B6-004F-A31A-31A4337BAFFA}" srcOrd="0" destOrd="0" parTransId="{7BDD92D4-3E12-A240-8883-8416E00FE863}" sibTransId="{653347DA-7FD8-CB42-8DFF-DBE7195A1B75}"/>
    <dgm:cxn modelId="{13EEF180-D54B-4B46-B8AA-F0EBFD7BDC9F}" type="presOf" srcId="{8C22DC4A-F57D-D64A-8D22-ED97E49F9E04}" destId="{682DDC4D-B386-5340-B121-3140A5526CE7}" srcOrd="0" destOrd="0" presId="urn:microsoft.com/office/officeart/2005/8/layout/radial4"/>
    <dgm:cxn modelId="{415BD0A3-6CCF-AB4D-A512-774D98E58687}" type="presOf" srcId="{99EEB3D7-1299-094D-AAC4-C4009E7D5CB4}" destId="{B5B357E4-0E2D-CC45-8381-DEFAFE3B44FE}" srcOrd="0" destOrd="0" presId="urn:microsoft.com/office/officeart/2005/8/layout/radial4"/>
    <dgm:cxn modelId="{85114600-899A-B247-9269-CEE89A60170B}" type="presOf" srcId="{853C1AAD-F029-6A4D-A7FE-36163145C794}" destId="{7275F133-6010-6047-B002-F0B749ACD39A}" srcOrd="0" destOrd="0" presId="urn:microsoft.com/office/officeart/2005/8/layout/radial4"/>
    <dgm:cxn modelId="{A1DD8DF5-2E5A-0E4F-86BD-D80BE4BF152F}" srcId="{63976713-C34B-EA49-A249-6E655E88CBEE}" destId="{1FB0027A-6431-E448-9CE6-C312239D276F}" srcOrd="2" destOrd="0" parTransId="{8C22DC4A-F57D-D64A-8D22-ED97E49F9E04}" sibTransId="{F872A7BF-D770-6A4B-B849-905979DD57F7}"/>
    <dgm:cxn modelId="{399D2ED2-3198-D148-8BFF-3C99F18AEE48}" type="presOf" srcId="{B3E7AAF3-2821-0446-A7F2-A0638EA94B3B}" destId="{000DD914-1BB2-6643-8971-2A17B2277AE7}" srcOrd="0" destOrd="0" presId="urn:microsoft.com/office/officeart/2005/8/layout/radial4"/>
    <dgm:cxn modelId="{D1AE6969-8B78-554D-86CC-B2A21014F908}" type="presOf" srcId="{5EF14495-58D7-034B-A4FB-6DB3C7F28B24}" destId="{F2E1D6D4-A71C-6844-8F4B-5F98346F567C}" srcOrd="0" destOrd="0" presId="urn:microsoft.com/office/officeart/2005/8/layout/radial4"/>
    <dgm:cxn modelId="{FFC216E4-5278-6742-A861-4D8F6ED9ADE6}" type="presOf" srcId="{63976713-C34B-EA49-A249-6E655E88CBEE}" destId="{56D7A3A7-FD03-B746-9C02-367C2AA3849F}" srcOrd="0" destOrd="0" presId="urn:microsoft.com/office/officeart/2005/8/layout/radial4"/>
    <dgm:cxn modelId="{FF4B6B64-54A6-604D-A402-7D1C0A5CA806}" srcId="{63976713-C34B-EA49-A249-6E655E88CBEE}" destId="{B3E7AAF3-2821-0446-A7F2-A0638EA94B3B}" srcOrd="3" destOrd="0" parTransId="{5EF14495-58D7-034B-A4FB-6DB3C7F28B24}" sibTransId="{A30FA79B-6893-AD45-96AA-A1AB51FA09E4}"/>
    <dgm:cxn modelId="{08013244-1718-A746-BCA3-1FD7492969DA}" type="presParOf" srcId="{7275F133-6010-6047-B002-F0B749ACD39A}" destId="{56D7A3A7-FD03-B746-9C02-367C2AA3849F}" srcOrd="0" destOrd="0" presId="urn:microsoft.com/office/officeart/2005/8/layout/radial4"/>
    <dgm:cxn modelId="{8FB83FB2-56B7-5842-B79F-060E389EF140}" type="presParOf" srcId="{7275F133-6010-6047-B002-F0B749ACD39A}" destId="{3312DC72-720D-3F44-AA3D-9D117754B236}" srcOrd="1" destOrd="0" presId="urn:microsoft.com/office/officeart/2005/8/layout/radial4"/>
    <dgm:cxn modelId="{2D8CF5B1-6791-C14D-9E74-7C7B98B24610}" type="presParOf" srcId="{7275F133-6010-6047-B002-F0B749ACD39A}" destId="{8A92903A-3B40-664E-B8B8-1302492E9F4E}" srcOrd="2" destOrd="0" presId="urn:microsoft.com/office/officeart/2005/8/layout/radial4"/>
    <dgm:cxn modelId="{3E8D0EEF-6DED-AE43-B9D8-EA59BE81DA52}" type="presParOf" srcId="{7275F133-6010-6047-B002-F0B749ACD39A}" destId="{B5B357E4-0E2D-CC45-8381-DEFAFE3B44FE}" srcOrd="3" destOrd="0" presId="urn:microsoft.com/office/officeart/2005/8/layout/radial4"/>
    <dgm:cxn modelId="{E14C7282-ACE9-7345-8F54-8AE6204FF529}" type="presParOf" srcId="{7275F133-6010-6047-B002-F0B749ACD39A}" destId="{7A40A7FA-F886-9540-970D-BDCC7339225C}" srcOrd="4" destOrd="0" presId="urn:microsoft.com/office/officeart/2005/8/layout/radial4"/>
    <dgm:cxn modelId="{18C9A5D4-EA10-1D4E-88CD-A6760AB3B11E}" type="presParOf" srcId="{7275F133-6010-6047-B002-F0B749ACD39A}" destId="{682DDC4D-B386-5340-B121-3140A5526CE7}" srcOrd="5" destOrd="0" presId="urn:microsoft.com/office/officeart/2005/8/layout/radial4"/>
    <dgm:cxn modelId="{29516290-9D3A-BD44-8ABA-93EED3BAF76C}" type="presParOf" srcId="{7275F133-6010-6047-B002-F0B749ACD39A}" destId="{F679C5CF-AD95-4541-BE57-5558AE498CA8}" srcOrd="6" destOrd="0" presId="urn:microsoft.com/office/officeart/2005/8/layout/radial4"/>
    <dgm:cxn modelId="{AFCEEFC2-5E08-124D-BA4E-BC1F54098808}" type="presParOf" srcId="{7275F133-6010-6047-B002-F0B749ACD39A}" destId="{F2E1D6D4-A71C-6844-8F4B-5F98346F567C}" srcOrd="7" destOrd="0" presId="urn:microsoft.com/office/officeart/2005/8/layout/radial4"/>
    <dgm:cxn modelId="{335F8198-BAF2-D649-9077-F4A101020D7D}" type="presParOf" srcId="{7275F133-6010-6047-B002-F0B749ACD39A}" destId="{000DD914-1BB2-6643-8971-2A17B2277AE7}" srcOrd="8"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D7A3A7-FD03-B746-9C02-367C2AA3849F}">
      <dsp:nvSpPr>
        <dsp:cNvPr id="0" name=""/>
        <dsp:cNvSpPr/>
      </dsp:nvSpPr>
      <dsp:spPr>
        <a:xfrm>
          <a:off x="1906735" y="1924197"/>
          <a:ext cx="1410462" cy="1410462"/>
        </a:xfrm>
        <a:prstGeom prst="ellipse">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smtClean="0"/>
            <a:t>Metadata</a:t>
          </a:r>
          <a:endParaRPr lang="en-US" sz="1900" kern="1200" dirty="0"/>
        </a:p>
      </dsp:txBody>
      <dsp:txXfrm>
        <a:off x="2113292" y="2130754"/>
        <a:ext cx="997348" cy="997348"/>
      </dsp:txXfrm>
    </dsp:sp>
    <dsp:sp modelId="{3312DC72-720D-3F44-AA3D-9D117754B236}">
      <dsp:nvSpPr>
        <dsp:cNvPr id="0" name=""/>
        <dsp:cNvSpPr/>
      </dsp:nvSpPr>
      <dsp:spPr>
        <a:xfrm rot="11700000">
          <a:off x="649846" y="2067829"/>
          <a:ext cx="1232624" cy="401981"/>
        </a:xfrm>
        <a:prstGeom prst="leftArrow">
          <a:avLst>
            <a:gd name="adj1" fmla="val 60000"/>
            <a:gd name="adj2" fmla="val 50000"/>
          </a:avLst>
        </a:prstGeom>
        <a:solidFill>
          <a:schemeClr val="dk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8A92903A-3B40-664E-B8B8-1302492E9F4E}">
      <dsp:nvSpPr>
        <dsp:cNvPr id="0" name=""/>
        <dsp:cNvSpPr/>
      </dsp:nvSpPr>
      <dsp:spPr>
        <a:xfrm>
          <a:off x="877" y="1573331"/>
          <a:ext cx="1339939" cy="1071951"/>
        </a:xfrm>
        <a:prstGeom prst="roundRect">
          <a:avLst>
            <a:gd name="adj" fmla="val 10000"/>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n-US" sz="1600" kern="1200" dirty="0" smtClean="0"/>
            <a:t>Descriptive</a:t>
          </a:r>
          <a:endParaRPr lang="en-US" sz="1600" kern="1200" dirty="0"/>
        </a:p>
      </dsp:txBody>
      <dsp:txXfrm>
        <a:off x="32273" y="1604727"/>
        <a:ext cx="1277147" cy="1009159"/>
      </dsp:txXfrm>
    </dsp:sp>
    <dsp:sp modelId="{B5B357E4-0E2D-CC45-8381-DEFAFE3B44FE}">
      <dsp:nvSpPr>
        <dsp:cNvPr id="0" name=""/>
        <dsp:cNvSpPr/>
      </dsp:nvSpPr>
      <dsp:spPr>
        <a:xfrm rot="14700000">
          <a:off x="1406827" y="1165693"/>
          <a:ext cx="1232624" cy="401981"/>
        </a:xfrm>
        <a:prstGeom prst="leftArrow">
          <a:avLst>
            <a:gd name="adj1" fmla="val 60000"/>
            <a:gd name="adj2" fmla="val 50000"/>
          </a:avLst>
        </a:prstGeom>
        <a:solidFill>
          <a:schemeClr val="dk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7A40A7FA-F886-9540-970D-BDCC7339225C}">
      <dsp:nvSpPr>
        <dsp:cNvPr id="0" name=""/>
        <dsp:cNvSpPr/>
      </dsp:nvSpPr>
      <dsp:spPr>
        <a:xfrm>
          <a:off x="1092705" y="272140"/>
          <a:ext cx="1339939" cy="1071951"/>
        </a:xfrm>
        <a:prstGeom prst="roundRect">
          <a:avLst>
            <a:gd name="adj" fmla="val 10000"/>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n-US" sz="1600" kern="1200" dirty="0" smtClean="0"/>
            <a:t>Structural</a:t>
          </a:r>
          <a:endParaRPr lang="en-US" sz="1600" kern="1200" dirty="0"/>
        </a:p>
      </dsp:txBody>
      <dsp:txXfrm>
        <a:off x="1124101" y="303536"/>
        <a:ext cx="1277147" cy="1009159"/>
      </dsp:txXfrm>
    </dsp:sp>
    <dsp:sp modelId="{682DDC4D-B386-5340-B121-3140A5526CE7}">
      <dsp:nvSpPr>
        <dsp:cNvPr id="0" name=""/>
        <dsp:cNvSpPr/>
      </dsp:nvSpPr>
      <dsp:spPr>
        <a:xfrm rot="17700000">
          <a:off x="2584481" y="1165693"/>
          <a:ext cx="1232624" cy="401981"/>
        </a:xfrm>
        <a:prstGeom prst="leftArrow">
          <a:avLst>
            <a:gd name="adj1" fmla="val 60000"/>
            <a:gd name="adj2" fmla="val 50000"/>
          </a:avLst>
        </a:prstGeom>
        <a:solidFill>
          <a:schemeClr val="dk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F679C5CF-AD95-4541-BE57-5558AE498CA8}">
      <dsp:nvSpPr>
        <dsp:cNvPr id="0" name=""/>
        <dsp:cNvSpPr/>
      </dsp:nvSpPr>
      <dsp:spPr>
        <a:xfrm>
          <a:off x="2791289" y="272140"/>
          <a:ext cx="1339939" cy="1071951"/>
        </a:xfrm>
        <a:prstGeom prst="roundRect">
          <a:avLst>
            <a:gd name="adj" fmla="val 10000"/>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n-US" sz="1600" kern="1200" dirty="0" smtClean="0"/>
            <a:t>Administrative</a:t>
          </a:r>
          <a:endParaRPr lang="en-US" sz="1600" kern="1200" dirty="0"/>
        </a:p>
      </dsp:txBody>
      <dsp:txXfrm>
        <a:off x="2822685" y="303536"/>
        <a:ext cx="1277147" cy="1009159"/>
      </dsp:txXfrm>
    </dsp:sp>
    <dsp:sp modelId="{F2E1D6D4-A71C-6844-8F4B-5F98346F567C}">
      <dsp:nvSpPr>
        <dsp:cNvPr id="0" name=""/>
        <dsp:cNvSpPr/>
      </dsp:nvSpPr>
      <dsp:spPr>
        <a:xfrm rot="20700000">
          <a:off x="3341463" y="2067829"/>
          <a:ext cx="1232624" cy="401981"/>
        </a:xfrm>
        <a:prstGeom prst="leftArrow">
          <a:avLst>
            <a:gd name="adj1" fmla="val 60000"/>
            <a:gd name="adj2" fmla="val 50000"/>
          </a:avLst>
        </a:prstGeom>
        <a:solidFill>
          <a:schemeClr val="dk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000DD914-1BB2-6643-8971-2A17B2277AE7}">
      <dsp:nvSpPr>
        <dsp:cNvPr id="0" name=""/>
        <dsp:cNvSpPr/>
      </dsp:nvSpPr>
      <dsp:spPr>
        <a:xfrm>
          <a:off x="3883117" y="1573331"/>
          <a:ext cx="1339939" cy="1071951"/>
        </a:xfrm>
        <a:prstGeom prst="roundRect">
          <a:avLst>
            <a:gd name="adj" fmla="val 10000"/>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n-US" sz="1600" kern="1200" dirty="0" smtClean="0"/>
            <a:t>Linkage</a:t>
          </a:r>
          <a:endParaRPr lang="en-US" sz="1600" kern="1200" dirty="0"/>
        </a:p>
      </dsp:txBody>
      <dsp:txXfrm>
        <a:off x="3914513" y="1604727"/>
        <a:ext cx="1277147" cy="1009159"/>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1074" name="Rectangle 2"/>
          <p:cNvSpPr>
            <a:spLocks noGrp="1" noChangeArrowheads="1"/>
          </p:cNvSpPr>
          <p:nvPr>
            <p:ph type="hdr" sz="quarter"/>
          </p:nvPr>
        </p:nvSpPr>
        <p:spPr bwMode="auto">
          <a:xfrm>
            <a:off x="0" y="0"/>
            <a:ext cx="30353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2913" tIns="46457" rIns="92913" bIns="46457" numCol="1" anchor="t" anchorCtr="0" compatLnSpc="1">
            <a:prstTxWarp prst="textNoShape">
              <a:avLst/>
            </a:prstTxWarp>
          </a:bodyPr>
          <a:lstStyle>
            <a:lvl1pPr defTabSz="930275" eaLnBrk="1" hangingPunct="1">
              <a:defRPr sz="1200">
                <a:cs typeface="+mn-cs"/>
              </a:defRPr>
            </a:lvl1pPr>
          </a:lstStyle>
          <a:p>
            <a:pPr>
              <a:defRPr/>
            </a:pPr>
            <a:endParaRPr lang="en-US"/>
          </a:p>
        </p:txBody>
      </p:sp>
      <p:sp>
        <p:nvSpPr>
          <p:cNvPr id="131075" name="Rectangle 3"/>
          <p:cNvSpPr>
            <a:spLocks noGrp="1" noChangeArrowheads="1"/>
          </p:cNvSpPr>
          <p:nvPr>
            <p:ph type="dt" sz="quarter" idx="1"/>
          </p:nvPr>
        </p:nvSpPr>
        <p:spPr bwMode="auto">
          <a:xfrm>
            <a:off x="3960813" y="0"/>
            <a:ext cx="30353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2913" tIns="46457" rIns="92913" bIns="46457" numCol="1" anchor="t" anchorCtr="0" compatLnSpc="1">
            <a:prstTxWarp prst="textNoShape">
              <a:avLst/>
            </a:prstTxWarp>
          </a:bodyPr>
          <a:lstStyle>
            <a:lvl1pPr algn="r" defTabSz="930275" eaLnBrk="1" hangingPunct="1">
              <a:defRPr sz="1200">
                <a:cs typeface="+mn-cs"/>
              </a:defRPr>
            </a:lvl1pPr>
          </a:lstStyle>
          <a:p>
            <a:pPr>
              <a:defRPr/>
            </a:pPr>
            <a:endParaRPr lang="en-US"/>
          </a:p>
        </p:txBody>
      </p:sp>
      <p:sp>
        <p:nvSpPr>
          <p:cNvPr id="131076" name="Rectangle 4"/>
          <p:cNvSpPr>
            <a:spLocks noGrp="1" noChangeArrowheads="1"/>
          </p:cNvSpPr>
          <p:nvPr>
            <p:ph type="ftr" sz="quarter" idx="2"/>
          </p:nvPr>
        </p:nvSpPr>
        <p:spPr bwMode="auto">
          <a:xfrm>
            <a:off x="0" y="8805863"/>
            <a:ext cx="30353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2913" tIns="46457" rIns="92913" bIns="46457" numCol="1" anchor="b" anchorCtr="0" compatLnSpc="1">
            <a:prstTxWarp prst="textNoShape">
              <a:avLst/>
            </a:prstTxWarp>
          </a:bodyPr>
          <a:lstStyle>
            <a:lvl1pPr defTabSz="930275" eaLnBrk="1" hangingPunct="1">
              <a:defRPr sz="1200">
                <a:cs typeface="+mn-cs"/>
              </a:defRPr>
            </a:lvl1pPr>
          </a:lstStyle>
          <a:p>
            <a:pPr>
              <a:defRPr/>
            </a:pPr>
            <a:endParaRPr lang="en-US"/>
          </a:p>
        </p:txBody>
      </p:sp>
      <p:sp>
        <p:nvSpPr>
          <p:cNvPr id="131077" name="Rectangle 5"/>
          <p:cNvSpPr>
            <a:spLocks noGrp="1" noChangeArrowheads="1"/>
          </p:cNvSpPr>
          <p:nvPr>
            <p:ph type="sldNum" sz="quarter" idx="3"/>
          </p:nvPr>
        </p:nvSpPr>
        <p:spPr bwMode="auto">
          <a:xfrm>
            <a:off x="3960813" y="8805863"/>
            <a:ext cx="30353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2913" tIns="46457" rIns="92913" bIns="46457" numCol="1" anchor="b" anchorCtr="0" compatLnSpc="1">
            <a:prstTxWarp prst="textNoShape">
              <a:avLst/>
            </a:prstTxWarp>
          </a:bodyPr>
          <a:lstStyle>
            <a:lvl1pPr algn="r" defTabSz="930275" eaLnBrk="1" hangingPunct="1">
              <a:defRPr sz="1200">
                <a:cs typeface="+mn-cs"/>
              </a:defRPr>
            </a:lvl1pPr>
          </a:lstStyle>
          <a:p>
            <a:pPr>
              <a:defRPr/>
            </a:pPr>
            <a:fld id="{232C0C67-CA1A-9047-941C-25F086914AF1}" type="slidenum">
              <a:rPr lang="en-US"/>
              <a:pPr>
                <a:defRPr/>
              </a:pPr>
              <a:t>‹#›</a:t>
            </a:fld>
            <a:endParaRPr lang="en-US"/>
          </a:p>
        </p:txBody>
      </p:sp>
    </p:spTree>
    <p:extLst>
      <p:ext uri="{BB962C8B-B14F-4D97-AF65-F5344CB8AC3E}">
        <p14:creationId xmlns:p14="http://schemas.microsoft.com/office/powerpoint/2010/main" val="340755720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8546" name="Rectangle 2"/>
          <p:cNvSpPr>
            <a:spLocks noGrp="1" noChangeArrowheads="1"/>
          </p:cNvSpPr>
          <p:nvPr>
            <p:ph type="hdr" sz="quarter"/>
          </p:nvPr>
        </p:nvSpPr>
        <p:spPr bwMode="auto">
          <a:xfrm>
            <a:off x="0" y="0"/>
            <a:ext cx="30353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2913" tIns="46457" rIns="92913" bIns="46457" numCol="1" anchor="t" anchorCtr="0" compatLnSpc="1">
            <a:prstTxWarp prst="textNoShape">
              <a:avLst/>
            </a:prstTxWarp>
          </a:bodyPr>
          <a:lstStyle>
            <a:lvl1pPr defTabSz="930275" eaLnBrk="1" hangingPunct="1">
              <a:defRPr sz="1200">
                <a:cs typeface="+mn-cs"/>
              </a:defRPr>
            </a:lvl1pPr>
          </a:lstStyle>
          <a:p>
            <a:pPr>
              <a:defRPr/>
            </a:pPr>
            <a:endParaRPr lang="en-US"/>
          </a:p>
        </p:txBody>
      </p:sp>
      <p:sp>
        <p:nvSpPr>
          <p:cNvPr id="108547" name="Rectangle 3"/>
          <p:cNvSpPr>
            <a:spLocks noGrp="1" noChangeArrowheads="1"/>
          </p:cNvSpPr>
          <p:nvPr>
            <p:ph type="dt" idx="1"/>
          </p:nvPr>
        </p:nvSpPr>
        <p:spPr bwMode="auto">
          <a:xfrm>
            <a:off x="3960813" y="0"/>
            <a:ext cx="30353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2913" tIns="46457" rIns="92913" bIns="46457" numCol="1" anchor="t" anchorCtr="0" compatLnSpc="1">
            <a:prstTxWarp prst="textNoShape">
              <a:avLst/>
            </a:prstTxWarp>
          </a:bodyPr>
          <a:lstStyle>
            <a:lvl1pPr algn="r" defTabSz="930275" eaLnBrk="1" hangingPunct="1">
              <a:defRPr sz="1200">
                <a:cs typeface="+mn-cs"/>
              </a:defRPr>
            </a:lvl1pPr>
          </a:lstStyle>
          <a:p>
            <a:pPr>
              <a:defRPr/>
            </a:pPr>
            <a:endParaRPr lang="en-US"/>
          </a:p>
        </p:txBody>
      </p:sp>
      <p:sp>
        <p:nvSpPr>
          <p:cNvPr id="108548" name="Rectangle 4"/>
          <p:cNvSpPr>
            <a:spLocks noGrp="1" noRot="1" noChangeAspect="1" noChangeArrowheads="1" noTextEdit="1"/>
          </p:cNvSpPr>
          <p:nvPr>
            <p:ph type="sldImg" idx="2"/>
          </p:nvPr>
        </p:nvSpPr>
        <p:spPr bwMode="auto">
          <a:xfrm>
            <a:off x="1182688" y="695325"/>
            <a:ext cx="4635500" cy="3476625"/>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108549" name="Rectangle 5"/>
          <p:cNvSpPr>
            <a:spLocks noGrp="1" noChangeArrowheads="1"/>
          </p:cNvSpPr>
          <p:nvPr>
            <p:ph type="body" sz="quarter" idx="3"/>
          </p:nvPr>
        </p:nvSpPr>
        <p:spPr bwMode="auto">
          <a:xfrm>
            <a:off x="700088" y="4405313"/>
            <a:ext cx="5597525" cy="417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2913" tIns="46457" rIns="92913" bIns="4645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8550" name="Rectangle 6"/>
          <p:cNvSpPr>
            <a:spLocks noGrp="1" noChangeArrowheads="1"/>
          </p:cNvSpPr>
          <p:nvPr>
            <p:ph type="ftr" sz="quarter" idx="4"/>
          </p:nvPr>
        </p:nvSpPr>
        <p:spPr bwMode="auto">
          <a:xfrm>
            <a:off x="0" y="8805863"/>
            <a:ext cx="30353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2913" tIns="46457" rIns="92913" bIns="46457" numCol="1" anchor="b" anchorCtr="0" compatLnSpc="1">
            <a:prstTxWarp prst="textNoShape">
              <a:avLst/>
            </a:prstTxWarp>
          </a:bodyPr>
          <a:lstStyle>
            <a:lvl1pPr defTabSz="930275" eaLnBrk="1" hangingPunct="1">
              <a:defRPr sz="1200">
                <a:cs typeface="+mn-cs"/>
              </a:defRPr>
            </a:lvl1pPr>
          </a:lstStyle>
          <a:p>
            <a:pPr>
              <a:defRPr/>
            </a:pPr>
            <a:endParaRPr lang="en-US"/>
          </a:p>
        </p:txBody>
      </p:sp>
      <p:sp>
        <p:nvSpPr>
          <p:cNvPr id="108551" name="Rectangle 7"/>
          <p:cNvSpPr>
            <a:spLocks noGrp="1" noChangeArrowheads="1"/>
          </p:cNvSpPr>
          <p:nvPr>
            <p:ph type="sldNum" sz="quarter" idx="5"/>
          </p:nvPr>
        </p:nvSpPr>
        <p:spPr bwMode="auto">
          <a:xfrm>
            <a:off x="3960813" y="8805863"/>
            <a:ext cx="30353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2913" tIns="46457" rIns="92913" bIns="46457" numCol="1" anchor="b" anchorCtr="0" compatLnSpc="1">
            <a:prstTxWarp prst="textNoShape">
              <a:avLst/>
            </a:prstTxWarp>
          </a:bodyPr>
          <a:lstStyle>
            <a:lvl1pPr algn="r" defTabSz="930275" eaLnBrk="1" hangingPunct="1">
              <a:defRPr sz="1200">
                <a:cs typeface="+mn-cs"/>
              </a:defRPr>
            </a:lvl1pPr>
          </a:lstStyle>
          <a:p>
            <a:pPr>
              <a:defRPr/>
            </a:pPr>
            <a:fld id="{79077FBD-5F12-124B-887A-7E1428377257}" type="slidenum">
              <a:rPr lang="en-US"/>
              <a:pPr>
                <a:defRPr/>
              </a:pPr>
              <a:t>‹#›</a:t>
            </a:fld>
            <a:endParaRPr lang="en-US"/>
          </a:p>
        </p:txBody>
      </p:sp>
    </p:spTree>
    <p:extLst>
      <p:ext uri="{BB962C8B-B14F-4D97-AF65-F5344CB8AC3E}">
        <p14:creationId xmlns:p14="http://schemas.microsoft.com/office/powerpoint/2010/main" val="131036571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Verdana"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Verdana"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Verdana"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Verdana"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Verdana"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811A3E4-C393-6242-A95D-2C3D94574C2F}" type="slidenum">
              <a:rPr lang="en-US"/>
              <a:pPr>
                <a:defRPr/>
              </a:pPr>
              <a:t>1</a:t>
            </a:fld>
            <a:endParaRPr lang="en-US"/>
          </a:p>
        </p:txBody>
      </p:sp>
      <p:sp>
        <p:nvSpPr>
          <p:cNvPr id="3051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0515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9436" eaLnBrk="0" hangingPunct="0">
              <a:defRPr sz="2400">
                <a:solidFill>
                  <a:schemeClr val="tx1"/>
                </a:solidFill>
                <a:latin typeface="Arial" charset="0"/>
                <a:ea typeface="ＭＳ Ｐゴシック" charset="0"/>
                <a:cs typeface="ＭＳ Ｐゴシック" charset="0"/>
              </a:defRPr>
            </a:lvl1pPr>
            <a:lvl2pPr marL="739755" indent="-284521" defTabSz="929436" eaLnBrk="0" hangingPunct="0">
              <a:defRPr sz="2400">
                <a:solidFill>
                  <a:schemeClr val="tx1"/>
                </a:solidFill>
                <a:latin typeface="Arial" charset="0"/>
                <a:ea typeface="ＭＳ Ｐゴシック" charset="0"/>
              </a:defRPr>
            </a:lvl2pPr>
            <a:lvl3pPr marL="1138085" indent="-227617" defTabSz="929436" eaLnBrk="0" hangingPunct="0">
              <a:defRPr sz="2400">
                <a:solidFill>
                  <a:schemeClr val="tx1"/>
                </a:solidFill>
                <a:latin typeface="Arial" charset="0"/>
                <a:ea typeface="ＭＳ Ｐゴシック" charset="0"/>
              </a:defRPr>
            </a:lvl3pPr>
            <a:lvl4pPr marL="1593319" indent="-227617" defTabSz="929436" eaLnBrk="0" hangingPunct="0">
              <a:defRPr sz="2400">
                <a:solidFill>
                  <a:schemeClr val="tx1"/>
                </a:solidFill>
                <a:latin typeface="Arial" charset="0"/>
                <a:ea typeface="ＭＳ Ｐゴシック" charset="0"/>
              </a:defRPr>
            </a:lvl4pPr>
            <a:lvl5pPr marL="2048553" indent="-227617" defTabSz="929436" eaLnBrk="0" hangingPunct="0">
              <a:defRPr sz="2400">
                <a:solidFill>
                  <a:schemeClr val="tx1"/>
                </a:solidFill>
                <a:latin typeface="Arial" charset="0"/>
                <a:ea typeface="ＭＳ Ｐゴシック" charset="0"/>
              </a:defRPr>
            </a:lvl5pPr>
            <a:lvl6pPr marL="2503787" indent="-227617" defTabSz="929436" eaLnBrk="0" fontAlgn="base" hangingPunct="0">
              <a:spcBef>
                <a:spcPct val="0"/>
              </a:spcBef>
              <a:spcAft>
                <a:spcPct val="0"/>
              </a:spcAft>
              <a:defRPr sz="2400">
                <a:solidFill>
                  <a:schemeClr val="tx1"/>
                </a:solidFill>
                <a:latin typeface="Arial" charset="0"/>
                <a:ea typeface="ＭＳ Ｐゴシック" charset="0"/>
              </a:defRPr>
            </a:lvl6pPr>
            <a:lvl7pPr marL="2959021" indent="-227617" defTabSz="929436" eaLnBrk="0" fontAlgn="base" hangingPunct="0">
              <a:spcBef>
                <a:spcPct val="0"/>
              </a:spcBef>
              <a:spcAft>
                <a:spcPct val="0"/>
              </a:spcAft>
              <a:defRPr sz="2400">
                <a:solidFill>
                  <a:schemeClr val="tx1"/>
                </a:solidFill>
                <a:latin typeface="Arial" charset="0"/>
                <a:ea typeface="ＭＳ Ｐゴシック" charset="0"/>
              </a:defRPr>
            </a:lvl7pPr>
            <a:lvl8pPr marL="3414255" indent="-227617" defTabSz="929436" eaLnBrk="0" fontAlgn="base" hangingPunct="0">
              <a:spcBef>
                <a:spcPct val="0"/>
              </a:spcBef>
              <a:spcAft>
                <a:spcPct val="0"/>
              </a:spcAft>
              <a:defRPr sz="2400">
                <a:solidFill>
                  <a:schemeClr val="tx1"/>
                </a:solidFill>
                <a:latin typeface="Arial" charset="0"/>
                <a:ea typeface="ＭＳ Ｐゴシック" charset="0"/>
              </a:defRPr>
            </a:lvl8pPr>
            <a:lvl9pPr marL="3869489" indent="-227617" defTabSz="929436"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fld id="{FC242D96-93ED-E14B-9D3F-A800E77E86E2}" type="slidenum">
              <a:rPr lang="en-US" sz="1200">
                <a:solidFill>
                  <a:srgbClr val="003366"/>
                </a:solidFill>
              </a:rPr>
              <a:pPr eaLnBrk="1" hangingPunct="1">
                <a:defRPr/>
              </a:pPr>
              <a:t>13</a:t>
            </a:fld>
            <a:endParaRPr lang="en-US" sz="1200">
              <a:solidFill>
                <a:srgbClr val="003366"/>
              </a:solidFill>
            </a:endParaRPr>
          </a:p>
        </p:txBody>
      </p:sp>
      <p:sp>
        <p:nvSpPr>
          <p:cNvPr id="27650" name="Rectangle 2"/>
          <p:cNvSpPr>
            <a:spLocks noGrp="1" noRot="1" noChangeAspect="1" noChangeArrowheads="1" noTextEdit="1"/>
          </p:cNvSpPr>
          <p:nvPr>
            <p:ph type="sldImg"/>
          </p:nvPr>
        </p:nvSpPr>
        <p:spPr>
          <a:xfrm>
            <a:off x="1331913" y="804863"/>
            <a:ext cx="4333875" cy="3249612"/>
          </a:xfrm>
          <a:ln/>
        </p:spPr>
      </p:sp>
      <p:sp>
        <p:nvSpPr>
          <p:cNvPr id="27651" name="Rectangle 3"/>
          <p:cNvSpPr>
            <a:spLocks noGrp="1" noChangeArrowheads="1"/>
          </p:cNvSpPr>
          <p:nvPr>
            <p:ph type="body" idx="1"/>
          </p:nvPr>
        </p:nvSpPr>
        <p:spPr>
          <a:xfrm>
            <a:off x="933450" y="4419600"/>
            <a:ext cx="5130800" cy="4189413"/>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r>
              <a:rPr lang="en-US">
                <a:latin typeface="Times New Roman" charset="0"/>
              </a:rPr>
              <a:t>This is an example of the FGDC Standard output with elements of the Biological Data Profile present.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9436" eaLnBrk="0" hangingPunct="0">
              <a:defRPr sz="2400">
                <a:solidFill>
                  <a:schemeClr val="tx1"/>
                </a:solidFill>
                <a:latin typeface="Arial" charset="0"/>
                <a:ea typeface="ＭＳ Ｐゴシック" charset="0"/>
                <a:cs typeface="ＭＳ Ｐゴシック" charset="0"/>
              </a:defRPr>
            </a:lvl1pPr>
            <a:lvl2pPr marL="739755" indent="-284521" defTabSz="929436" eaLnBrk="0" hangingPunct="0">
              <a:defRPr sz="2400">
                <a:solidFill>
                  <a:schemeClr val="tx1"/>
                </a:solidFill>
                <a:latin typeface="Arial" charset="0"/>
                <a:ea typeface="ＭＳ Ｐゴシック" charset="0"/>
              </a:defRPr>
            </a:lvl2pPr>
            <a:lvl3pPr marL="1138085" indent="-227617" defTabSz="929436" eaLnBrk="0" hangingPunct="0">
              <a:defRPr sz="2400">
                <a:solidFill>
                  <a:schemeClr val="tx1"/>
                </a:solidFill>
                <a:latin typeface="Arial" charset="0"/>
                <a:ea typeface="ＭＳ Ｐゴシック" charset="0"/>
              </a:defRPr>
            </a:lvl3pPr>
            <a:lvl4pPr marL="1593319" indent="-227617" defTabSz="929436" eaLnBrk="0" hangingPunct="0">
              <a:defRPr sz="2400">
                <a:solidFill>
                  <a:schemeClr val="tx1"/>
                </a:solidFill>
                <a:latin typeface="Arial" charset="0"/>
                <a:ea typeface="ＭＳ Ｐゴシック" charset="0"/>
              </a:defRPr>
            </a:lvl4pPr>
            <a:lvl5pPr marL="2048553" indent="-227617" defTabSz="929436" eaLnBrk="0" hangingPunct="0">
              <a:defRPr sz="2400">
                <a:solidFill>
                  <a:schemeClr val="tx1"/>
                </a:solidFill>
                <a:latin typeface="Arial" charset="0"/>
                <a:ea typeface="ＭＳ Ｐゴシック" charset="0"/>
              </a:defRPr>
            </a:lvl5pPr>
            <a:lvl6pPr marL="2503787" indent="-227617" defTabSz="929436" eaLnBrk="0" fontAlgn="base" hangingPunct="0">
              <a:spcBef>
                <a:spcPct val="0"/>
              </a:spcBef>
              <a:spcAft>
                <a:spcPct val="0"/>
              </a:spcAft>
              <a:defRPr sz="2400">
                <a:solidFill>
                  <a:schemeClr val="tx1"/>
                </a:solidFill>
                <a:latin typeface="Arial" charset="0"/>
                <a:ea typeface="ＭＳ Ｐゴシック" charset="0"/>
              </a:defRPr>
            </a:lvl6pPr>
            <a:lvl7pPr marL="2959021" indent="-227617" defTabSz="929436" eaLnBrk="0" fontAlgn="base" hangingPunct="0">
              <a:spcBef>
                <a:spcPct val="0"/>
              </a:spcBef>
              <a:spcAft>
                <a:spcPct val="0"/>
              </a:spcAft>
              <a:defRPr sz="2400">
                <a:solidFill>
                  <a:schemeClr val="tx1"/>
                </a:solidFill>
                <a:latin typeface="Arial" charset="0"/>
                <a:ea typeface="ＭＳ Ｐゴシック" charset="0"/>
              </a:defRPr>
            </a:lvl7pPr>
            <a:lvl8pPr marL="3414255" indent="-227617" defTabSz="929436" eaLnBrk="0" fontAlgn="base" hangingPunct="0">
              <a:spcBef>
                <a:spcPct val="0"/>
              </a:spcBef>
              <a:spcAft>
                <a:spcPct val="0"/>
              </a:spcAft>
              <a:defRPr sz="2400">
                <a:solidFill>
                  <a:schemeClr val="tx1"/>
                </a:solidFill>
                <a:latin typeface="Arial" charset="0"/>
                <a:ea typeface="ＭＳ Ｐゴシック" charset="0"/>
              </a:defRPr>
            </a:lvl8pPr>
            <a:lvl9pPr marL="3869489" indent="-227617" defTabSz="929436"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fld id="{7E9F09A3-A163-BA49-A9BA-0639C3D23EA8}" type="slidenum">
              <a:rPr lang="en-US" sz="1200">
                <a:solidFill>
                  <a:srgbClr val="003366"/>
                </a:solidFill>
              </a:rPr>
              <a:pPr eaLnBrk="1" hangingPunct="1">
                <a:defRPr/>
              </a:pPr>
              <a:t>14</a:t>
            </a:fld>
            <a:endParaRPr lang="en-US" sz="1200">
              <a:solidFill>
                <a:srgbClr val="003366"/>
              </a:solidFill>
            </a:endParaRPr>
          </a:p>
        </p:txBody>
      </p:sp>
      <p:sp>
        <p:nvSpPr>
          <p:cNvPr id="33794" name="Rectangle 2"/>
          <p:cNvSpPr>
            <a:spLocks noGrp="1" noRot="1" noChangeAspect="1" noChangeArrowheads="1" noTextEdit="1"/>
          </p:cNvSpPr>
          <p:nvPr>
            <p:ph type="sldImg"/>
          </p:nvPr>
        </p:nvSpPr>
        <p:spPr>
          <a:xfrm>
            <a:off x="149225" y="1095375"/>
            <a:ext cx="2500313" cy="1874838"/>
          </a:xfrm>
          <a:ln/>
        </p:spPr>
      </p:sp>
      <p:sp>
        <p:nvSpPr>
          <p:cNvPr id="33795" name="Rectangle 3"/>
          <p:cNvSpPr>
            <a:spLocks noGrp="1" noChangeArrowheads="1"/>
          </p:cNvSpPr>
          <p:nvPr>
            <p:ph type="body" idx="1"/>
          </p:nvPr>
        </p:nvSpPr>
        <p:spPr>
          <a:xfrm>
            <a:off x="2954338" y="1016000"/>
            <a:ext cx="3810000" cy="7816850"/>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r>
              <a:rPr lang="en-US">
                <a:latin typeface="Times New Roman" charset="0"/>
              </a:rPr>
              <a:t>An established standard provides common terms that are used universally, thereby allowing communication of information to become consistent. </a:t>
            </a:r>
          </a:p>
          <a:p>
            <a:pPr eaLnBrk="1" hangingPunct="1">
              <a:defRPr/>
            </a:pPr>
            <a:endParaRPr lang="en-US">
              <a:latin typeface="Times New Roman" charset="0"/>
            </a:endParaRPr>
          </a:p>
          <a:p>
            <a:pPr eaLnBrk="1" hangingPunct="1">
              <a:defRPr/>
            </a:pPr>
            <a:r>
              <a:rPr lang="en-US">
                <a:latin typeface="Times New Roman" charset="0"/>
              </a:rPr>
              <a:t>A standard also provides the opportunity to create consistent definitions. When a user reads metadata they will become familiar with the standard and will know which sections provide certain information, regardless of who wrote the metadata. </a:t>
            </a:r>
          </a:p>
          <a:p>
            <a:pPr eaLnBrk="1" hangingPunct="1">
              <a:defRPr/>
            </a:pPr>
            <a:endParaRPr lang="en-US">
              <a:latin typeface="Times New Roman" charset="0"/>
            </a:endParaRPr>
          </a:p>
          <a:p>
            <a:pPr eaLnBrk="1" hangingPunct="1">
              <a:defRPr/>
            </a:pPr>
            <a:r>
              <a:rPr lang="en-US">
                <a:latin typeface="Times New Roman" charset="0"/>
              </a:rPr>
              <a:t>A standard will also encourage a common language for metadata.  This language will allow all metadata creators to use the same vocabulary, resulting in easier communication. </a:t>
            </a:r>
          </a:p>
          <a:p>
            <a:pPr eaLnBrk="1" hangingPunct="1">
              <a:defRPr/>
            </a:pPr>
            <a:endParaRPr lang="en-US">
              <a:latin typeface="Times New Roman" charset="0"/>
            </a:endParaRPr>
          </a:p>
          <a:p>
            <a:pPr eaLnBrk="1" hangingPunct="1">
              <a:defRPr/>
            </a:pPr>
            <a:r>
              <a:rPr lang="en-US">
                <a:latin typeface="Times New Roman" charset="0"/>
              </a:rPr>
              <a:t>Finally a standard allows all creators to use a common structure.  Structure is important for knowing where to find the required information that you need quickly and for cataloguing information online. All metadata structured in the same format allows the catalogues to be searchable.  </a:t>
            </a:r>
            <a:endParaRPr lang="en-US" b="1" i="1">
              <a:latin typeface="Times New Roman" charset="0"/>
            </a:endParaRPr>
          </a:p>
        </p:txBody>
      </p:sp>
      <p:sp>
        <p:nvSpPr>
          <p:cNvPr id="34820" name="Rectangle 4"/>
          <p:cNvSpPr>
            <a:spLocks noChangeArrowheads="1"/>
          </p:cNvSpPr>
          <p:nvPr/>
        </p:nvSpPr>
        <p:spPr bwMode="auto">
          <a:xfrm>
            <a:off x="2954338" y="998538"/>
            <a:ext cx="3498850" cy="379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2959" tIns="46479" rIns="92959" bIns="46479">
            <a:spAutoFit/>
          </a:bodyPr>
          <a:lstStyle/>
          <a:p>
            <a:pPr defTabSz="928688">
              <a:spcBef>
                <a:spcPct val="65000"/>
              </a:spcBef>
              <a:spcAft>
                <a:spcPct val="30000"/>
              </a:spcAft>
            </a:pPr>
            <a:r>
              <a:rPr kumimoji="1" lang="en-US" sz="1000" i="1">
                <a:latin typeface="Swis721 Blk BT" charset="0"/>
              </a:rPr>
              <a:t>Content Standard for Digital Geospatial Metadata (CSDGM)</a:t>
            </a:r>
          </a:p>
          <a:p>
            <a:pPr defTabSz="928688">
              <a:spcBef>
                <a:spcPct val="65000"/>
              </a:spcBef>
              <a:spcAft>
                <a:spcPct val="30000"/>
              </a:spcAft>
            </a:pPr>
            <a:r>
              <a:rPr kumimoji="1" lang="en-US" sz="1000">
                <a:latin typeface="New Caledonia" charset="0"/>
              </a:rPr>
              <a:t>The objective of the CSDGM standard is to provide a common set of terminology and definitions for the documentation of digital geospatial data. </a:t>
            </a:r>
          </a:p>
          <a:p>
            <a:pPr defTabSz="928688">
              <a:spcBef>
                <a:spcPct val="65000"/>
              </a:spcBef>
              <a:spcAft>
                <a:spcPct val="30000"/>
              </a:spcAft>
            </a:pPr>
            <a:r>
              <a:rPr kumimoji="1" lang="en-US" sz="1000">
                <a:latin typeface="New Caledonia" charset="0"/>
              </a:rPr>
              <a:t>Common terms and common definitions ensure that all users </a:t>
            </a:r>
            <a:r>
              <a:rPr kumimoji="1" lang="ja-JP" altLang="en-US" sz="1000">
                <a:latin typeface="New Caledonia" charset="0"/>
              </a:rPr>
              <a:t>“</a:t>
            </a:r>
            <a:r>
              <a:rPr kumimoji="1" lang="en-US" altLang="ja-JP" sz="1000">
                <a:latin typeface="New Caledonia" charset="0"/>
              </a:rPr>
              <a:t>speak the same language.</a:t>
            </a:r>
            <a:r>
              <a:rPr kumimoji="1" lang="ja-JP" altLang="en-US" sz="1000">
                <a:latin typeface="New Caledonia" charset="0"/>
              </a:rPr>
              <a:t>”</a:t>
            </a:r>
            <a:r>
              <a:rPr kumimoji="1" lang="en-US" altLang="ja-JP" sz="1000">
                <a:latin typeface="New Caledonia" charset="0"/>
              </a:rPr>
              <a:t> Creating this commonality helps increase communication and avoid errors.</a:t>
            </a:r>
          </a:p>
          <a:p>
            <a:pPr defTabSz="928688">
              <a:spcBef>
                <a:spcPct val="65000"/>
              </a:spcBef>
              <a:spcAft>
                <a:spcPct val="30000"/>
              </a:spcAft>
            </a:pPr>
            <a:r>
              <a:rPr kumimoji="1" lang="en-US" sz="1000">
                <a:latin typeface="New Caledonia" charset="0"/>
              </a:rPr>
              <a:t>The CSDGM standard establishes: </a:t>
            </a:r>
          </a:p>
          <a:p>
            <a:pPr marL="296863" lvl="1" indent="-179388" defTabSz="928688">
              <a:spcBef>
                <a:spcPct val="50000"/>
              </a:spcBef>
              <a:spcAft>
                <a:spcPct val="30000"/>
              </a:spcAft>
              <a:buFontTx/>
              <a:buChar char="•"/>
            </a:pPr>
            <a:r>
              <a:rPr kumimoji="1" lang="en-US" sz="1000">
                <a:latin typeface="New Caledonia" charset="0"/>
              </a:rPr>
              <a:t>the names of data elements and compound elements (groups of data elements) to be used for these purposes, </a:t>
            </a:r>
          </a:p>
          <a:p>
            <a:pPr marL="296863" lvl="1" indent="-179388" defTabSz="928688">
              <a:spcBef>
                <a:spcPct val="50000"/>
              </a:spcBef>
              <a:spcAft>
                <a:spcPct val="30000"/>
              </a:spcAft>
              <a:buFontTx/>
              <a:buChar char="•"/>
            </a:pPr>
            <a:r>
              <a:rPr kumimoji="1" lang="en-US" sz="1000">
                <a:latin typeface="New Caledonia" charset="0"/>
              </a:rPr>
              <a:t>the definitions of these data elements and compound elements, and </a:t>
            </a:r>
          </a:p>
          <a:p>
            <a:pPr marL="296863" lvl="1" indent="-179388" defTabSz="928688">
              <a:spcBef>
                <a:spcPct val="50000"/>
              </a:spcBef>
              <a:spcAft>
                <a:spcPct val="30000"/>
              </a:spcAft>
              <a:buFontTx/>
              <a:buChar char="•"/>
            </a:pPr>
            <a:r>
              <a:rPr kumimoji="1" lang="en-US" sz="1000">
                <a:latin typeface="New Caledonia" charset="0"/>
              </a:rPr>
              <a:t>information about the values that are to be provided for the data elements.</a:t>
            </a:r>
          </a:p>
          <a:p>
            <a:pPr marL="296863" lvl="1" indent="-179388" defTabSz="928688">
              <a:spcBef>
                <a:spcPct val="50000"/>
              </a:spcBef>
              <a:spcAft>
                <a:spcPct val="30000"/>
              </a:spcAft>
            </a:pPr>
            <a:r>
              <a:rPr kumimoji="1" lang="en-US" sz="1000">
                <a:latin typeface="New Caledonia" charset="0"/>
              </a:rPr>
              <a:t>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endParaRPr lang="en-US" dirty="0"/>
          </a:p>
        </p:txBody>
      </p:sp>
      <p:sp>
        <p:nvSpPr>
          <p:cNvPr id="4" name="Slide Number Placeholder 3"/>
          <p:cNvSpPr>
            <a:spLocks noGrp="1"/>
          </p:cNvSpPr>
          <p:nvPr>
            <p:ph type="sldNum" sz="quarter" idx="5"/>
          </p:nvPr>
        </p:nvSpPr>
        <p:spPr/>
        <p:txBody>
          <a:bodyPr/>
          <a:lstStyle/>
          <a:p>
            <a:pPr>
              <a:defRPr/>
            </a:pPr>
            <a:fld id="{AFFA8E9A-12C9-6E46-BFCE-920A14D5FBD5}" type="slidenum">
              <a:rPr lang="en-US" smtClean="0"/>
              <a:pPr>
                <a:defRPr/>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GCMD DIF – 1988</a:t>
            </a:r>
          </a:p>
          <a:p>
            <a:r>
              <a:rPr lang="en-US" dirty="0" smtClean="0"/>
              <a:t>FGDC – 1994 </a:t>
            </a:r>
            <a:endParaRPr lang="en-US" dirty="0"/>
          </a:p>
        </p:txBody>
      </p:sp>
      <p:sp>
        <p:nvSpPr>
          <p:cNvPr id="4" name="Slide Number Placeholder 3"/>
          <p:cNvSpPr>
            <a:spLocks noGrp="1"/>
          </p:cNvSpPr>
          <p:nvPr>
            <p:ph type="sldNum" sz="quarter" idx="10"/>
          </p:nvPr>
        </p:nvSpPr>
        <p:spPr/>
        <p:txBody>
          <a:bodyPr/>
          <a:lstStyle/>
          <a:p>
            <a:pPr>
              <a:defRPr/>
            </a:pPr>
            <a:fld id="{79077FBD-5F12-124B-887A-7E1428377257}" type="slidenum">
              <a:rPr lang="en-US" smtClean="0"/>
              <a:pPr>
                <a:defRPr/>
              </a:pPr>
              <a:t>3</a:t>
            </a:fld>
            <a:endParaRPr lang="en-US"/>
          </a:p>
        </p:txBody>
      </p:sp>
    </p:spTree>
    <p:extLst>
      <p:ext uri="{BB962C8B-B14F-4D97-AF65-F5344CB8AC3E}">
        <p14:creationId xmlns:p14="http://schemas.microsoft.com/office/powerpoint/2010/main" val="38050807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9436" eaLnBrk="0" hangingPunct="0">
              <a:defRPr sz="2400">
                <a:solidFill>
                  <a:schemeClr val="tx1"/>
                </a:solidFill>
                <a:latin typeface="Arial" charset="0"/>
                <a:ea typeface="ＭＳ Ｐゴシック" charset="0"/>
                <a:cs typeface="ＭＳ Ｐゴシック" charset="0"/>
              </a:defRPr>
            </a:lvl1pPr>
            <a:lvl2pPr marL="739755" indent="-284521" defTabSz="929436" eaLnBrk="0" hangingPunct="0">
              <a:defRPr sz="2400">
                <a:solidFill>
                  <a:schemeClr val="tx1"/>
                </a:solidFill>
                <a:latin typeface="Arial" charset="0"/>
                <a:ea typeface="ＭＳ Ｐゴシック" charset="0"/>
              </a:defRPr>
            </a:lvl2pPr>
            <a:lvl3pPr marL="1138085" indent="-227617" defTabSz="929436" eaLnBrk="0" hangingPunct="0">
              <a:defRPr sz="2400">
                <a:solidFill>
                  <a:schemeClr val="tx1"/>
                </a:solidFill>
                <a:latin typeface="Arial" charset="0"/>
                <a:ea typeface="ＭＳ Ｐゴシック" charset="0"/>
              </a:defRPr>
            </a:lvl3pPr>
            <a:lvl4pPr marL="1593319" indent="-227617" defTabSz="929436" eaLnBrk="0" hangingPunct="0">
              <a:defRPr sz="2400">
                <a:solidFill>
                  <a:schemeClr val="tx1"/>
                </a:solidFill>
                <a:latin typeface="Arial" charset="0"/>
                <a:ea typeface="ＭＳ Ｐゴシック" charset="0"/>
              </a:defRPr>
            </a:lvl4pPr>
            <a:lvl5pPr marL="2048553" indent="-227617" defTabSz="929436" eaLnBrk="0" hangingPunct="0">
              <a:defRPr sz="2400">
                <a:solidFill>
                  <a:schemeClr val="tx1"/>
                </a:solidFill>
                <a:latin typeface="Arial" charset="0"/>
                <a:ea typeface="ＭＳ Ｐゴシック" charset="0"/>
              </a:defRPr>
            </a:lvl5pPr>
            <a:lvl6pPr marL="2503787" indent="-227617" defTabSz="929436" eaLnBrk="0" fontAlgn="base" hangingPunct="0">
              <a:spcBef>
                <a:spcPct val="0"/>
              </a:spcBef>
              <a:spcAft>
                <a:spcPct val="0"/>
              </a:spcAft>
              <a:defRPr sz="2400">
                <a:solidFill>
                  <a:schemeClr val="tx1"/>
                </a:solidFill>
                <a:latin typeface="Arial" charset="0"/>
                <a:ea typeface="ＭＳ Ｐゴシック" charset="0"/>
              </a:defRPr>
            </a:lvl6pPr>
            <a:lvl7pPr marL="2959021" indent="-227617" defTabSz="929436" eaLnBrk="0" fontAlgn="base" hangingPunct="0">
              <a:spcBef>
                <a:spcPct val="0"/>
              </a:spcBef>
              <a:spcAft>
                <a:spcPct val="0"/>
              </a:spcAft>
              <a:defRPr sz="2400">
                <a:solidFill>
                  <a:schemeClr val="tx1"/>
                </a:solidFill>
                <a:latin typeface="Arial" charset="0"/>
                <a:ea typeface="ＭＳ Ｐゴシック" charset="0"/>
              </a:defRPr>
            </a:lvl7pPr>
            <a:lvl8pPr marL="3414255" indent="-227617" defTabSz="929436" eaLnBrk="0" fontAlgn="base" hangingPunct="0">
              <a:spcBef>
                <a:spcPct val="0"/>
              </a:spcBef>
              <a:spcAft>
                <a:spcPct val="0"/>
              </a:spcAft>
              <a:defRPr sz="2400">
                <a:solidFill>
                  <a:schemeClr val="tx1"/>
                </a:solidFill>
                <a:latin typeface="Arial" charset="0"/>
                <a:ea typeface="ＭＳ Ｐゴシック" charset="0"/>
              </a:defRPr>
            </a:lvl8pPr>
            <a:lvl9pPr marL="3869489" indent="-227617" defTabSz="929436"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fld id="{E291A52B-19A5-7E4F-9D1A-21D7DE8389DC}" type="slidenum">
              <a:rPr lang="en-US" sz="1200">
                <a:solidFill>
                  <a:srgbClr val="003366"/>
                </a:solidFill>
              </a:rPr>
              <a:pPr eaLnBrk="1" hangingPunct="1">
                <a:defRPr/>
              </a:pPr>
              <a:t>4</a:t>
            </a:fld>
            <a:endParaRPr lang="en-US" sz="1200">
              <a:solidFill>
                <a:srgbClr val="003366"/>
              </a:solidFill>
            </a:endParaRPr>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r>
              <a:rPr lang="en-US">
                <a:latin typeface="Times New Roman" charset="0"/>
              </a:rPr>
              <a:t>Try to think of some examples in everyday life that have metadata associated with them. </a:t>
            </a:r>
          </a:p>
          <a:p>
            <a:pPr eaLnBrk="1" hangingPunct="1">
              <a:defRPr/>
            </a:pPr>
            <a:endParaRPr lang="en-US">
              <a:latin typeface="Times New Roman" charset="0"/>
            </a:endParaRPr>
          </a:p>
          <a:p>
            <a:pPr eaLnBrk="1" hangingPunct="1">
              <a:defRPr/>
            </a:pPr>
            <a:r>
              <a:rPr lang="en-US">
                <a:latin typeface="Times New Roman" charset="0"/>
              </a:rPr>
              <a:t>A few examples might include library card catalogues and food labels.</a:t>
            </a:r>
          </a:p>
          <a:p>
            <a:pPr eaLnBrk="1" hangingPunct="1">
              <a:defRPr/>
            </a:pPr>
            <a:endParaRPr lang="en-US">
              <a:latin typeface="Times New Roman" charset="0"/>
            </a:endParaRPr>
          </a:p>
          <a:p>
            <a:pPr eaLnBrk="1" hangingPunct="1">
              <a:defRPr/>
            </a:pPr>
            <a:r>
              <a:rPr lang="en-US">
                <a:latin typeface="Times New Roman" charset="0"/>
              </a:rPr>
              <a:t>Card catalogues tell us more information than just the title of the book, they also tells the user:</a:t>
            </a:r>
          </a:p>
          <a:p>
            <a:pPr eaLnBrk="1" hangingPunct="1">
              <a:defRPr/>
            </a:pPr>
            <a:r>
              <a:rPr lang="en-US">
                <a:latin typeface="Times New Roman" charset="0"/>
              </a:rPr>
              <a:t>		Who is the author?</a:t>
            </a:r>
          </a:p>
          <a:p>
            <a:pPr eaLnBrk="1" hangingPunct="1">
              <a:defRPr/>
            </a:pPr>
            <a:r>
              <a:rPr lang="en-US">
                <a:latin typeface="Times New Roman" charset="0"/>
              </a:rPr>
              <a:t>		Who published the book?</a:t>
            </a:r>
          </a:p>
          <a:p>
            <a:pPr eaLnBrk="1" hangingPunct="1">
              <a:defRPr/>
            </a:pPr>
            <a:r>
              <a:rPr lang="en-US">
                <a:latin typeface="Times New Roman" charset="0"/>
              </a:rPr>
              <a:t>		What subject area does the book fall in?</a:t>
            </a:r>
          </a:p>
          <a:p>
            <a:pPr eaLnBrk="1" hangingPunct="1">
              <a:defRPr/>
            </a:pPr>
            <a:r>
              <a:rPr lang="en-US">
                <a:latin typeface="Times New Roman" charset="0"/>
              </a:rPr>
              <a:t>		And finally, where is it located in the library? </a:t>
            </a:r>
          </a:p>
          <a:p>
            <a:pPr eaLnBrk="1" hangingPunct="1">
              <a:defRPr/>
            </a:pPr>
            <a:endParaRPr lang="en-US">
              <a:latin typeface="Times New Roman" charset="0"/>
            </a:endParaRPr>
          </a:p>
          <a:p>
            <a:pPr eaLnBrk="1" hangingPunct="1">
              <a:defRPr/>
            </a:pPr>
            <a:r>
              <a:rPr lang="en-US">
                <a:latin typeface="Times New Roman" charset="0"/>
              </a:rPr>
              <a:t>Another example of metadata that we see in our daily lives is the nutrition and ingredient information on food labels.</a:t>
            </a:r>
          </a:p>
          <a:p>
            <a:pPr eaLnBrk="1" hangingPunct="1">
              <a:defRPr/>
            </a:pPr>
            <a:r>
              <a:rPr lang="en-US">
                <a:latin typeface="Times New Roman" charset="0"/>
              </a:rPr>
              <a:t>Nutrition labels answer questions such as: </a:t>
            </a:r>
          </a:p>
          <a:p>
            <a:pPr eaLnBrk="1" hangingPunct="1">
              <a:defRPr/>
            </a:pPr>
            <a:r>
              <a:rPr lang="en-US">
                <a:latin typeface="Times New Roman" charset="0"/>
              </a:rPr>
              <a:t>		What is the soup made of?</a:t>
            </a:r>
          </a:p>
          <a:p>
            <a:pPr eaLnBrk="1" hangingPunct="1">
              <a:defRPr/>
            </a:pPr>
            <a:r>
              <a:rPr lang="en-US">
                <a:latin typeface="Times New Roman" charset="0"/>
              </a:rPr>
              <a:t>		Who made the soup?</a:t>
            </a:r>
          </a:p>
          <a:p>
            <a:pPr eaLnBrk="1" hangingPunct="1">
              <a:defRPr/>
            </a:pPr>
            <a:r>
              <a:rPr lang="en-US">
                <a:latin typeface="Times New Roman" charset="0"/>
              </a:rPr>
              <a:t>		How many calories per serving?</a:t>
            </a:r>
          </a:p>
          <a:p>
            <a:pPr eaLnBrk="1" hangingPunct="1">
              <a:defRPr/>
            </a:pPr>
            <a:r>
              <a:rPr lang="en-US">
                <a:latin typeface="Times New Roman" charset="0"/>
              </a:rPr>
              <a:t>		How many servings in the can?</a:t>
            </a:r>
          </a:p>
          <a:p>
            <a:pPr eaLnBrk="1" hangingPunct="1">
              <a:defRPr/>
            </a:pPr>
            <a:r>
              <a:rPr lang="en-US">
                <a:latin typeface="Times New Roman" charset="0"/>
              </a:rPr>
              <a:t>		What percentage of daily vitamins are in each serving?</a:t>
            </a:r>
          </a:p>
          <a:p>
            <a:pPr eaLnBrk="1" hangingPunct="1">
              <a:defRPr/>
            </a:pPr>
            <a:endParaRPr lang="en-US">
              <a:latin typeface="Times New Roman" charset="0"/>
            </a:endParaRPr>
          </a:p>
          <a:p>
            <a:pPr eaLnBrk="1" hangingPunct="1">
              <a:defRPr/>
            </a:pPr>
            <a:endParaRPr lang="en-US">
              <a:latin typeface="Times New Roman"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t>Answers to questions about the data can be found in the published paper, but that’s not always the entire story. The data is not always printed in its entirety in the paper, and generally not in a re-usable format. Details about how to understand the dataset are not necessarily explained in full….so in order to re-use the data, and metadata record is necessary. </a:t>
            </a: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t>Metadata record on the right and in lower left corner.</a:t>
            </a: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9436" eaLnBrk="0" hangingPunct="0">
              <a:defRPr sz="2400">
                <a:solidFill>
                  <a:schemeClr val="tx1"/>
                </a:solidFill>
                <a:latin typeface="Arial" charset="0"/>
                <a:ea typeface="ＭＳ Ｐゴシック" charset="0"/>
                <a:cs typeface="ＭＳ Ｐゴシック" charset="0"/>
              </a:defRPr>
            </a:lvl1pPr>
            <a:lvl2pPr marL="739755" indent="-284521" defTabSz="929436" eaLnBrk="0" hangingPunct="0">
              <a:defRPr sz="2400">
                <a:solidFill>
                  <a:schemeClr val="tx1"/>
                </a:solidFill>
                <a:latin typeface="Arial" charset="0"/>
                <a:ea typeface="ＭＳ Ｐゴシック" charset="0"/>
              </a:defRPr>
            </a:lvl2pPr>
            <a:lvl3pPr marL="1138085" indent="-227617" defTabSz="929436" eaLnBrk="0" hangingPunct="0">
              <a:defRPr sz="2400">
                <a:solidFill>
                  <a:schemeClr val="tx1"/>
                </a:solidFill>
                <a:latin typeface="Arial" charset="0"/>
                <a:ea typeface="ＭＳ Ｐゴシック" charset="0"/>
              </a:defRPr>
            </a:lvl3pPr>
            <a:lvl4pPr marL="1593319" indent="-227617" defTabSz="929436" eaLnBrk="0" hangingPunct="0">
              <a:defRPr sz="2400">
                <a:solidFill>
                  <a:schemeClr val="tx1"/>
                </a:solidFill>
                <a:latin typeface="Arial" charset="0"/>
                <a:ea typeface="ＭＳ Ｐゴシック" charset="0"/>
              </a:defRPr>
            </a:lvl4pPr>
            <a:lvl5pPr marL="2048553" indent="-227617" defTabSz="929436" eaLnBrk="0" hangingPunct="0">
              <a:defRPr sz="2400">
                <a:solidFill>
                  <a:schemeClr val="tx1"/>
                </a:solidFill>
                <a:latin typeface="Arial" charset="0"/>
                <a:ea typeface="ＭＳ Ｐゴシック" charset="0"/>
              </a:defRPr>
            </a:lvl5pPr>
            <a:lvl6pPr marL="2503787" indent="-227617" defTabSz="929436" eaLnBrk="0" fontAlgn="base" hangingPunct="0">
              <a:spcBef>
                <a:spcPct val="0"/>
              </a:spcBef>
              <a:spcAft>
                <a:spcPct val="0"/>
              </a:spcAft>
              <a:defRPr sz="2400">
                <a:solidFill>
                  <a:schemeClr val="tx1"/>
                </a:solidFill>
                <a:latin typeface="Arial" charset="0"/>
                <a:ea typeface="ＭＳ Ｐゴシック" charset="0"/>
              </a:defRPr>
            </a:lvl6pPr>
            <a:lvl7pPr marL="2959021" indent="-227617" defTabSz="929436" eaLnBrk="0" fontAlgn="base" hangingPunct="0">
              <a:spcBef>
                <a:spcPct val="0"/>
              </a:spcBef>
              <a:spcAft>
                <a:spcPct val="0"/>
              </a:spcAft>
              <a:defRPr sz="2400">
                <a:solidFill>
                  <a:schemeClr val="tx1"/>
                </a:solidFill>
                <a:latin typeface="Arial" charset="0"/>
                <a:ea typeface="ＭＳ Ｐゴシック" charset="0"/>
              </a:defRPr>
            </a:lvl7pPr>
            <a:lvl8pPr marL="3414255" indent="-227617" defTabSz="929436" eaLnBrk="0" fontAlgn="base" hangingPunct="0">
              <a:spcBef>
                <a:spcPct val="0"/>
              </a:spcBef>
              <a:spcAft>
                <a:spcPct val="0"/>
              </a:spcAft>
              <a:defRPr sz="2400">
                <a:solidFill>
                  <a:schemeClr val="tx1"/>
                </a:solidFill>
                <a:latin typeface="Arial" charset="0"/>
                <a:ea typeface="ＭＳ Ｐゴシック" charset="0"/>
              </a:defRPr>
            </a:lvl8pPr>
            <a:lvl9pPr marL="3869489" indent="-227617" defTabSz="929436"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fld id="{F6EB87E8-BE0E-7345-A5F8-5B21BFAE7016}" type="slidenum">
              <a:rPr lang="en-US" sz="1200">
                <a:solidFill>
                  <a:srgbClr val="003366"/>
                </a:solidFill>
              </a:rPr>
              <a:pPr eaLnBrk="1" hangingPunct="1">
                <a:defRPr/>
              </a:pPr>
              <a:t>10</a:t>
            </a:fld>
            <a:endParaRPr lang="en-US" sz="1200">
              <a:solidFill>
                <a:srgbClr val="003366"/>
              </a:solidFill>
            </a:endParaRPr>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r>
              <a:rPr lang="en-US">
                <a:latin typeface="Times New Roman" charset="0"/>
              </a:rPr>
              <a:t>What is Metadata?</a:t>
            </a:r>
          </a:p>
          <a:p>
            <a:pPr eaLnBrk="1" hangingPunct="1">
              <a:defRPr/>
            </a:pPr>
            <a:r>
              <a:rPr lang="en-US">
                <a:latin typeface="Times New Roman" charset="0"/>
              </a:rPr>
              <a:t>Metadata is analogous to journalistic reporting.</a:t>
            </a:r>
          </a:p>
          <a:p>
            <a:pPr eaLnBrk="1" hangingPunct="1">
              <a:defRPr/>
            </a:pPr>
            <a:r>
              <a:rPr lang="en-US">
                <a:latin typeface="Times New Roman" charset="0"/>
              </a:rPr>
              <a:t>Metadata is data about data. Metadata describes the content, quality, condition, and other characteristics of data.  </a:t>
            </a:r>
          </a:p>
          <a:p>
            <a:pPr eaLnBrk="1" hangingPunct="1">
              <a:defRPr/>
            </a:pPr>
            <a:r>
              <a:rPr lang="en-US">
                <a:latin typeface="Times New Roman" charset="0"/>
              </a:rPr>
              <a:t>Metadata allows a user of a data set to locate and understand another organization</a:t>
            </a:r>
            <a:r>
              <a:rPr lang="ja-JP" altLang="en-US">
                <a:latin typeface="Times New Roman" charset="0"/>
              </a:rPr>
              <a:t>’</a:t>
            </a:r>
            <a:r>
              <a:rPr lang="en-US" altLang="ja-JP">
                <a:latin typeface="Times New Roman" charset="0"/>
              </a:rPr>
              <a:t>s data.</a:t>
            </a:r>
          </a:p>
          <a:p>
            <a:pPr eaLnBrk="1" hangingPunct="1">
              <a:defRPr/>
            </a:pPr>
            <a:endParaRPr lang="en-US">
              <a:latin typeface="Times New Roman" charset="0"/>
            </a:endParaRPr>
          </a:p>
          <a:p>
            <a:pPr eaLnBrk="1" hangingPunct="1">
              <a:defRPr/>
            </a:pPr>
            <a:r>
              <a:rPr lang="en-US">
                <a:latin typeface="Times New Roman" charset="0"/>
              </a:rPr>
              <a:t>Metadata records will answer questions such as:</a:t>
            </a:r>
          </a:p>
          <a:p>
            <a:pPr eaLnBrk="1" hangingPunct="1">
              <a:defRPr/>
            </a:pPr>
            <a:r>
              <a:rPr lang="en-US">
                <a:latin typeface="Times New Roman" charset="0"/>
              </a:rPr>
              <a:t>	What is the history of the dataset?  </a:t>
            </a:r>
          </a:p>
          <a:p>
            <a:pPr eaLnBrk="1" hangingPunct="1">
              <a:defRPr/>
            </a:pPr>
            <a:r>
              <a:rPr lang="en-US">
                <a:latin typeface="Times New Roman" charset="0"/>
              </a:rPr>
              <a:t>	Why was it created?</a:t>
            </a:r>
          </a:p>
          <a:p>
            <a:pPr eaLnBrk="1" hangingPunct="1">
              <a:defRPr/>
            </a:pPr>
            <a:r>
              <a:rPr lang="en-US">
                <a:latin typeface="Times New Roman" charset="0"/>
              </a:rPr>
              <a:t>	How was the data created?</a:t>
            </a:r>
          </a:p>
          <a:p>
            <a:pPr eaLnBrk="1" hangingPunct="1">
              <a:defRPr/>
            </a:pPr>
            <a:r>
              <a:rPr lang="en-US">
                <a:latin typeface="Times New Roman" charset="0"/>
              </a:rPr>
              <a:t>	What projection is the data in?</a:t>
            </a:r>
          </a:p>
          <a:p>
            <a:pPr eaLnBrk="1" hangingPunct="1">
              <a:defRPr/>
            </a:pPr>
            <a:r>
              <a:rPr lang="en-US">
                <a:latin typeface="Times New Roman" charset="0"/>
              </a:rPr>
              <a:t>	What datum is it in?</a:t>
            </a:r>
          </a:p>
          <a:p>
            <a:pPr eaLnBrk="1" hangingPunct="1">
              <a:defRPr/>
            </a:pPr>
            <a:r>
              <a:rPr lang="en-US">
                <a:latin typeface="Times New Roman" charset="0"/>
              </a:rPr>
              <a:t>	When was the data last updated?</a:t>
            </a:r>
          </a:p>
          <a:p>
            <a:pPr eaLnBrk="1" hangingPunct="1">
              <a:defRPr/>
            </a:pPr>
            <a:r>
              <a:rPr lang="en-US">
                <a:latin typeface="Times New Roman" charset="0"/>
              </a:rPr>
              <a:t>	Who created the data?</a:t>
            </a:r>
          </a:p>
          <a:p>
            <a:pPr eaLnBrk="1" hangingPunct="1">
              <a:defRPr/>
            </a:pPr>
            <a:r>
              <a:rPr lang="en-US">
                <a:latin typeface="Times New Roman" charset="0"/>
              </a:rPr>
              <a:t>	What scale are the data described in?</a:t>
            </a:r>
          </a:p>
          <a:p>
            <a:pPr eaLnBrk="1" hangingPunct="1">
              <a:defRPr/>
            </a:pPr>
            <a:r>
              <a:rPr lang="en-US">
                <a:latin typeface="Times New Roman" charset="0"/>
              </a:rPr>
              <a:t>	What scale are the data intended to be used?</a:t>
            </a:r>
          </a:p>
          <a:p>
            <a:pPr eaLnBrk="1" hangingPunct="1">
              <a:defRPr/>
            </a:pPr>
            <a:r>
              <a:rPr lang="en-US">
                <a:latin typeface="Times New Roman" charset="0"/>
              </a:rPr>
              <a:t>	What fields are in the table?</a:t>
            </a:r>
          </a:p>
          <a:p>
            <a:pPr eaLnBrk="1" hangingPunct="1">
              <a:defRPr/>
            </a:pPr>
            <a:r>
              <a:rPr lang="en-US">
                <a:latin typeface="Times New Roman" charset="0"/>
              </a:rPr>
              <a:t>	What do the values in those fields mean?</a:t>
            </a:r>
          </a:p>
          <a:p>
            <a:pPr eaLnBrk="1" hangingPunct="1">
              <a:defRPr/>
            </a:pPr>
            <a:r>
              <a:rPr lang="en-US">
                <a:latin typeface="Times New Roman" charset="0"/>
              </a:rPr>
              <a:t>	Who do I contact about getting more information about the data?</a:t>
            </a:r>
          </a:p>
          <a:p>
            <a:pPr eaLnBrk="1" hangingPunct="1">
              <a:defRPr/>
            </a:pPr>
            <a:r>
              <a:rPr lang="en-US">
                <a:latin typeface="Times New Roman" charset="0"/>
              </a:rPr>
              <a:t>	How do I obtain a copy of the data?</a:t>
            </a:r>
          </a:p>
          <a:p>
            <a:pPr eaLnBrk="1" hangingPunct="1">
              <a:defRPr/>
            </a:pPr>
            <a:r>
              <a:rPr lang="en-US">
                <a:latin typeface="Times New Roman" charset="0"/>
              </a:rPr>
              <a:t>	Do the data cost anything?</a:t>
            </a:r>
          </a:p>
          <a:p>
            <a:pPr eaLnBrk="1" hangingPunct="1">
              <a:defRPr/>
            </a:pPr>
            <a:r>
              <a:rPr lang="en-US">
                <a:latin typeface="Times New Roman" charset="0"/>
              </a:rPr>
              <a:t>	Are there any limitations to the data?</a:t>
            </a:r>
          </a:p>
          <a:p>
            <a:pPr eaLnBrk="1" hangingPunct="1">
              <a:defRPr/>
            </a:pPr>
            <a:endParaRPr lang="en-US">
              <a:latin typeface="Times New Roman" charset="0"/>
            </a:endParaRPr>
          </a:p>
          <a:p>
            <a:pPr eaLnBrk="1" hangingPunct="1">
              <a:defRPr/>
            </a:pPr>
            <a:r>
              <a:rPr lang="en-US">
                <a:latin typeface="Times New Roman" charset="0"/>
              </a:rPr>
              <a:t>	</a:t>
            </a:r>
          </a:p>
          <a:p>
            <a:pPr eaLnBrk="1" hangingPunct="1">
              <a:defRPr/>
            </a:pPr>
            <a:r>
              <a:rPr lang="en-US">
                <a:latin typeface="Times New Roman" charset="0"/>
              </a:rPr>
              <a:t>	Metadata is a valuable tool. Metadata records preserve the usefulness of data over time by detailing methods for data collection and data set creation. Metadata greatly minimize duplication of effort in the collection of expensive digital data and foster the sharing of digital data resources. Metadata support local data asset management such as local inventory and data catalogs, and external user communities such as Clearinghouses and websites. Records provide adequate guidance for end-use application of data such as detailed lineage and context. As an example, metadata make it possible for data users to search, retrieve, and evaluate data set information from the NBII's vast network of biological databases by providing standardized descriptions of geospatial and biological data in a searchable catalog. </a:t>
            </a:r>
          </a:p>
          <a:p>
            <a:pPr eaLnBrk="1" hangingPunct="1">
              <a:defRPr/>
            </a:pPr>
            <a:endParaRPr lang="en-US">
              <a:latin typeface="Times New Roman" charset="0"/>
            </a:endParaRPr>
          </a:p>
          <a:p>
            <a:pPr eaLnBrk="1" hangingPunct="1">
              <a:defRPr/>
            </a:pPr>
            <a:endParaRPr lang="en-US">
              <a:latin typeface="Times New Roman"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9436" eaLnBrk="0" hangingPunct="0">
              <a:defRPr sz="2400">
                <a:solidFill>
                  <a:schemeClr val="tx1"/>
                </a:solidFill>
                <a:latin typeface="Arial" charset="0"/>
                <a:ea typeface="ＭＳ Ｐゴシック" charset="0"/>
                <a:cs typeface="ＭＳ Ｐゴシック" charset="0"/>
              </a:defRPr>
            </a:lvl1pPr>
            <a:lvl2pPr marL="739755" indent="-284521" defTabSz="929436" eaLnBrk="0" hangingPunct="0">
              <a:defRPr sz="2400">
                <a:solidFill>
                  <a:schemeClr val="tx1"/>
                </a:solidFill>
                <a:latin typeface="Arial" charset="0"/>
                <a:ea typeface="ＭＳ Ｐゴシック" charset="0"/>
              </a:defRPr>
            </a:lvl2pPr>
            <a:lvl3pPr marL="1138085" indent="-227617" defTabSz="929436" eaLnBrk="0" hangingPunct="0">
              <a:defRPr sz="2400">
                <a:solidFill>
                  <a:schemeClr val="tx1"/>
                </a:solidFill>
                <a:latin typeface="Arial" charset="0"/>
                <a:ea typeface="ＭＳ Ｐゴシック" charset="0"/>
              </a:defRPr>
            </a:lvl3pPr>
            <a:lvl4pPr marL="1593319" indent="-227617" defTabSz="929436" eaLnBrk="0" hangingPunct="0">
              <a:defRPr sz="2400">
                <a:solidFill>
                  <a:schemeClr val="tx1"/>
                </a:solidFill>
                <a:latin typeface="Arial" charset="0"/>
                <a:ea typeface="ＭＳ Ｐゴシック" charset="0"/>
              </a:defRPr>
            </a:lvl4pPr>
            <a:lvl5pPr marL="2048553" indent="-227617" defTabSz="929436" eaLnBrk="0" hangingPunct="0">
              <a:defRPr sz="2400">
                <a:solidFill>
                  <a:schemeClr val="tx1"/>
                </a:solidFill>
                <a:latin typeface="Arial" charset="0"/>
                <a:ea typeface="ＭＳ Ｐゴシック" charset="0"/>
              </a:defRPr>
            </a:lvl5pPr>
            <a:lvl6pPr marL="2503787" indent="-227617" defTabSz="929436" eaLnBrk="0" fontAlgn="base" hangingPunct="0">
              <a:spcBef>
                <a:spcPct val="0"/>
              </a:spcBef>
              <a:spcAft>
                <a:spcPct val="0"/>
              </a:spcAft>
              <a:defRPr sz="2400">
                <a:solidFill>
                  <a:schemeClr val="tx1"/>
                </a:solidFill>
                <a:latin typeface="Arial" charset="0"/>
                <a:ea typeface="ＭＳ Ｐゴシック" charset="0"/>
              </a:defRPr>
            </a:lvl6pPr>
            <a:lvl7pPr marL="2959021" indent="-227617" defTabSz="929436" eaLnBrk="0" fontAlgn="base" hangingPunct="0">
              <a:spcBef>
                <a:spcPct val="0"/>
              </a:spcBef>
              <a:spcAft>
                <a:spcPct val="0"/>
              </a:spcAft>
              <a:defRPr sz="2400">
                <a:solidFill>
                  <a:schemeClr val="tx1"/>
                </a:solidFill>
                <a:latin typeface="Arial" charset="0"/>
                <a:ea typeface="ＭＳ Ｐゴシック" charset="0"/>
              </a:defRPr>
            </a:lvl7pPr>
            <a:lvl8pPr marL="3414255" indent="-227617" defTabSz="929436" eaLnBrk="0" fontAlgn="base" hangingPunct="0">
              <a:spcBef>
                <a:spcPct val="0"/>
              </a:spcBef>
              <a:spcAft>
                <a:spcPct val="0"/>
              </a:spcAft>
              <a:defRPr sz="2400">
                <a:solidFill>
                  <a:schemeClr val="tx1"/>
                </a:solidFill>
                <a:latin typeface="Arial" charset="0"/>
                <a:ea typeface="ＭＳ Ｐゴシック" charset="0"/>
              </a:defRPr>
            </a:lvl8pPr>
            <a:lvl9pPr marL="3869489" indent="-227617" defTabSz="929436"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fld id="{F6EB87E8-BE0E-7345-A5F8-5B21BFAE7016}" type="slidenum">
              <a:rPr lang="en-US" sz="1200">
                <a:solidFill>
                  <a:srgbClr val="003366"/>
                </a:solidFill>
              </a:rPr>
              <a:pPr eaLnBrk="1" hangingPunct="1">
                <a:defRPr/>
              </a:pPr>
              <a:t>11</a:t>
            </a:fld>
            <a:endParaRPr lang="en-US" sz="1200">
              <a:solidFill>
                <a:srgbClr val="003366"/>
              </a:solidFill>
            </a:endParaRPr>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r>
              <a:rPr lang="en-US">
                <a:latin typeface="Times New Roman" charset="0"/>
              </a:rPr>
              <a:t>What is Metadata?</a:t>
            </a:r>
          </a:p>
          <a:p>
            <a:pPr eaLnBrk="1" hangingPunct="1">
              <a:defRPr/>
            </a:pPr>
            <a:r>
              <a:rPr lang="en-US">
                <a:latin typeface="Times New Roman" charset="0"/>
              </a:rPr>
              <a:t>Metadata is analogous to journalistic reporting.</a:t>
            </a:r>
          </a:p>
          <a:p>
            <a:pPr eaLnBrk="1" hangingPunct="1">
              <a:defRPr/>
            </a:pPr>
            <a:r>
              <a:rPr lang="en-US">
                <a:latin typeface="Times New Roman" charset="0"/>
              </a:rPr>
              <a:t>Metadata is data about data. Metadata describes the content, quality, condition, and other characteristics of data.  </a:t>
            </a:r>
          </a:p>
          <a:p>
            <a:pPr eaLnBrk="1" hangingPunct="1">
              <a:defRPr/>
            </a:pPr>
            <a:r>
              <a:rPr lang="en-US">
                <a:latin typeface="Times New Roman" charset="0"/>
              </a:rPr>
              <a:t>Metadata allows a user of a data set to locate and understand another organization</a:t>
            </a:r>
            <a:r>
              <a:rPr lang="ja-JP" altLang="en-US">
                <a:latin typeface="Times New Roman" charset="0"/>
              </a:rPr>
              <a:t>’</a:t>
            </a:r>
            <a:r>
              <a:rPr lang="en-US" altLang="ja-JP">
                <a:latin typeface="Times New Roman" charset="0"/>
              </a:rPr>
              <a:t>s data.</a:t>
            </a:r>
          </a:p>
          <a:p>
            <a:pPr eaLnBrk="1" hangingPunct="1">
              <a:defRPr/>
            </a:pPr>
            <a:endParaRPr lang="en-US">
              <a:latin typeface="Times New Roman" charset="0"/>
            </a:endParaRPr>
          </a:p>
          <a:p>
            <a:pPr eaLnBrk="1" hangingPunct="1">
              <a:defRPr/>
            </a:pPr>
            <a:r>
              <a:rPr lang="en-US">
                <a:latin typeface="Times New Roman" charset="0"/>
              </a:rPr>
              <a:t>Metadata records will answer questions such as:</a:t>
            </a:r>
          </a:p>
          <a:p>
            <a:pPr eaLnBrk="1" hangingPunct="1">
              <a:defRPr/>
            </a:pPr>
            <a:r>
              <a:rPr lang="en-US">
                <a:latin typeface="Times New Roman" charset="0"/>
              </a:rPr>
              <a:t>	What is the history of the dataset?  </a:t>
            </a:r>
          </a:p>
          <a:p>
            <a:pPr eaLnBrk="1" hangingPunct="1">
              <a:defRPr/>
            </a:pPr>
            <a:r>
              <a:rPr lang="en-US">
                <a:latin typeface="Times New Roman" charset="0"/>
              </a:rPr>
              <a:t>	Why was it created?</a:t>
            </a:r>
          </a:p>
          <a:p>
            <a:pPr eaLnBrk="1" hangingPunct="1">
              <a:defRPr/>
            </a:pPr>
            <a:r>
              <a:rPr lang="en-US">
                <a:latin typeface="Times New Roman" charset="0"/>
              </a:rPr>
              <a:t>	How was the data created?</a:t>
            </a:r>
          </a:p>
          <a:p>
            <a:pPr eaLnBrk="1" hangingPunct="1">
              <a:defRPr/>
            </a:pPr>
            <a:r>
              <a:rPr lang="en-US">
                <a:latin typeface="Times New Roman" charset="0"/>
              </a:rPr>
              <a:t>	What projection is the data in?</a:t>
            </a:r>
          </a:p>
          <a:p>
            <a:pPr eaLnBrk="1" hangingPunct="1">
              <a:defRPr/>
            </a:pPr>
            <a:r>
              <a:rPr lang="en-US">
                <a:latin typeface="Times New Roman" charset="0"/>
              </a:rPr>
              <a:t>	What datum is it in?</a:t>
            </a:r>
          </a:p>
          <a:p>
            <a:pPr eaLnBrk="1" hangingPunct="1">
              <a:defRPr/>
            </a:pPr>
            <a:r>
              <a:rPr lang="en-US">
                <a:latin typeface="Times New Roman" charset="0"/>
              </a:rPr>
              <a:t>	When was the data last updated?</a:t>
            </a:r>
          </a:p>
          <a:p>
            <a:pPr eaLnBrk="1" hangingPunct="1">
              <a:defRPr/>
            </a:pPr>
            <a:r>
              <a:rPr lang="en-US">
                <a:latin typeface="Times New Roman" charset="0"/>
              </a:rPr>
              <a:t>	Who created the data?</a:t>
            </a:r>
          </a:p>
          <a:p>
            <a:pPr eaLnBrk="1" hangingPunct="1">
              <a:defRPr/>
            </a:pPr>
            <a:r>
              <a:rPr lang="en-US">
                <a:latin typeface="Times New Roman" charset="0"/>
              </a:rPr>
              <a:t>	What scale are the data described in?</a:t>
            </a:r>
          </a:p>
          <a:p>
            <a:pPr eaLnBrk="1" hangingPunct="1">
              <a:defRPr/>
            </a:pPr>
            <a:r>
              <a:rPr lang="en-US">
                <a:latin typeface="Times New Roman" charset="0"/>
              </a:rPr>
              <a:t>	What scale are the data intended to be used?</a:t>
            </a:r>
          </a:p>
          <a:p>
            <a:pPr eaLnBrk="1" hangingPunct="1">
              <a:defRPr/>
            </a:pPr>
            <a:r>
              <a:rPr lang="en-US">
                <a:latin typeface="Times New Roman" charset="0"/>
              </a:rPr>
              <a:t>	What fields are in the table?</a:t>
            </a:r>
          </a:p>
          <a:p>
            <a:pPr eaLnBrk="1" hangingPunct="1">
              <a:defRPr/>
            </a:pPr>
            <a:r>
              <a:rPr lang="en-US">
                <a:latin typeface="Times New Roman" charset="0"/>
              </a:rPr>
              <a:t>	What do the values in those fields mean?</a:t>
            </a:r>
          </a:p>
          <a:p>
            <a:pPr eaLnBrk="1" hangingPunct="1">
              <a:defRPr/>
            </a:pPr>
            <a:r>
              <a:rPr lang="en-US">
                <a:latin typeface="Times New Roman" charset="0"/>
              </a:rPr>
              <a:t>	Who do I contact about getting more information about the data?</a:t>
            </a:r>
          </a:p>
          <a:p>
            <a:pPr eaLnBrk="1" hangingPunct="1">
              <a:defRPr/>
            </a:pPr>
            <a:r>
              <a:rPr lang="en-US">
                <a:latin typeface="Times New Roman" charset="0"/>
              </a:rPr>
              <a:t>	How do I obtain a copy of the data?</a:t>
            </a:r>
          </a:p>
          <a:p>
            <a:pPr eaLnBrk="1" hangingPunct="1">
              <a:defRPr/>
            </a:pPr>
            <a:r>
              <a:rPr lang="en-US">
                <a:latin typeface="Times New Roman" charset="0"/>
              </a:rPr>
              <a:t>	Do the data cost anything?</a:t>
            </a:r>
          </a:p>
          <a:p>
            <a:pPr eaLnBrk="1" hangingPunct="1">
              <a:defRPr/>
            </a:pPr>
            <a:r>
              <a:rPr lang="en-US">
                <a:latin typeface="Times New Roman" charset="0"/>
              </a:rPr>
              <a:t>	Are there any limitations to the data?</a:t>
            </a:r>
          </a:p>
          <a:p>
            <a:pPr eaLnBrk="1" hangingPunct="1">
              <a:defRPr/>
            </a:pPr>
            <a:endParaRPr lang="en-US">
              <a:latin typeface="Times New Roman" charset="0"/>
            </a:endParaRPr>
          </a:p>
          <a:p>
            <a:pPr eaLnBrk="1" hangingPunct="1">
              <a:defRPr/>
            </a:pPr>
            <a:r>
              <a:rPr lang="en-US">
                <a:latin typeface="Times New Roman" charset="0"/>
              </a:rPr>
              <a:t>	</a:t>
            </a:r>
          </a:p>
          <a:p>
            <a:pPr eaLnBrk="1" hangingPunct="1">
              <a:defRPr/>
            </a:pPr>
            <a:r>
              <a:rPr lang="en-US">
                <a:latin typeface="Times New Roman" charset="0"/>
              </a:rPr>
              <a:t>	Metadata is a valuable tool. Metadata records preserve the usefulness of data over time by detailing methods for data collection and data set creation. Metadata greatly minimize duplication of effort in the collection of expensive digital data and foster the sharing of digital data resources. Metadata support local data asset management such as local inventory and data catalogs, and external user communities such as Clearinghouses and websites. Records provide adequate guidance for end-use application of data such as detailed lineage and context. As an example, metadata make it possible for data users to search, retrieve, and evaluate data set information from the NBII's vast network of biological databases by providing standardized descriptions of geospatial and biological data in a searchable catalog. </a:t>
            </a:r>
          </a:p>
          <a:p>
            <a:pPr eaLnBrk="1" hangingPunct="1">
              <a:defRPr/>
            </a:pPr>
            <a:endParaRPr lang="en-US">
              <a:latin typeface="Times New Roman" charset="0"/>
            </a:endParaRPr>
          </a:p>
          <a:p>
            <a:pPr eaLnBrk="1" hangingPunct="1">
              <a:defRPr/>
            </a:pPr>
            <a:endParaRPr lang="en-US">
              <a:latin typeface="Times New Roman"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5.png"/><Relationship Id="rId7" Type="http://schemas.openxmlformats.org/officeDocument/2006/relationships/image" Target="../media/image6.png"/><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8" name="Picture 10"/>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81200" y="5754688"/>
            <a:ext cx="3505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Line 14"/>
          <p:cNvSpPr>
            <a:spLocks noChangeShapeType="1"/>
          </p:cNvSpPr>
          <p:nvPr userDrawn="1"/>
        </p:nvSpPr>
        <p:spPr bwMode="auto">
          <a:xfrm flipV="1">
            <a:off x="457200" y="2819400"/>
            <a:ext cx="5334000" cy="1588"/>
          </a:xfrm>
          <a:prstGeom prst="line">
            <a:avLst/>
          </a:prstGeom>
          <a:noFill/>
          <a:ln w="34925">
            <a:solidFill>
              <a:srgbClr val="00009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5" name="Group 19"/>
          <p:cNvGrpSpPr>
            <a:grpSpLocks/>
          </p:cNvGrpSpPr>
          <p:nvPr userDrawn="1"/>
        </p:nvGrpSpPr>
        <p:grpSpPr bwMode="auto">
          <a:xfrm>
            <a:off x="6096000" y="0"/>
            <a:ext cx="2179638" cy="6858000"/>
            <a:chOff x="3696" y="0"/>
            <a:chExt cx="1373" cy="4320"/>
          </a:xfrm>
        </p:grpSpPr>
        <p:pic>
          <p:nvPicPr>
            <p:cNvPr id="6" name="Picture 18" descr="bluemarble_circle_transparent"/>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6" y="1728"/>
              <a:ext cx="893" cy="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Line 12"/>
            <p:cNvSpPr>
              <a:spLocks noChangeShapeType="1"/>
            </p:cNvSpPr>
            <p:nvPr/>
          </p:nvSpPr>
          <p:spPr bwMode="auto">
            <a:xfrm>
              <a:off x="4128" y="0"/>
              <a:ext cx="0" cy="1584"/>
            </a:xfrm>
            <a:prstGeom prst="line">
              <a:avLst/>
            </a:prstGeom>
            <a:noFill/>
            <a:ln w="34925">
              <a:solidFill>
                <a:srgbClr val="000090"/>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8" name="Picture 2" descr="congo_spot_circle_transparen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96" y="1200"/>
              <a:ext cx="904" cy="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Line 13"/>
            <p:cNvSpPr>
              <a:spLocks noChangeShapeType="1"/>
            </p:cNvSpPr>
            <p:nvPr/>
          </p:nvSpPr>
          <p:spPr bwMode="auto">
            <a:xfrm>
              <a:off x="4128" y="2736"/>
              <a:ext cx="0" cy="1584"/>
            </a:xfrm>
            <a:prstGeom prst="line">
              <a:avLst/>
            </a:prstGeom>
            <a:noFill/>
            <a:ln w="34925">
              <a:solidFill>
                <a:srgbClr val="000090"/>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10" name="Picture 19" descr="srtm_circle_transparent"/>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96" y="2208"/>
              <a:ext cx="904" cy="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Oval 15"/>
            <p:cNvSpPr>
              <a:spLocks noChangeArrowheads="1"/>
            </p:cNvSpPr>
            <p:nvPr/>
          </p:nvSpPr>
          <p:spPr bwMode="auto">
            <a:xfrm>
              <a:off x="3760" y="1261"/>
              <a:ext cx="772" cy="737"/>
            </a:xfrm>
            <a:prstGeom prst="ellipse">
              <a:avLst/>
            </a:prstGeom>
            <a:noFill/>
            <a:ln w="15875">
              <a:solidFill>
                <a:srgbClr val="3366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 name="Oval 16"/>
            <p:cNvSpPr>
              <a:spLocks noChangeArrowheads="1"/>
            </p:cNvSpPr>
            <p:nvPr/>
          </p:nvSpPr>
          <p:spPr bwMode="auto">
            <a:xfrm>
              <a:off x="4224" y="1776"/>
              <a:ext cx="816" cy="768"/>
            </a:xfrm>
            <a:prstGeom prst="ellipse">
              <a:avLst/>
            </a:prstGeom>
            <a:noFill/>
            <a:ln w="15875">
              <a:solidFill>
                <a:srgbClr val="3366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 name="Oval 17"/>
            <p:cNvSpPr>
              <a:spLocks noChangeArrowheads="1"/>
            </p:cNvSpPr>
            <p:nvPr/>
          </p:nvSpPr>
          <p:spPr bwMode="auto">
            <a:xfrm>
              <a:off x="3744" y="2256"/>
              <a:ext cx="816" cy="768"/>
            </a:xfrm>
            <a:prstGeom prst="ellipse">
              <a:avLst/>
            </a:prstGeom>
            <a:noFill/>
            <a:ln w="15875">
              <a:solidFill>
                <a:srgbClr val="3366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488450" name="Rectangle 2"/>
          <p:cNvSpPr>
            <a:spLocks noGrp="1" noChangeArrowheads="1"/>
          </p:cNvSpPr>
          <p:nvPr>
            <p:ph type="ctrTitle"/>
          </p:nvPr>
        </p:nvSpPr>
        <p:spPr>
          <a:xfrm>
            <a:off x="457200" y="1295400"/>
            <a:ext cx="5334000" cy="1524000"/>
          </a:xfrm>
        </p:spPr>
        <p:txBody>
          <a:bodyPr/>
          <a:lstStyle>
            <a:lvl1pPr>
              <a:defRPr sz="3200"/>
            </a:lvl1pPr>
          </a:lstStyle>
          <a:p>
            <a:r>
              <a:rPr lang="en-US" smtClean="0"/>
              <a:t>Click to edit Master title style</a:t>
            </a:r>
            <a:endParaRPr lang="en-US"/>
          </a:p>
        </p:txBody>
      </p:sp>
      <p:sp>
        <p:nvSpPr>
          <p:cNvPr id="488451" name="Rectangle 3"/>
          <p:cNvSpPr>
            <a:spLocks noGrp="1" noChangeArrowheads="1"/>
          </p:cNvSpPr>
          <p:nvPr>
            <p:ph type="subTitle" idx="1"/>
          </p:nvPr>
        </p:nvSpPr>
        <p:spPr>
          <a:xfrm>
            <a:off x="457200" y="3048000"/>
            <a:ext cx="4648200" cy="1143000"/>
          </a:xfrm>
        </p:spPr>
        <p:txBody>
          <a:bodyPr/>
          <a:lstStyle>
            <a:lvl1pPr marL="0" indent="0">
              <a:buFontTx/>
              <a:buNone/>
              <a:defRPr sz="1600"/>
            </a:lvl1pPr>
          </a:lstStyle>
          <a:p>
            <a:r>
              <a:rPr lang="en-US" smtClean="0"/>
              <a:t>Click to edit Master subtitle style</a:t>
            </a:r>
            <a:endParaRPr lang="en-US"/>
          </a:p>
        </p:txBody>
      </p:sp>
      <p:pic>
        <p:nvPicPr>
          <p:cNvPr id="17" name="Picture 1"/>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0"/>
            <a:ext cx="9153144" cy="7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p:cNvPicPr>
            <a:picLocks noChangeAspect="1"/>
          </p:cNvPicPr>
          <p:nvPr userDrawn="1"/>
        </p:nvPicPr>
        <p:blipFill rotWithShape="1">
          <a:blip r:embed="rId7"/>
          <a:srcRect l="19112" t="9975" r="18088"/>
          <a:stretch/>
        </p:blipFill>
        <p:spPr>
          <a:xfrm>
            <a:off x="152400" y="5563031"/>
            <a:ext cx="1402687" cy="1294969"/>
          </a:xfrm>
          <a:prstGeom prst="rect">
            <a:avLst/>
          </a:prstGeom>
        </p:spPr>
      </p:pic>
    </p:spTree>
    <p:extLst>
      <p:ext uri="{BB962C8B-B14F-4D97-AF65-F5344CB8AC3E}">
        <p14:creationId xmlns:p14="http://schemas.microsoft.com/office/powerpoint/2010/main" val="1251498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p:txBody>
          <a:bodyPr/>
          <a:lstStyle>
            <a:lvl1pPr>
              <a:defRPr/>
            </a:lvl1pPr>
          </a:lstStyle>
          <a:p>
            <a:pPr>
              <a:defRPr/>
            </a:pPr>
            <a:fld id="{544D738E-7034-5345-B2F5-519ACEC86F17}" type="slidenum">
              <a:rPr lang="en-US"/>
              <a:pPr>
                <a:defRPr/>
              </a:pPr>
              <a:t>‹#›</a:t>
            </a:fld>
            <a:endParaRPr lang="en-US"/>
          </a:p>
        </p:txBody>
      </p:sp>
    </p:spTree>
    <p:extLst>
      <p:ext uri="{BB962C8B-B14F-4D97-AF65-F5344CB8AC3E}">
        <p14:creationId xmlns:p14="http://schemas.microsoft.com/office/powerpoint/2010/main" val="9993020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86500" y="274638"/>
            <a:ext cx="19431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56769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p:txBody>
          <a:bodyPr/>
          <a:lstStyle>
            <a:lvl1pPr>
              <a:defRPr/>
            </a:lvl1pPr>
          </a:lstStyle>
          <a:p>
            <a:pPr>
              <a:defRPr/>
            </a:pPr>
            <a:fld id="{1795B132-6E83-6145-A290-ED69D0D8FFD2}" type="slidenum">
              <a:rPr lang="en-US"/>
              <a:pPr>
                <a:defRPr/>
              </a:pPr>
              <a:t>‹#›</a:t>
            </a:fld>
            <a:endParaRPr lang="en-US"/>
          </a:p>
        </p:txBody>
      </p:sp>
    </p:spTree>
    <p:extLst>
      <p:ext uri="{BB962C8B-B14F-4D97-AF65-F5344CB8AC3E}">
        <p14:creationId xmlns:p14="http://schemas.microsoft.com/office/powerpoint/2010/main" val="31577371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xfrm>
            <a:off x="457200" y="6243638"/>
            <a:ext cx="2133600" cy="457200"/>
          </a:xfrm>
          <a:prstGeom prst="rect">
            <a:avLst/>
          </a:prstGeom>
        </p:spPr>
        <p:txBody>
          <a:bodyPr/>
          <a:lstStyle>
            <a:lvl1pPr>
              <a:defRPr/>
            </a:lvl1pPr>
          </a:lstStyle>
          <a:p>
            <a:pPr>
              <a:defRPr/>
            </a:pPr>
            <a:endParaRPr lang="en-US"/>
          </a:p>
        </p:txBody>
      </p:sp>
      <p:sp>
        <p:nvSpPr>
          <p:cNvPr id="7" name="Rectangle 5"/>
          <p:cNvSpPr>
            <a:spLocks noGrp="1" noChangeArrowheads="1"/>
          </p:cNvSpPr>
          <p:nvPr>
            <p:ph type="ftr" sz="quarter" idx="11"/>
          </p:nvPr>
        </p:nvSpPr>
        <p:spPr/>
        <p:txBody>
          <a:bodyPr/>
          <a:lstStyle>
            <a:lvl1pPr>
              <a:defRPr/>
            </a:lvl1pPr>
          </a:lstStyle>
          <a:p>
            <a:pPr>
              <a:defRPr/>
            </a:pPr>
            <a:endParaRPr lang="en-US"/>
          </a:p>
        </p:txBody>
      </p:sp>
      <p:sp>
        <p:nvSpPr>
          <p:cNvPr id="8" name="Rectangle 6"/>
          <p:cNvSpPr>
            <a:spLocks noGrp="1" noChangeArrowheads="1"/>
          </p:cNvSpPr>
          <p:nvPr>
            <p:ph type="sldNum" sz="quarter" idx="12"/>
          </p:nvPr>
        </p:nvSpPr>
        <p:spPr/>
        <p:txBody>
          <a:bodyPr/>
          <a:lstStyle>
            <a:lvl1pPr>
              <a:defRPr/>
            </a:lvl1pPr>
          </a:lstStyle>
          <a:p>
            <a:pPr>
              <a:defRPr/>
            </a:pPr>
            <a:fld id="{B2270ED8-8C52-FB40-8EEF-B798870A1F6B}" type="slidenum">
              <a:rPr lang="en-US"/>
              <a:pPr>
                <a:defRPr/>
              </a:pPr>
              <a:t>‹#›</a:t>
            </a:fld>
            <a:endParaRPr lang="en-US"/>
          </a:p>
        </p:txBody>
      </p:sp>
    </p:spTree>
    <p:extLst>
      <p:ext uri="{BB962C8B-B14F-4D97-AF65-F5344CB8AC3E}">
        <p14:creationId xmlns:p14="http://schemas.microsoft.com/office/powerpoint/2010/main" val="2995685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Footer Placeholder 1"/>
          <p:cNvSpPr txBox="1">
            <a:spLocks/>
          </p:cNvSpPr>
          <p:nvPr userDrawn="1"/>
        </p:nvSpPr>
        <p:spPr>
          <a:xfrm>
            <a:off x="0" y="6492875"/>
            <a:ext cx="5334000" cy="365125"/>
          </a:xfrm>
          <a:prstGeom prst="rect">
            <a:avLst/>
          </a:prstGeom>
        </p:spPr>
        <p:txBody>
          <a:bodyPr anchor="ctr"/>
          <a:lstStyle>
            <a:defPPr>
              <a:defRPr lang="en-US"/>
            </a:defPPr>
            <a:lvl1pPr algn="l" rtl="0" eaLnBrk="0" fontAlgn="base" hangingPunct="0">
              <a:spcBef>
                <a:spcPct val="0"/>
              </a:spcBef>
              <a:spcAft>
                <a:spcPct val="0"/>
              </a:spcAft>
              <a:defRPr sz="1200" kern="1200">
                <a:solidFill>
                  <a:schemeClr val="tx1">
                    <a:tint val="75000"/>
                  </a:schemeClr>
                </a:solidFill>
                <a:latin typeface="Verdana" charset="0"/>
                <a:ea typeface="ＭＳ Ｐゴシック" charset="0"/>
                <a:cs typeface="ＭＳ Ｐゴシック" charset="0"/>
              </a:defRPr>
            </a:lvl1pPr>
            <a:lvl2pPr marL="457200" algn="l" rtl="0" eaLnBrk="0" fontAlgn="base" hangingPunct="0">
              <a:spcBef>
                <a:spcPct val="0"/>
              </a:spcBef>
              <a:spcAft>
                <a:spcPct val="0"/>
              </a:spcAft>
              <a:defRPr kern="1200">
                <a:solidFill>
                  <a:schemeClr val="tx1"/>
                </a:solidFill>
                <a:latin typeface="Verdana" charset="0"/>
                <a:ea typeface="ＭＳ Ｐゴシック" charset="0"/>
                <a:cs typeface="ＭＳ Ｐゴシック" charset="0"/>
              </a:defRPr>
            </a:lvl2pPr>
            <a:lvl3pPr marL="914400" algn="l" rtl="0" eaLnBrk="0" fontAlgn="base" hangingPunct="0">
              <a:spcBef>
                <a:spcPct val="0"/>
              </a:spcBef>
              <a:spcAft>
                <a:spcPct val="0"/>
              </a:spcAft>
              <a:defRPr kern="1200">
                <a:solidFill>
                  <a:schemeClr val="tx1"/>
                </a:solidFill>
                <a:latin typeface="Verdana" charset="0"/>
                <a:ea typeface="ＭＳ Ｐゴシック" charset="0"/>
                <a:cs typeface="ＭＳ Ｐゴシック" charset="0"/>
              </a:defRPr>
            </a:lvl3pPr>
            <a:lvl4pPr marL="1371600" algn="l" rtl="0" eaLnBrk="0" fontAlgn="base" hangingPunct="0">
              <a:spcBef>
                <a:spcPct val="0"/>
              </a:spcBef>
              <a:spcAft>
                <a:spcPct val="0"/>
              </a:spcAft>
              <a:defRPr kern="1200">
                <a:solidFill>
                  <a:schemeClr val="tx1"/>
                </a:solidFill>
                <a:latin typeface="Verdana" charset="0"/>
                <a:ea typeface="ＭＳ Ｐゴシック" charset="0"/>
                <a:cs typeface="ＭＳ Ｐゴシック" charset="0"/>
              </a:defRPr>
            </a:lvl4pPr>
            <a:lvl5pPr marL="1828800" algn="l" rtl="0" eaLnBrk="0" fontAlgn="base" hangingPunct="0">
              <a:spcBef>
                <a:spcPct val="0"/>
              </a:spcBef>
              <a:spcAft>
                <a:spcPct val="0"/>
              </a:spcAft>
              <a:defRPr kern="1200">
                <a:solidFill>
                  <a:schemeClr val="tx1"/>
                </a:solidFill>
                <a:latin typeface="Verdana" charset="0"/>
                <a:ea typeface="ＭＳ Ｐゴシック" charset="0"/>
                <a:cs typeface="ＭＳ Ｐゴシック" charset="0"/>
              </a:defRPr>
            </a:lvl5pPr>
            <a:lvl6pPr marL="2286000" algn="l" defTabSz="457200" rtl="0" eaLnBrk="1" latinLnBrk="0" hangingPunct="1">
              <a:defRPr kern="1200">
                <a:solidFill>
                  <a:schemeClr val="tx1"/>
                </a:solidFill>
                <a:latin typeface="Verdana" charset="0"/>
                <a:ea typeface="ＭＳ Ｐゴシック" charset="0"/>
                <a:cs typeface="ＭＳ Ｐゴシック" charset="0"/>
              </a:defRPr>
            </a:lvl6pPr>
            <a:lvl7pPr marL="2743200" algn="l" defTabSz="457200" rtl="0" eaLnBrk="1" latinLnBrk="0" hangingPunct="1">
              <a:defRPr kern="1200">
                <a:solidFill>
                  <a:schemeClr val="tx1"/>
                </a:solidFill>
                <a:latin typeface="Verdana" charset="0"/>
                <a:ea typeface="ＭＳ Ｐゴシック" charset="0"/>
                <a:cs typeface="ＭＳ Ｐゴシック" charset="0"/>
              </a:defRPr>
            </a:lvl7pPr>
            <a:lvl8pPr marL="3200400" algn="l" defTabSz="457200" rtl="0" eaLnBrk="1" latinLnBrk="0" hangingPunct="1">
              <a:defRPr kern="1200">
                <a:solidFill>
                  <a:schemeClr val="tx1"/>
                </a:solidFill>
                <a:latin typeface="Verdana" charset="0"/>
                <a:ea typeface="ＭＳ Ｐゴシック" charset="0"/>
                <a:cs typeface="ＭＳ Ｐゴシック" charset="0"/>
              </a:defRPr>
            </a:lvl8pPr>
            <a:lvl9pPr marL="3657600" algn="l" defTabSz="457200" rtl="0" eaLnBrk="1" latinLnBrk="0" hangingPunct="1">
              <a:defRPr kern="1200">
                <a:solidFill>
                  <a:schemeClr val="tx1"/>
                </a:solidFill>
                <a:latin typeface="Verdana" charset="0"/>
                <a:ea typeface="ＭＳ Ｐゴシック" charset="0"/>
                <a:cs typeface="ＭＳ Ｐゴシック" charset="0"/>
              </a:defRPr>
            </a:lvl9pPr>
          </a:lstStyle>
          <a:p>
            <a:pPr>
              <a:defRPr/>
            </a:pPr>
            <a:r>
              <a:rPr lang="en-US" dirty="0" smtClean="0"/>
              <a:t>CC&amp;E Best Data Management Practices, April 19, 2015</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p:txBody>
          <a:bodyPr/>
          <a:lstStyle>
            <a:lvl1pPr>
              <a:defRPr/>
            </a:lvl1pPr>
          </a:lstStyle>
          <a:p>
            <a:pPr>
              <a:defRPr/>
            </a:pPr>
            <a:fld id="{DDA5D72A-23B0-AC4D-8017-E10E374BC4B0}" type="slidenum">
              <a:rPr lang="en-US"/>
              <a:pPr>
                <a:defRPr/>
              </a:pPr>
              <a:t>‹#›</a:t>
            </a:fld>
            <a:endParaRPr lang="en-US"/>
          </a:p>
        </p:txBody>
      </p:sp>
    </p:spTree>
    <p:extLst>
      <p:ext uri="{BB962C8B-B14F-4D97-AF65-F5344CB8AC3E}">
        <p14:creationId xmlns:p14="http://schemas.microsoft.com/office/powerpoint/2010/main" val="17537699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p:txBody>
          <a:bodyPr/>
          <a:lstStyle>
            <a:lvl1pPr>
              <a:defRPr/>
            </a:lvl1pPr>
          </a:lstStyle>
          <a:p>
            <a:pPr>
              <a:defRPr/>
            </a:pPr>
            <a:fld id="{777E3FEE-F15B-7047-A1D3-4A204EC52F1D}" type="slidenum">
              <a:rPr lang="en-US"/>
              <a:pPr>
                <a:defRPr/>
              </a:pPr>
              <a:t>‹#›</a:t>
            </a:fld>
            <a:endParaRPr lang="en-US"/>
          </a:p>
        </p:txBody>
      </p:sp>
    </p:spTree>
    <p:extLst>
      <p:ext uri="{BB962C8B-B14F-4D97-AF65-F5344CB8AC3E}">
        <p14:creationId xmlns:p14="http://schemas.microsoft.com/office/powerpoint/2010/main" val="289949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47800"/>
            <a:ext cx="3810000" cy="4678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19600" y="1447800"/>
            <a:ext cx="3810000" cy="4678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BE5434A0-4D73-D344-BF1A-BA7F93179BCB}" type="slidenum">
              <a:rPr lang="en-US"/>
              <a:pPr>
                <a:defRPr/>
              </a:pPr>
              <a:t>‹#›</a:t>
            </a:fld>
            <a:endParaRPr lang="en-US"/>
          </a:p>
        </p:txBody>
      </p:sp>
      <p:sp>
        <p:nvSpPr>
          <p:cNvPr id="6" name="Footer Placeholder 1"/>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30892769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4FC04641-1BFE-FD4F-8196-9F62CA77F3D9}" type="slidenum">
              <a:rPr lang="en-US"/>
              <a:pPr>
                <a:defRPr/>
              </a:pPr>
              <a:t>‹#›</a:t>
            </a:fld>
            <a:endParaRPr lang="en-US"/>
          </a:p>
        </p:txBody>
      </p:sp>
      <p:sp>
        <p:nvSpPr>
          <p:cNvPr id="8" name="Footer Placeholder 1"/>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738061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A4B5020C-A598-D04E-93A8-B628FA8ABA8F}" type="slidenum">
              <a:rPr lang="en-US"/>
              <a:pPr>
                <a:defRPr/>
              </a:pPr>
              <a:t>‹#›</a:t>
            </a:fld>
            <a:endParaRPr lang="en-US"/>
          </a:p>
        </p:txBody>
      </p:sp>
      <p:sp>
        <p:nvSpPr>
          <p:cNvPr id="4" name="Footer Placeholder 1"/>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27229252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4BE56848-5B75-4741-9D1B-AD2091BF48EF}" type="slidenum">
              <a:rPr lang="en-US"/>
              <a:pPr>
                <a:defRPr/>
              </a:pPr>
              <a:t>‹#›</a:t>
            </a:fld>
            <a:endParaRPr lang="en-US"/>
          </a:p>
        </p:txBody>
      </p:sp>
      <p:sp>
        <p:nvSpPr>
          <p:cNvPr id="3" name="Footer Placeholder 1"/>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39712532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928B089A-5727-5944-8023-5DE43565378D}" type="slidenum">
              <a:rPr lang="en-US"/>
              <a:pPr>
                <a:defRPr/>
              </a:pPr>
              <a:t>‹#›</a:t>
            </a:fld>
            <a:endParaRPr lang="en-US"/>
          </a:p>
        </p:txBody>
      </p:sp>
      <p:sp>
        <p:nvSpPr>
          <p:cNvPr id="6" name="Footer Placeholder 1"/>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995526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p:txBody>
          <a:bodyPr/>
          <a:lstStyle>
            <a:lvl1pPr>
              <a:defRPr/>
            </a:lvl1pPr>
          </a:lstStyle>
          <a:p>
            <a:pPr>
              <a:defRPr/>
            </a:pPr>
            <a:fld id="{D780DEF0-1971-1849-92F8-3EDB73F03849}" type="slidenum">
              <a:rPr lang="en-US"/>
              <a:pPr>
                <a:defRPr/>
              </a:pPr>
              <a:t>‹#›</a:t>
            </a:fld>
            <a:endParaRPr lang="en-US"/>
          </a:p>
        </p:txBody>
      </p:sp>
    </p:spTree>
    <p:extLst>
      <p:ext uri="{BB962C8B-B14F-4D97-AF65-F5344CB8AC3E}">
        <p14:creationId xmlns:p14="http://schemas.microsoft.com/office/powerpoint/2010/main" val="162775486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5" Type="http://schemas.openxmlformats.org/officeDocument/2006/relationships/image" Target="../media/image2.png"/><Relationship Id="rId16"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7772400" cy="94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447800"/>
            <a:ext cx="7772400" cy="467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01414" name="Rectangle 6"/>
          <p:cNvSpPr>
            <a:spLocks noGrp="1" noChangeArrowheads="1"/>
          </p:cNvSpPr>
          <p:nvPr>
            <p:ph type="sldNum" sz="quarter" idx="4"/>
          </p:nvPr>
        </p:nvSpPr>
        <p:spPr bwMode="auto">
          <a:xfrm>
            <a:off x="7010400" y="6553200"/>
            <a:ext cx="2133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FontTx/>
              <a:buNone/>
              <a:defRPr sz="1400"/>
            </a:lvl1pPr>
          </a:lstStyle>
          <a:p>
            <a:pPr>
              <a:defRPr/>
            </a:pPr>
            <a:fld id="{6CD3E576-641C-6544-9502-DF11B7F29D6B}" type="slidenum">
              <a:rPr lang="en-US"/>
              <a:pPr>
                <a:defRPr/>
              </a:pPr>
              <a:t>‹#›</a:t>
            </a:fld>
            <a:endParaRPr lang="en-US"/>
          </a:p>
        </p:txBody>
      </p:sp>
      <p:pic>
        <p:nvPicPr>
          <p:cNvPr id="1029" name="Picture 15" descr="bluemarble_circle_transparent"/>
          <p:cNvPicPr preferRelativeResize="0">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353425" y="1362075"/>
            <a:ext cx="333375"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Line 16"/>
          <p:cNvSpPr>
            <a:spLocks noChangeShapeType="1"/>
          </p:cNvSpPr>
          <p:nvPr/>
        </p:nvSpPr>
        <p:spPr bwMode="auto">
          <a:xfrm>
            <a:off x="8335963" y="762000"/>
            <a:ext cx="0" cy="549275"/>
          </a:xfrm>
          <a:prstGeom prst="line">
            <a:avLst/>
          </a:prstGeom>
          <a:noFill/>
          <a:ln w="34925">
            <a:solidFill>
              <a:srgbClr val="000090"/>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1031" name="Picture 17" descr="congo_spot_circle_transparent"/>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174038" y="1177925"/>
            <a:ext cx="338137"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18" descr="srtm_circle_transparent"/>
          <p:cNvPicPr>
            <a:picLocks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174038" y="1528763"/>
            <a:ext cx="338137"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Oval 19"/>
          <p:cNvSpPr>
            <a:spLocks noChangeArrowheads="1"/>
          </p:cNvSpPr>
          <p:nvPr/>
        </p:nvSpPr>
        <p:spPr bwMode="auto">
          <a:xfrm>
            <a:off x="8197850" y="1198563"/>
            <a:ext cx="288925" cy="257175"/>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round/>
                <a:headEnd/>
                <a:tailEnd/>
              </a14:hiddenLine>
            </a:ext>
          </a:extLst>
        </p:spPr>
        <p:txBody>
          <a:bodyPr wrap="none" anchor="ctr"/>
          <a:lstStyle/>
          <a:p>
            <a:endParaRPr lang="en-US"/>
          </a:p>
        </p:txBody>
      </p:sp>
      <p:sp>
        <p:nvSpPr>
          <p:cNvPr id="1034" name="Oval 20"/>
          <p:cNvSpPr>
            <a:spLocks noChangeArrowheads="1"/>
          </p:cNvSpPr>
          <p:nvPr/>
        </p:nvSpPr>
        <p:spPr bwMode="auto">
          <a:xfrm>
            <a:off x="8372475" y="1377950"/>
            <a:ext cx="303213" cy="2667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round/>
                <a:headEnd/>
                <a:tailEnd/>
              </a14:hiddenLine>
            </a:ext>
          </a:extLst>
        </p:spPr>
        <p:txBody>
          <a:bodyPr wrap="none" anchor="ctr"/>
          <a:lstStyle/>
          <a:p>
            <a:endParaRPr lang="en-US"/>
          </a:p>
        </p:txBody>
      </p:sp>
      <p:sp>
        <p:nvSpPr>
          <p:cNvPr id="1035" name="Oval 21"/>
          <p:cNvSpPr>
            <a:spLocks noChangeArrowheads="1"/>
          </p:cNvSpPr>
          <p:nvPr/>
        </p:nvSpPr>
        <p:spPr bwMode="auto">
          <a:xfrm>
            <a:off x="8191500" y="1544638"/>
            <a:ext cx="306388" cy="2667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round/>
                <a:headEnd/>
                <a:tailEnd/>
              </a14:hiddenLine>
            </a:ext>
          </a:extLst>
        </p:spPr>
        <p:txBody>
          <a:bodyPr wrap="none" anchor="ctr"/>
          <a:lstStyle/>
          <a:p>
            <a:endParaRPr lang="en-US"/>
          </a:p>
        </p:txBody>
      </p:sp>
      <p:sp>
        <p:nvSpPr>
          <p:cNvPr id="1036" name="Line 22"/>
          <p:cNvSpPr>
            <a:spLocks noChangeShapeType="1"/>
          </p:cNvSpPr>
          <p:nvPr/>
        </p:nvSpPr>
        <p:spPr bwMode="auto">
          <a:xfrm>
            <a:off x="482600" y="1143000"/>
            <a:ext cx="7848600" cy="0"/>
          </a:xfrm>
          <a:prstGeom prst="line">
            <a:avLst/>
          </a:prstGeom>
          <a:noFill/>
          <a:ln w="34925">
            <a:solidFill>
              <a:srgbClr val="00009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 name="Footer Placeholder 1"/>
          <p:cNvSpPr>
            <a:spLocks noGrp="1"/>
          </p:cNvSpPr>
          <p:nvPr>
            <p:ph type="ftr" sz="quarter" idx="3"/>
          </p:nvPr>
        </p:nvSpPr>
        <p:spPr>
          <a:xfrm>
            <a:off x="0" y="6492875"/>
            <a:ext cx="53340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3951" r:id="rId1"/>
    <p:sldLayoutId id="2147483952" r:id="rId2"/>
    <p:sldLayoutId id="2147483953" r:id="rId3"/>
    <p:sldLayoutId id="2147483946" r:id="rId4"/>
    <p:sldLayoutId id="2147483947" r:id="rId5"/>
    <p:sldLayoutId id="2147483948" r:id="rId6"/>
    <p:sldLayoutId id="2147483949" r:id="rId7"/>
    <p:sldLayoutId id="2147483950" r:id="rId8"/>
    <p:sldLayoutId id="2147483954" r:id="rId9"/>
    <p:sldLayoutId id="2147483955" r:id="rId10"/>
    <p:sldLayoutId id="2147483956" r:id="rId11"/>
    <p:sldLayoutId id="2147483957" r:id="rId12"/>
  </p:sldLayoutIdLst>
  <p:hf hdr="0" ftr="0" dt="0"/>
  <p:txStyles>
    <p:titleStyle>
      <a:lvl1pPr algn="l" rtl="0" eaLnBrk="0" fontAlgn="base" hangingPunct="0">
        <a:spcBef>
          <a:spcPct val="0"/>
        </a:spcBef>
        <a:spcAft>
          <a:spcPct val="0"/>
        </a:spcAft>
        <a:defRPr sz="3400" b="1">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3400" b="1">
          <a:solidFill>
            <a:schemeClr val="tx2"/>
          </a:solidFill>
          <a:latin typeface="Calibri" charset="0"/>
          <a:ea typeface="ＭＳ Ｐゴシック" charset="0"/>
          <a:cs typeface="ＭＳ Ｐゴシック" charset="0"/>
        </a:defRPr>
      </a:lvl2pPr>
      <a:lvl3pPr algn="l" rtl="0" eaLnBrk="0" fontAlgn="base" hangingPunct="0">
        <a:spcBef>
          <a:spcPct val="0"/>
        </a:spcBef>
        <a:spcAft>
          <a:spcPct val="0"/>
        </a:spcAft>
        <a:defRPr sz="3400" b="1">
          <a:solidFill>
            <a:schemeClr val="tx2"/>
          </a:solidFill>
          <a:latin typeface="Calibri" charset="0"/>
          <a:ea typeface="ＭＳ Ｐゴシック" charset="0"/>
          <a:cs typeface="ＭＳ Ｐゴシック" charset="0"/>
        </a:defRPr>
      </a:lvl3pPr>
      <a:lvl4pPr algn="l" rtl="0" eaLnBrk="0" fontAlgn="base" hangingPunct="0">
        <a:spcBef>
          <a:spcPct val="0"/>
        </a:spcBef>
        <a:spcAft>
          <a:spcPct val="0"/>
        </a:spcAft>
        <a:defRPr sz="3400" b="1">
          <a:solidFill>
            <a:schemeClr val="tx2"/>
          </a:solidFill>
          <a:latin typeface="Calibri" charset="0"/>
          <a:ea typeface="ＭＳ Ｐゴシック" charset="0"/>
          <a:cs typeface="ＭＳ Ｐゴシック" charset="0"/>
        </a:defRPr>
      </a:lvl4pPr>
      <a:lvl5pPr algn="l" rtl="0" eaLnBrk="0" fontAlgn="base" hangingPunct="0">
        <a:spcBef>
          <a:spcPct val="0"/>
        </a:spcBef>
        <a:spcAft>
          <a:spcPct val="0"/>
        </a:spcAft>
        <a:defRPr sz="3400" b="1">
          <a:solidFill>
            <a:schemeClr val="tx2"/>
          </a:solidFill>
          <a:latin typeface="Calibri" charset="0"/>
          <a:ea typeface="ＭＳ Ｐゴシック" charset="0"/>
          <a:cs typeface="ＭＳ Ｐゴシック" charset="0"/>
        </a:defRPr>
      </a:lvl5pPr>
      <a:lvl6pPr marL="457200" algn="l" rtl="0" eaLnBrk="1" fontAlgn="base" hangingPunct="1">
        <a:spcBef>
          <a:spcPct val="0"/>
        </a:spcBef>
        <a:spcAft>
          <a:spcPct val="0"/>
        </a:spcAft>
        <a:defRPr sz="3400" b="1">
          <a:solidFill>
            <a:schemeClr val="tx2"/>
          </a:solidFill>
          <a:latin typeface="Calibri" charset="0"/>
        </a:defRPr>
      </a:lvl6pPr>
      <a:lvl7pPr marL="914400" algn="l" rtl="0" eaLnBrk="1" fontAlgn="base" hangingPunct="1">
        <a:spcBef>
          <a:spcPct val="0"/>
        </a:spcBef>
        <a:spcAft>
          <a:spcPct val="0"/>
        </a:spcAft>
        <a:defRPr sz="3400" b="1">
          <a:solidFill>
            <a:schemeClr val="tx2"/>
          </a:solidFill>
          <a:latin typeface="Calibri" charset="0"/>
        </a:defRPr>
      </a:lvl7pPr>
      <a:lvl8pPr marL="1371600" algn="l" rtl="0" eaLnBrk="1" fontAlgn="base" hangingPunct="1">
        <a:spcBef>
          <a:spcPct val="0"/>
        </a:spcBef>
        <a:spcAft>
          <a:spcPct val="0"/>
        </a:spcAft>
        <a:defRPr sz="3400" b="1">
          <a:solidFill>
            <a:schemeClr val="tx2"/>
          </a:solidFill>
          <a:latin typeface="Calibri" charset="0"/>
        </a:defRPr>
      </a:lvl8pPr>
      <a:lvl9pPr marL="1828800" algn="l" rtl="0" eaLnBrk="1" fontAlgn="base" hangingPunct="1">
        <a:spcBef>
          <a:spcPct val="0"/>
        </a:spcBef>
        <a:spcAft>
          <a:spcPct val="0"/>
        </a:spcAft>
        <a:defRPr sz="3400" b="1">
          <a:solidFill>
            <a:schemeClr val="tx2"/>
          </a:solidFill>
          <a:latin typeface="Calibri" charset="0"/>
        </a:defRPr>
      </a:lvl9pPr>
    </p:titleStyle>
    <p:bodyStyle>
      <a:lvl1pPr marL="342900" indent="-342900" algn="l" rtl="0" eaLnBrk="0" fontAlgn="base" hangingPunct="0">
        <a:spcBef>
          <a:spcPct val="20000"/>
        </a:spcBef>
        <a:spcAft>
          <a:spcPct val="0"/>
        </a:spcAft>
        <a:buChar char="•"/>
        <a:defRPr sz="30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6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2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1600">
          <a:solidFill>
            <a:schemeClr val="tx1"/>
          </a:solidFill>
          <a:latin typeface="+mn-lt"/>
          <a:ea typeface="ＭＳ Ｐゴシック" charset="-128"/>
        </a:defRPr>
      </a:lvl5pPr>
      <a:lvl6pPr marL="2514600" indent="-228600" algn="l" rtl="0" eaLnBrk="1" fontAlgn="base" hangingPunct="1">
        <a:spcBef>
          <a:spcPct val="20000"/>
        </a:spcBef>
        <a:spcAft>
          <a:spcPct val="0"/>
        </a:spcAft>
        <a:buChar char="»"/>
        <a:defRPr sz="1600">
          <a:solidFill>
            <a:schemeClr val="tx1"/>
          </a:solidFill>
          <a:latin typeface="+mn-lt"/>
          <a:ea typeface="ＭＳ Ｐゴシック" charset="-128"/>
        </a:defRPr>
      </a:lvl6pPr>
      <a:lvl7pPr marL="2971800" indent="-228600" algn="l" rtl="0" eaLnBrk="1" fontAlgn="base" hangingPunct="1">
        <a:spcBef>
          <a:spcPct val="20000"/>
        </a:spcBef>
        <a:spcAft>
          <a:spcPct val="0"/>
        </a:spcAft>
        <a:buChar char="»"/>
        <a:defRPr sz="1600">
          <a:solidFill>
            <a:schemeClr val="tx1"/>
          </a:solidFill>
          <a:latin typeface="+mn-lt"/>
          <a:ea typeface="ＭＳ Ｐゴシック" charset="-128"/>
        </a:defRPr>
      </a:lvl7pPr>
      <a:lvl8pPr marL="3429000" indent="-228600" algn="l" rtl="0" eaLnBrk="1" fontAlgn="base" hangingPunct="1">
        <a:spcBef>
          <a:spcPct val="20000"/>
        </a:spcBef>
        <a:spcAft>
          <a:spcPct val="0"/>
        </a:spcAft>
        <a:buChar char="»"/>
        <a:defRPr sz="1600">
          <a:solidFill>
            <a:schemeClr val="tx1"/>
          </a:solidFill>
          <a:latin typeface="+mn-lt"/>
          <a:ea typeface="ＭＳ Ｐゴシック" charset="-128"/>
        </a:defRPr>
      </a:lvl8pPr>
      <a:lvl9pPr marL="3886200" indent="-228600" algn="l" rtl="0" eaLnBrk="1" fontAlgn="base" hangingPunct="1">
        <a:spcBef>
          <a:spcPct val="20000"/>
        </a:spcBef>
        <a:spcAft>
          <a:spcPct val="0"/>
        </a:spcAft>
        <a:buChar char="»"/>
        <a:defRPr sz="16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mailto:santhanavans@ornl.gov" TargetMode="Externa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3" Type="http://schemas.openxmlformats.org/officeDocument/2006/relationships/hyperlink" Target="http://daac.ornl.gov" TargetMode="External"/><Relationship Id="rId4" Type="http://schemas.openxmlformats.org/officeDocument/2006/relationships/hyperlink" Target="http://climatechangescience.ornl.gov/" TargetMode="External"/><Relationship Id="rId5" Type="http://schemas.openxmlformats.org/officeDocument/2006/relationships/image" Target="../media/image7.png"/><Relationship Id="rId6"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oleObject" Target="../embeddings/oleObject1.bin"/><Relationship Id="rId5" Type="http://schemas.openxmlformats.org/officeDocument/2006/relationships/image" Target="../media/image10.wmf"/><Relationship Id="rId6" Type="http://schemas.openxmlformats.org/officeDocument/2006/relationships/image" Target="../media/image11.png"/><Relationship Id="rId7" Type="http://schemas.openxmlformats.org/officeDocument/2006/relationships/image" Target="../media/image12.png"/><Relationship Id="rId1" Type="http://schemas.openxmlformats.org/officeDocument/2006/relationships/vmlDrawing" Target="../drawings/vmlDrawing1.vml"/><Relationship Id="rId2"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9.png"/><Relationship Id="rId5"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ctrTitle"/>
          </p:nvPr>
        </p:nvSpPr>
        <p:spPr>
          <a:xfrm>
            <a:off x="381000" y="1828800"/>
            <a:ext cx="5867400" cy="1447800"/>
          </a:xfrm>
        </p:spPr>
        <p:txBody>
          <a:bodyPr/>
          <a:lstStyle/>
          <a:p>
            <a:pPr eaLnBrk="1" hangingPunct="1"/>
            <a:r>
              <a:rPr lang="en-US" sz="3600" dirty="0" smtClean="0">
                <a:solidFill>
                  <a:srgbClr val="333399"/>
                </a:solidFill>
                <a:latin typeface="Calibri" charset="0"/>
              </a:rPr>
              <a:t>Introduction to Metadata</a:t>
            </a:r>
            <a:r>
              <a:rPr lang="en-US" sz="3600" dirty="0">
                <a:solidFill>
                  <a:srgbClr val="333399"/>
                </a:solidFill>
                <a:latin typeface="Calibri" charset="0"/>
              </a:rPr>
              <a:t/>
            </a:r>
            <a:br>
              <a:rPr lang="en-US" sz="3600" dirty="0">
                <a:solidFill>
                  <a:srgbClr val="333399"/>
                </a:solidFill>
                <a:latin typeface="Calibri" charset="0"/>
              </a:rPr>
            </a:br>
            <a:r>
              <a:rPr lang="en-US" sz="1200" dirty="0">
                <a:solidFill>
                  <a:srgbClr val="333399"/>
                </a:solidFill>
                <a:latin typeface="Calibri" charset="0"/>
              </a:rPr>
              <a:t/>
            </a:r>
            <a:br>
              <a:rPr lang="en-US" sz="1200" dirty="0">
                <a:solidFill>
                  <a:srgbClr val="333399"/>
                </a:solidFill>
                <a:latin typeface="Calibri" charset="0"/>
              </a:rPr>
            </a:br>
            <a:endParaRPr lang="en-US" sz="2400" dirty="0">
              <a:solidFill>
                <a:srgbClr val="333399"/>
              </a:solidFill>
              <a:latin typeface="Calibri" charset="0"/>
            </a:endParaRPr>
          </a:p>
        </p:txBody>
      </p:sp>
      <p:sp>
        <p:nvSpPr>
          <p:cNvPr id="16386" name="Rectangle 3"/>
          <p:cNvSpPr>
            <a:spLocks noGrp="1" noChangeArrowheads="1"/>
          </p:cNvSpPr>
          <p:nvPr>
            <p:ph type="subTitle" idx="1"/>
          </p:nvPr>
        </p:nvSpPr>
        <p:spPr>
          <a:xfrm>
            <a:off x="457200" y="2819400"/>
            <a:ext cx="5486400" cy="2438400"/>
          </a:xfrm>
        </p:spPr>
        <p:txBody>
          <a:bodyPr/>
          <a:lstStyle/>
          <a:p>
            <a:pPr eaLnBrk="1" hangingPunct="1"/>
            <a:endParaRPr lang="en-US" sz="1400" dirty="0">
              <a:latin typeface="Calibri" charset="0"/>
            </a:endParaRPr>
          </a:p>
          <a:p>
            <a:pPr eaLnBrk="1" hangingPunct="1"/>
            <a:r>
              <a:rPr lang="en-US" sz="1800" dirty="0" smtClean="0">
                <a:latin typeface="Calibri" charset="0"/>
              </a:rPr>
              <a:t>Suresh Vannan</a:t>
            </a:r>
          </a:p>
          <a:p>
            <a:pPr eaLnBrk="1" hangingPunct="1"/>
            <a:endParaRPr lang="en-US" sz="1800" dirty="0" smtClean="0">
              <a:latin typeface="Calibri" charset="0"/>
            </a:endParaRPr>
          </a:p>
          <a:p>
            <a:pPr eaLnBrk="1" hangingPunct="1"/>
            <a:r>
              <a:rPr lang="en-US" sz="1400" dirty="0" smtClean="0">
                <a:latin typeface="Calibri" charset="0"/>
              </a:rPr>
              <a:t>ORNL Distributed </a:t>
            </a:r>
            <a:r>
              <a:rPr lang="en-US" sz="1400" dirty="0">
                <a:latin typeface="Calibri" charset="0"/>
              </a:rPr>
              <a:t>Active Archive Center </a:t>
            </a:r>
          </a:p>
          <a:p>
            <a:pPr eaLnBrk="1" hangingPunct="1"/>
            <a:r>
              <a:rPr lang="en-US" sz="1400" dirty="0" smtClean="0">
                <a:latin typeface="Calibri" charset="0"/>
              </a:rPr>
              <a:t>Oak </a:t>
            </a:r>
            <a:r>
              <a:rPr lang="en-US" sz="1400" dirty="0">
                <a:latin typeface="Calibri" charset="0"/>
              </a:rPr>
              <a:t>Ridge National </a:t>
            </a:r>
            <a:r>
              <a:rPr lang="en-US" sz="1400" dirty="0" smtClean="0">
                <a:latin typeface="Calibri" charset="0"/>
              </a:rPr>
              <a:t>Laboratory, Oak </a:t>
            </a:r>
            <a:r>
              <a:rPr lang="en-US" sz="1400" dirty="0">
                <a:latin typeface="Calibri" charset="0"/>
              </a:rPr>
              <a:t>Ridge, TN</a:t>
            </a:r>
          </a:p>
          <a:p>
            <a:pPr eaLnBrk="1" hangingPunct="1"/>
            <a:r>
              <a:rPr lang="en-US" sz="1400" dirty="0" smtClean="0">
                <a:latin typeface="Calibri" charset="0"/>
                <a:hlinkClick r:id="rId3"/>
              </a:rPr>
              <a:t>santhanavans@ornl.gov</a:t>
            </a:r>
            <a:r>
              <a:rPr lang="en-US" sz="1400" dirty="0" smtClean="0">
                <a:latin typeface="Calibri" charset="0"/>
              </a:rPr>
              <a:t> </a:t>
            </a:r>
          </a:p>
          <a:p>
            <a:pPr eaLnBrk="1" hangingPunct="1"/>
            <a:endParaRPr lang="en-US" sz="1000" dirty="0">
              <a:latin typeface="Calibri" charset="0"/>
            </a:endParaRPr>
          </a:p>
          <a:p>
            <a:pPr eaLnBrk="1" hangingPunct="1"/>
            <a:r>
              <a:rPr lang="en-US" sz="1400" dirty="0">
                <a:latin typeface="Calibri" charset="0"/>
              </a:rPr>
              <a:t>CC&amp;E Joint Science Workshop</a:t>
            </a:r>
          </a:p>
          <a:p>
            <a:pPr eaLnBrk="1" hangingPunct="1"/>
            <a:r>
              <a:rPr lang="en-US" sz="1400" dirty="0">
                <a:latin typeface="Calibri" charset="0"/>
              </a:rPr>
              <a:t>College Park, MD</a:t>
            </a:r>
          </a:p>
          <a:p>
            <a:pPr eaLnBrk="1" hangingPunct="1"/>
            <a:r>
              <a:rPr lang="en-US" sz="1400" dirty="0">
                <a:latin typeface="Calibri" charset="0"/>
              </a:rPr>
              <a:t>April 19, 2015</a:t>
            </a:r>
          </a:p>
          <a:p>
            <a:pPr eaLnBrk="1" hangingPunct="1"/>
            <a:endParaRPr lang="en-US" sz="1800" dirty="0">
              <a:latin typeface="Calibri" charset="0"/>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a:xfrm>
            <a:off x="455613" y="330200"/>
            <a:ext cx="8118475" cy="511175"/>
          </a:xfrm>
        </p:spPr>
        <p:txBody>
          <a:bodyPr/>
          <a:lstStyle/>
          <a:p>
            <a:pPr eaLnBrk="1" hangingPunct="1"/>
            <a:r>
              <a:rPr lang="en-US" sz="3200" dirty="0" smtClean="0">
                <a:latin typeface="Calibri" charset="0"/>
              </a:rPr>
              <a:t>Metadata Components</a:t>
            </a:r>
            <a:endParaRPr lang="en-US" sz="3200" dirty="0">
              <a:latin typeface="Calibri" charset="0"/>
            </a:endParaRPr>
          </a:p>
        </p:txBody>
      </p:sp>
      <p:sp>
        <p:nvSpPr>
          <p:cNvPr id="26627"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fld id="{13CD5520-6EF1-3141-8FDD-3C584275EC14}" type="slidenum">
              <a:rPr lang="en-US" sz="1400"/>
              <a:pPr/>
              <a:t>10</a:t>
            </a:fld>
            <a:endParaRPr lang="en-US" sz="1400"/>
          </a:p>
        </p:txBody>
      </p:sp>
      <p:graphicFrame>
        <p:nvGraphicFramePr>
          <p:cNvPr id="3" name="Diagram 2"/>
          <p:cNvGraphicFramePr/>
          <p:nvPr>
            <p:extLst>
              <p:ext uri="{D42A27DB-BD31-4B8C-83A1-F6EECF244321}">
                <p14:modId xmlns:p14="http://schemas.microsoft.com/office/powerpoint/2010/main" val="4153764684"/>
              </p:ext>
            </p:extLst>
          </p:nvPr>
        </p:nvGraphicFramePr>
        <p:xfrm>
          <a:off x="1828800" y="2362200"/>
          <a:ext cx="5223934" cy="360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6416916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a:xfrm>
            <a:off x="455613" y="330200"/>
            <a:ext cx="8118475" cy="511175"/>
          </a:xfrm>
        </p:spPr>
        <p:txBody>
          <a:bodyPr/>
          <a:lstStyle/>
          <a:p>
            <a:pPr eaLnBrk="1" hangingPunct="1"/>
            <a:r>
              <a:rPr lang="en-US" sz="3200">
                <a:latin typeface="Calibri" charset="0"/>
              </a:rPr>
              <a:t>What Is Metadata? </a:t>
            </a:r>
          </a:p>
        </p:txBody>
      </p:sp>
      <p:sp>
        <p:nvSpPr>
          <p:cNvPr id="22530" name="Rectangle 3"/>
          <p:cNvSpPr>
            <a:spLocks noGrp="1" noChangeArrowheads="1"/>
          </p:cNvSpPr>
          <p:nvPr>
            <p:ph type="body" idx="1"/>
          </p:nvPr>
        </p:nvSpPr>
        <p:spPr>
          <a:xfrm>
            <a:off x="319088" y="1662113"/>
            <a:ext cx="7758112" cy="4738687"/>
          </a:xfrm>
        </p:spPr>
        <p:txBody>
          <a:bodyPr/>
          <a:lstStyle/>
          <a:p>
            <a:pPr eaLnBrk="1" hangingPunct="1">
              <a:defRPr/>
            </a:pPr>
            <a:r>
              <a:rPr lang="en-US" b="1" dirty="0" smtClean="0">
                <a:cs typeface="Arial" charset="0"/>
              </a:rPr>
              <a:t>WHO</a:t>
            </a:r>
            <a:r>
              <a:rPr lang="en-US" dirty="0" smtClean="0">
                <a:cs typeface="Arial" charset="0"/>
              </a:rPr>
              <a:t> created the data?</a:t>
            </a:r>
          </a:p>
          <a:p>
            <a:pPr eaLnBrk="1" hangingPunct="1">
              <a:defRPr/>
            </a:pPr>
            <a:r>
              <a:rPr lang="en-US" b="1" dirty="0" smtClean="0">
                <a:cs typeface="Arial" charset="0"/>
              </a:rPr>
              <a:t>WHO</a:t>
            </a:r>
            <a:r>
              <a:rPr lang="en-US" dirty="0" smtClean="0">
                <a:cs typeface="Arial" charset="0"/>
              </a:rPr>
              <a:t> owns the data?</a:t>
            </a:r>
          </a:p>
          <a:p>
            <a:pPr eaLnBrk="1" hangingPunct="1">
              <a:defRPr/>
            </a:pPr>
            <a:r>
              <a:rPr lang="en-US" b="1" dirty="0" smtClean="0">
                <a:cs typeface="Arial" charset="0"/>
              </a:rPr>
              <a:t>WHEN</a:t>
            </a:r>
            <a:r>
              <a:rPr lang="en-US" dirty="0" smtClean="0">
                <a:cs typeface="Arial" charset="0"/>
              </a:rPr>
              <a:t> was it collected?</a:t>
            </a:r>
          </a:p>
          <a:p>
            <a:pPr eaLnBrk="1" hangingPunct="1">
              <a:defRPr/>
            </a:pPr>
            <a:r>
              <a:rPr lang="en-US" b="1" dirty="0" smtClean="0">
                <a:cs typeface="Arial" charset="0"/>
              </a:rPr>
              <a:t>WHEN</a:t>
            </a:r>
            <a:r>
              <a:rPr lang="en-US" dirty="0" smtClean="0">
                <a:cs typeface="Arial" charset="0"/>
              </a:rPr>
              <a:t> </a:t>
            </a:r>
            <a:r>
              <a:rPr lang="en-US" dirty="0">
                <a:cs typeface="Arial" charset="0"/>
              </a:rPr>
              <a:t>was it created</a:t>
            </a:r>
            <a:r>
              <a:rPr lang="en-US" dirty="0" smtClean="0">
                <a:cs typeface="Arial" charset="0"/>
              </a:rPr>
              <a:t>?</a:t>
            </a:r>
          </a:p>
          <a:p>
            <a:pPr eaLnBrk="1" hangingPunct="1">
              <a:defRPr/>
            </a:pPr>
            <a:r>
              <a:rPr lang="en-US" b="1" dirty="0" smtClean="0">
                <a:cs typeface="Arial" charset="0"/>
              </a:rPr>
              <a:t>WHERE</a:t>
            </a:r>
            <a:r>
              <a:rPr lang="en-US" dirty="0" smtClean="0">
                <a:cs typeface="Arial" charset="0"/>
              </a:rPr>
              <a:t> </a:t>
            </a:r>
            <a:r>
              <a:rPr lang="en-US" dirty="0">
                <a:cs typeface="Arial" charset="0"/>
              </a:rPr>
              <a:t>is it geographically</a:t>
            </a:r>
            <a:r>
              <a:rPr lang="en-US" dirty="0" smtClean="0">
                <a:cs typeface="Arial" charset="0"/>
              </a:rPr>
              <a:t>?</a:t>
            </a:r>
          </a:p>
          <a:p>
            <a:pPr eaLnBrk="1" hangingPunct="1">
              <a:defRPr/>
            </a:pPr>
            <a:r>
              <a:rPr lang="en-US" b="1" dirty="0" smtClean="0">
                <a:cs typeface="Arial" charset="0"/>
              </a:rPr>
              <a:t>HOW</a:t>
            </a:r>
            <a:r>
              <a:rPr lang="en-US" dirty="0" smtClean="0">
                <a:cs typeface="Arial" charset="0"/>
              </a:rPr>
              <a:t> </a:t>
            </a:r>
            <a:r>
              <a:rPr lang="en-US" dirty="0">
                <a:cs typeface="Arial" charset="0"/>
              </a:rPr>
              <a:t>was the data developed</a:t>
            </a:r>
            <a:r>
              <a:rPr lang="en-US" dirty="0" smtClean="0">
                <a:cs typeface="Arial" charset="0"/>
              </a:rPr>
              <a:t>?</a:t>
            </a:r>
          </a:p>
          <a:p>
            <a:pPr eaLnBrk="1" hangingPunct="1">
              <a:defRPr/>
            </a:pPr>
            <a:r>
              <a:rPr lang="en-US" b="1" dirty="0" smtClean="0">
                <a:cs typeface="Arial" charset="0"/>
              </a:rPr>
              <a:t>WHY</a:t>
            </a:r>
            <a:r>
              <a:rPr lang="en-US" dirty="0" smtClean="0">
                <a:cs typeface="Arial" charset="0"/>
              </a:rPr>
              <a:t> </a:t>
            </a:r>
            <a:r>
              <a:rPr lang="en-US" dirty="0">
                <a:cs typeface="Arial" charset="0"/>
              </a:rPr>
              <a:t>was the data developed</a:t>
            </a:r>
            <a:r>
              <a:rPr lang="en-US" dirty="0" smtClean="0">
                <a:cs typeface="Arial" charset="0"/>
              </a:rPr>
              <a:t>?</a:t>
            </a:r>
          </a:p>
          <a:p>
            <a:pPr eaLnBrk="1" hangingPunct="1">
              <a:defRPr/>
            </a:pPr>
            <a:r>
              <a:rPr lang="en-US" b="1" dirty="0" smtClean="0">
                <a:cs typeface="Arial" charset="0"/>
              </a:rPr>
              <a:t>WHAT</a:t>
            </a:r>
            <a:r>
              <a:rPr lang="en-US" dirty="0" smtClean="0">
                <a:cs typeface="Arial" charset="0"/>
              </a:rPr>
              <a:t> are the data issues?</a:t>
            </a:r>
          </a:p>
          <a:p>
            <a:pPr eaLnBrk="1" hangingPunct="1">
              <a:defRPr/>
            </a:pPr>
            <a:r>
              <a:rPr lang="en-US" dirty="0" smtClean="0">
                <a:cs typeface="Arial" charset="0"/>
              </a:rPr>
              <a:t>………</a:t>
            </a:r>
            <a:endParaRPr lang="en-US" dirty="0">
              <a:cs typeface="Arial" charset="0"/>
            </a:endParaRPr>
          </a:p>
        </p:txBody>
      </p:sp>
      <p:sp>
        <p:nvSpPr>
          <p:cNvPr id="26627"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fld id="{13CD5520-6EF1-3141-8FDD-3C584275EC14}" type="slidenum">
              <a:rPr lang="en-US" sz="1400"/>
              <a:pPr/>
              <a:t>11</a:t>
            </a:fld>
            <a:endParaRPr lang="en-US" sz="140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4" descr="C:\Documents and Settings\Bozo\Local Settings\Temporary Internet Files\Content.IE5\GH6ZWXQ7\MP900178689[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6313" y="2590800"/>
            <a:ext cx="4383087" cy="290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val Callout 8"/>
          <p:cNvSpPr/>
          <p:nvPr/>
        </p:nvSpPr>
        <p:spPr>
          <a:xfrm>
            <a:off x="5165725" y="1371600"/>
            <a:ext cx="2819400" cy="1600200"/>
          </a:xfrm>
          <a:prstGeom prst="wedgeEllipseCallout">
            <a:avLst/>
          </a:prstGeom>
          <a:solidFill>
            <a:srgbClr val="CCBFFF">
              <a:alpha val="58000"/>
            </a:srgbClr>
          </a:solidFill>
          <a:ln>
            <a:solidFill>
              <a:srgbClr val="58317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a:solidFill>
                  <a:schemeClr val="tx1"/>
                </a:solidFill>
                <a:ea typeface="ＭＳ Ｐゴシック" charset="-128"/>
                <a:cs typeface="Calibri" charset="0"/>
              </a:rPr>
              <a:t>Does any of this data have configuration problems?</a:t>
            </a:r>
          </a:p>
        </p:txBody>
      </p:sp>
      <p:sp>
        <p:nvSpPr>
          <p:cNvPr id="10" name="Oval Callout 9"/>
          <p:cNvSpPr/>
          <p:nvPr/>
        </p:nvSpPr>
        <p:spPr>
          <a:xfrm flipH="1">
            <a:off x="762000" y="1524000"/>
            <a:ext cx="2895600" cy="1295400"/>
          </a:xfrm>
          <a:prstGeom prst="wedgeEllipseCallout">
            <a:avLst/>
          </a:prstGeom>
          <a:solidFill>
            <a:srgbClr val="CCBFFF">
              <a:alpha val="58000"/>
            </a:srgbClr>
          </a:solidFill>
          <a:ln>
            <a:solidFill>
              <a:srgbClr val="58317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ea typeface="ＭＳ Ｐゴシック" charset="-128"/>
                <a:cs typeface="Arial" charset="0"/>
              </a:rPr>
              <a:t>Which data products measure the </a:t>
            </a:r>
            <a:r>
              <a:rPr lang="en-US" dirty="0">
                <a:solidFill>
                  <a:schemeClr val="tx1"/>
                </a:solidFill>
                <a:ea typeface="ＭＳ Ｐゴシック" charset="-128"/>
                <a:cs typeface="Calibri" charset="0"/>
              </a:rPr>
              <a:t>quantities I</a:t>
            </a:r>
            <a:r>
              <a:rPr lang="en-US" dirty="0">
                <a:solidFill>
                  <a:schemeClr val="tx1"/>
                </a:solidFill>
                <a:ea typeface="ＭＳ Ｐゴシック" charset="-128"/>
                <a:cs typeface="Arial" charset="0"/>
              </a:rPr>
              <a:t> need?</a:t>
            </a:r>
          </a:p>
        </p:txBody>
      </p:sp>
      <p:sp>
        <p:nvSpPr>
          <p:cNvPr id="11" name="Oval Callout 10"/>
          <p:cNvSpPr/>
          <p:nvPr/>
        </p:nvSpPr>
        <p:spPr>
          <a:xfrm flipV="1">
            <a:off x="152400" y="3124200"/>
            <a:ext cx="2209800" cy="1600200"/>
          </a:xfrm>
          <a:prstGeom prst="wedgeEllipseCallout">
            <a:avLst>
              <a:gd name="adj1" fmla="val 66575"/>
              <a:gd name="adj2" fmla="val 6618"/>
            </a:avLst>
          </a:prstGeom>
          <a:solidFill>
            <a:srgbClr val="CCBFFF">
              <a:alpha val="58000"/>
            </a:srgbClr>
          </a:solidFill>
          <a:ln>
            <a:solidFill>
              <a:srgbClr val="58317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53253" name="TextBox 11"/>
          <p:cNvSpPr txBox="1">
            <a:spLocks noChangeArrowheads="1"/>
          </p:cNvSpPr>
          <p:nvPr/>
        </p:nvSpPr>
        <p:spPr bwMode="auto">
          <a:xfrm>
            <a:off x="504825" y="3275013"/>
            <a:ext cx="203835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a:solidFill>
                  <a:schemeClr val="tx1"/>
                </a:solidFill>
                <a:latin typeface="Arial" charset="0"/>
                <a:ea typeface="ＭＳ Ｐゴシック" charset="0"/>
                <a:cs typeface="ＭＳ Ｐゴシック" charset="0"/>
              </a:defRPr>
            </a:lvl1pPr>
            <a:lvl2pPr marL="742950" indent="-285750">
              <a:defRPr sz="4000">
                <a:solidFill>
                  <a:schemeClr val="tx1"/>
                </a:solidFill>
                <a:latin typeface="Arial" charset="0"/>
                <a:ea typeface="ＭＳ Ｐゴシック" charset="0"/>
              </a:defRPr>
            </a:lvl2pPr>
            <a:lvl3pPr marL="1143000" indent="-228600">
              <a:defRPr sz="4000">
                <a:solidFill>
                  <a:schemeClr val="tx1"/>
                </a:solidFill>
                <a:latin typeface="Arial" charset="0"/>
                <a:ea typeface="ＭＳ Ｐゴシック" charset="0"/>
              </a:defRPr>
            </a:lvl3pPr>
            <a:lvl4pPr marL="1600200" indent="-228600">
              <a:defRPr sz="4000">
                <a:solidFill>
                  <a:schemeClr val="tx1"/>
                </a:solidFill>
                <a:latin typeface="Arial" charset="0"/>
                <a:ea typeface="ＭＳ Ｐゴシック" charset="0"/>
              </a:defRPr>
            </a:lvl4pPr>
            <a:lvl5pPr marL="2057400" indent="-228600">
              <a:defRPr sz="4000">
                <a:solidFill>
                  <a:schemeClr val="tx1"/>
                </a:solidFill>
                <a:latin typeface="Arial" charset="0"/>
                <a:ea typeface="ＭＳ Ｐゴシック" charset="0"/>
              </a:defRPr>
            </a:lvl5pPr>
            <a:lvl6pPr marL="2514600" indent="-228600" eaLnBrk="0" fontAlgn="base" hangingPunct="0">
              <a:spcBef>
                <a:spcPct val="0"/>
              </a:spcBef>
              <a:spcAft>
                <a:spcPct val="0"/>
              </a:spcAft>
              <a:defRPr sz="4000">
                <a:solidFill>
                  <a:schemeClr val="tx1"/>
                </a:solidFill>
                <a:latin typeface="Arial" charset="0"/>
                <a:ea typeface="ＭＳ Ｐゴシック" charset="0"/>
              </a:defRPr>
            </a:lvl6pPr>
            <a:lvl7pPr marL="2971800" indent="-228600" eaLnBrk="0" fontAlgn="base" hangingPunct="0">
              <a:spcBef>
                <a:spcPct val="0"/>
              </a:spcBef>
              <a:spcAft>
                <a:spcPct val="0"/>
              </a:spcAft>
              <a:defRPr sz="4000">
                <a:solidFill>
                  <a:schemeClr val="tx1"/>
                </a:solidFill>
                <a:latin typeface="Arial" charset="0"/>
                <a:ea typeface="ＭＳ Ｐゴシック" charset="0"/>
              </a:defRPr>
            </a:lvl7pPr>
            <a:lvl8pPr marL="3429000" indent="-228600" eaLnBrk="0" fontAlgn="base" hangingPunct="0">
              <a:spcBef>
                <a:spcPct val="0"/>
              </a:spcBef>
              <a:spcAft>
                <a:spcPct val="0"/>
              </a:spcAft>
              <a:defRPr sz="4000">
                <a:solidFill>
                  <a:schemeClr val="tx1"/>
                </a:solidFill>
                <a:latin typeface="Arial" charset="0"/>
                <a:ea typeface="ＭＳ Ｐゴシック" charset="0"/>
              </a:defRPr>
            </a:lvl8pPr>
            <a:lvl9pPr marL="3886200" indent="-228600" eaLnBrk="0" fontAlgn="base" hangingPunct="0">
              <a:spcBef>
                <a:spcPct val="0"/>
              </a:spcBef>
              <a:spcAft>
                <a:spcPct val="0"/>
              </a:spcAft>
              <a:defRPr sz="4000">
                <a:solidFill>
                  <a:schemeClr val="tx1"/>
                </a:solidFill>
                <a:latin typeface="Arial" charset="0"/>
                <a:ea typeface="ＭＳ Ｐゴシック" charset="0"/>
              </a:defRPr>
            </a:lvl9pPr>
          </a:lstStyle>
          <a:p>
            <a:pPr eaLnBrk="1" hangingPunct="1">
              <a:defRPr/>
            </a:pPr>
            <a:r>
              <a:rPr lang="en-US" sz="2000" dirty="0" smtClean="0">
                <a:latin typeface="+mn-lt"/>
                <a:cs typeface="Calibri" charset="0"/>
              </a:rPr>
              <a:t>This data is valuable - will I be able to find it again? </a:t>
            </a:r>
          </a:p>
        </p:txBody>
      </p:sp>
      <p:sp>
        <p:nvSpPr>
          <p:cNvPr id="8" name="Oval Callout 7"/>
          <p:cNvSpPr/>
          <p:nvPr/>
        </p:nvSpPr>
        <p:spPr>
          <a:xfrm flipH="1" flipV="1">
            <a:off x="527050" y="5257800"/>
            <a:ext cx="2619375" cy="1295400"/>
          </a:xfrm>
          <a:prstGeom prst="wedgeEllipseCallout">
            <a:avLst/>
          </a:prstGeom>
          <a:solidFill>
            <a:srgbClr val="CCBFFF">
              <a:alpha val="58000"/>
            </a:srgbClr>
          </a:solidFill>
          <a:ln>
            <a:solidFill>
              <a:srgbClr val="58317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53255" name="TextBox 11"/>
          <p:cNvSpPr txBox="1">
            <a:spLocks noChangeArrowheads="1"/>
          </p:cNvSpPr>
          <p:nvPr/>
        </p:nvSpPr>
        <p:spPr bwMode="auto">
          <a:xfrm>
            <a:off x="822325" y="5410200"/>
            <a:ext cx="2133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a:solidFill>
                  <a:schemeClr val="tx1"/>
                </a:solidFill>
                <a:latin typeface="Arial" charset="0"/>
                <a:ea typeface="ＭＳ Ｐゴシック" charset="0"/>
                <a:cs typeface="ＭＳ Ｐゴシック" charset="0"/>
              </a:defRPr>
            </a:lvl1pPr>
            <a:lvl2pPr marL="742950" indent="-285750">
              <a:defRPr sz="4000">
                <a:solidFill>
                  <a:schemeClr val="tx1"/>
                </a:solidFill>
                <a:latin typeface="Arial" charset="0"/>
                <a:ea typeface="ＭＳ Ｐゴシック" charset="0"/>
              </a:defRPr>
            </a:lvl2pPr>
            <a:lvl3pPr marL="1143000" indent="-228600">
              <a:defRPr sz="4000">
                <a:solidFill>
                  <a:schemeClr val="tx1"/>
                </a:solidFill>
                <a:latin typeface="Arial" charset="0"/>
                <a:ea typeface="ＭＳ Ｐゴシック" charset="0"/>
              </a:defRPr>
            </a:lvl3pPr>
            <a:lvl4pPr marL="1600200" indent="-228600">
              <a:defRPr sz="4000">
                <a:solidFill>
                  <a:schemeClr val="tx1"/>
                </a:solidFill>
                <a:latin typeface="Arial" charset="0"/>
                <a:ea typeface="ＭＳ Ｐゴシック" charset="0"/>
              </a:defRPr>
            </a:lvl4pPr>
            <a:lvl5pPr marL="2057400" indent="-228600">
              <a:defRPr sz="4000">
                <a:solidFill>
                  <a:schemeClr val="tx1"/>
                </a:solidFill>
                <a:latin typeface="Arial" charset="0"/>
                <a:ea typeface="ＭＳ Ｐゴシック" charset="0"/>
              </a:defRPr>
            </a:lvl5pPr>
            <a:lvl6pPr marL="2514600" indent="-228600" eaLnBrk="0" fontAlgn="base" hangingPunct="0">
              <a:spcBef>
                <a:spcPct val="0"/>
              </a:spcBef>
              <a:spcAft>
                <a:spcPct val="0"/>
              </a:spcAft>
              <a:defRPr sz="4000">
                <a:solidFill>
                  <a:schemeClr val="tx1"/>
                </a:solidFill>
                <a:latin typeface="Arial" charset="0"/>
                <a:ea typeface="ＭＳ Ｐゴシック" charset="0"/>
              </a:defRPr>
            </a:lvl6pPr>
            <a:lvl7pPr marL="2971800" indent="-228600" eaLnBrk="0" fontAlgn="base" hangingPunct="0">
              <a:spcBef>
                <a:spcPct val="0"/>
              </a:spcBef>
              <a:spcAft>
                <a:spcPct val="0"/>
              </a:spcAft>
              <a:defRPr sz="4000">
                <a:solidFill>
                  <a:schemeClr val="tx1"/>
                </a:solidFill>
                <a:latin typeface="Arial" charset="0"/>
                <a:ea typeface="ＭＳ Ｐゴシック" charset="0"/>
              </a:defRPr>
            </a:lvl7pPr>
            <a:lvl8pPr marL="3429000" indent="-228600" eaLnBrk="0" fontAlgn="base" hangingPunct="0">
              <a:spcBef>
                <a:spcPct val="0"/>
              </a:spcBef>
              <a:spcAft>
                <a:spcPct val="0"/>
              </a:spcAft>
              <a:defRPr sz="4000">
                <a:solidFill>
                  <a:schemeClr val="tx1"/>
                </a:solidFill>
                <a:latin typeface="Arial" charset="0"/>
                <a:ea typeface="ＭＳ Ｐゴシック" charset="0"/>
              </a:defRPr>
            </a:lvl8pPr>
            <a:lvl9pPr marL="3886200" indent="-228600" eaLnBrk="0" fontAlgn="base" hangingPunct="0">
              <a:spcBef>
                <a:spcPct val="0"/>
              </a:spcBef>
              <a:spcAft>
                <a:spcPct val="0"/>
              </a:spcAft>
              <a:defRPr sz="4000">
                <a:solidFill>
                  <a:schemeClr val="tx1"/>
                </a:solidFill>
                <a:latin typeface="Arial" charset="0"/>
                <a:ea typeface="ＭＳ Ｐゴシック" charset="0"/>
              </a:defRPr>
            </a:lvl9pPr>
          </a:lstStyle>
          <a:p>
            <a:pPr eaLnBrk="1" hangingPunct="1">
              <a:defRPr/>
            </a:pPr>
            <a:r>
              <a:rPr lang="en-US" sz="2000" dirty="0" smtClean="0">
                <a:latin typeface="+mn-lt"/>
                <a:cs typeface="Calibri" charset="0"/>
              </a:rPr>
              <a:t>Where was this data collected?</a:t>
            </a:r>
          </a:p>
        </p:txBody>
      </p:sp>
      <p:sp>
        <p:nvSpPr>
          <p:cNvPr id="14" name="Oval Callout 13"/>
          <p:cNvSpPr/>
          <p:nvPr/>
        </p:nvSpPr>
        <p:spPr>
          <a:xfrm flipH="1" flipV="1">
            <a:off x="6172200" y="4344988"/>
            <a:ext cx="2619375" cy="1539875"/>
          </a:xfrm>
          <a:prstGeom prst="wedgeEllipseCallout">
            <a:avLst>
              <a:gd name="adj1" fmla="val 44622"/>
              <a:gd name="adj2" fmla="val 49923"/>
            </a:avLst>
          </a:prstGeom>
          <a:solidFill>
            <a:srgbClr val="CCBFFF">
              <a:alpha val="58000"/>
            </a:srgbClr>
          </a:solidFill>
          <a:ln>
            <a:solidFill>
              <a:srgbClr val="58317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53257" name="TextBox 14"/>
          <p:cNvSpPr txBox="1">
            <a:spLocks noChangeArrowheads="1"/>
          </p:cNvSpPr>
          <p:nvPr/>
        </p:nvSpPr>
        <p:spPr bwMode="auto">
          <a:xfrm>
            <a:off x="6629400" y="4421188"/>
            <a:ext cx="21336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a:solidFill>
                  <a:schemeClr val="tx1"/>
                </a:solidFill>
                <a:latin typeface="Arial" charset="0"/>
                <a:ea typeface="ＭＳ Ｐゴシック" charset="0"/>
                <a:cs typeface="ＭＳ Ｐゴシック" charset="0"/>
              </a:defRPr>
            </a:lvl1pPr>
            <a:lvl2pPr marL="742950" indent="-285750">
              <a:defRPr sz="4000">
                <a:solidFill>
                  <a:schemeClr val="tx1"/>
                </a:solidFill>
                <a:latin typeface="Arial" charset="0"/>
                <a:ea typeface="ＭＳ Ｐゴシック" charset="0"/>
              </a:defRPr>
            </a:lvl2pPr>
            <a:lvl3pPr marL="1143000" indent="-228600">
              <a:defRPr sz="4000">
                <a:solidFill>
                  <a:schemeClr val="tx1"/>
                </a:solidFill>
                <a:latin typeface="Arial" charset="0"/>
                <a:ea typeface="ＭＳ Ｐゴシック" charset="0"/>
              </a:defRPr>
            </a:lvl3pPr>
            <a:lvl4pPr marL="1600200" indent="-228600">
              <a:defRPr sz="4000">
                <a:solidFill>
                  <a:schemeClr val="tx1"/>
                </a:solidFill>
                <a:latin typeface="Arial" charset="0"/>
                <a:ea typeface="ＭＳ Ｐゴシック" charset="0"/>
              </a:defRPr>
            </a:lvl4pPr>
            <a:lvl5pPr marL="2057400" indent="-228600">
              <a:defRPr sz="4000">
                <a:solidFill>
                  <a:schemeClr val="tx1"/>
                </a:solidFill>
                <a:latin typeface="Arial" charset="0"/>
                <a:ea typeface="ＭＳ Ｐゴシック" charset="0"/>
              </a:defRPr>
            </a:lvl5pPr>
            <a:lvl6pPr marL="2514600" indent="-228600" eaLnBrk="0" fontAlgn="base" hangingPunct="0">
              <a:spcBef>
                <a:spcPct val="0"/>
              </a:spcBef>
              <a:spcAft>
                <a:spcPct val="0"/>
              </a:spcAft>
              <a:defRPr sz="4000">
                <a:solidFill>
                  <a:schemeClr val="tx1"/>
                </a:solidFill>
                <a:latin typeface="Arial" charset="0"/>
                <a:ea typeface="ＭＳ Ｐゴシック" charset="0"/>
              </a:defRPr>
            </a:lvl6pPr>
            <a:lvl7pPr marL="2971800" indent="-228600" eaLnBrk="0" fontAlgn="base" hangingPunct="0">
              <a:spcBef>
                <a:spcPct val="0"/>
              </a:spcBef>
              <a:spcAft>
                <a:spcPct val="0"/>
              </a:spcAft>
              <a:defRPr sz="4000">
                <a:solidFill>
                  <a:schemeClr val="tx1"/>
                </a:solidFill>
                <a:latin typeface="Arial" charset="0"/>
                <a:ea typeface="ＭＳ Ｐゴシック" charset="0"/>
              </a:defRPr>
            </a:lvl7pPr>
            <a:lvl8pPr marL="3429000" indent="-228600" eaLnBrk="0" fontAlgn="base" hangingPunct="0">
              <a:spcBef>
                <a:spcPct val="0"/>
              </a:spcBef>
              <a:spcAft>
                <a:spcPct val="0"/>
              </a:spcAft>
              <a:defRPr sz="4000">
                <a:solidFill>
                  <a:schemeClr val="tx1"/>
                </a:solidFill>
                <a:latin typeface="Arial" charset="0"/>
                <a:ea typeface="ＭＳ Ｐゴシック" charset="0"/>
              </a:defRPr>
            </a:lvl8pPr>
            <a:lvl9pPr marL="3886200" indent="-228600" eaLnBrk="0" fontAlgn="base" hangingPunct="0">
              <a:spcBef>
                <a:spcPct val="0"/>
              </a:spcBef>
              <a:spcAft>
                <a:spcPct val="0"/>
              </a:spcAft>
              <a:defRPr sz="4000">
                <a:solidFill>
                  <a:schemeClr val="tx1"/>
                </a:solidFill>
                <a:latin typeface="Arial" charset="0"/>
                <a:ea typeface="ＭＳ Ｐゴシック" charset="0"/>
              </a:defRPr>
            </a:lvl9pPr>
          </a:lstStyle>
          <a:p>
            <a:pPr eaLnBrk="1" hangingPunct="1">
              <a:defRPr/>
            </a:pPr>
            <a:r>
              <a:rPr lang="en-US" sz="2000" dirty="0" smtClean="0">
                <a:latin typeface="+mn-lt"/>
                <a:cs typeface="Calibri" charset="0"/>
              </a:rPr>
              <a:t>Can I trust these measurements?  How were they taken? </a:t>
            </a:r>
          </a:p>
        </p:txBody>
      </p:sp>
      <p:sp>
        <p:nvSpPr>
          <p:cNvPr id="53258" name="TextBox 11"/>
          <p:cNvSpPr txBox="1">
            <a:spLocks noChangeArrowheads="1"/>
          </p:cNvSpPr>
          <p:nvPr/>
        </p:nvSpPr>
        <p:spPr bwMode="auto">
          <a:xfrm>
            <a:off x="457200" y="533400"/>
            <a:ext cx="5791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a:solidFill>
                  <a:schemeClr val="tx1"/>
                </a:solidFill>
                <a:latin typeface="Arial" charset="0"/>
                <a:ea typeface="ＭＳ Ｐゴシック" charset="0"/>
                <a:cs typeface="ＭＳ Ｐゴシック" charset="0"/>
              </a:defRPr>
            </a:lvl1pPr>
            <a:lvl2pPr marL="742950" indent="-285750">
              <a:defRPr sz="4000">
                <a:solidFill>
                  <a:schemeClr val="tx1"/>
                </a:solidFill>
                <a:latin typeface="Arial" charset="0"/>
                <a:ea typeface="ＭＳ Ｐゴシック" charset="0"/>
              </a:defRPr>
            </a:lvl2pPr>
            <a:lvl3pPr marL="1143000" indent="-228600">
              <a:defRPr sz="4000">
                <a:solidFill>
                  <a:schemeClr val="tx1"/>
                </a:solidFill>
                <a:latin typeface="Arial" charset="0"/>
                <a:ea typeface="ＭＳ Ｐゴシック" charset="0"/>
              </a:defRPr>
            </a:lvl3pPr>
            <a:lvl4pPr marL="1600200" indent="-228600">
              <a:defRPr sz="4000">
                <a:solidFill>
                  <a:schemeClr val="tx1"/>
                </a:solidFill>
                <a:latin typeface="Arial" charset="0"/>
                <a:ea typeface="ＭＳ Ｐゴシック" charset="0"/>
              </a:defRPr>
            </a:lvl4pPr>
            <a:lvl5pPr marL="2057400" indent="-228600">
              <a:defRPr sz="4000">
                <a:solidFill>
                  <a:schemeClr val="tx1"/>
                </a:solidFill>
                <a:latin typeface="Arial" charset="0"/>
                <a:ea typeface="ＭＳ Ｐゴシック" charset="0"/>
              </a:defRPr>
            </a:lvl5pPr>
            <a:lvl6pPr marL="2514600" indent="-228600" eaLnBrk="0" fontAlgn="base" hangingPunct="0">
              <a:spcBef>
                <a:spcPct val="0"/>
              </a:spcBef>
              <a:spcAft>
                <a:spcPct val="0"/>
              </a:spcAft>
              <a:defRPr sz="4000">
                <a:solidFill>
                  <a:schemeClr val="tx1"/>
                </a:solidFill>
                <a:latin typeface="Arial" charset="0"/>
                <a:ea typeface="ＭＳ Ｐゴシック" charset="0"/>
              </a:defRPr>
            </a:lvl6pPr>
            <a:lvl7pPr marL="2971800" indent="-228600" eaLnBrk="0" fontAlgn="base" hangingPunct="0">
              <a:spcBef>
                <a:spcPct val="0"/>
              </a:spcBef>
              <a:spcAft>
                <a:spcPct val="0"/>
              </a:spcAft>
              <a:defRPr sz="4000">
                <a:solidFill>
                  <a:schemeClr val="tx1"/>
                </a:solidFill>
                <a:latin typeface="Arial" charset="0"/>
                <a:ea typeface="ＭＳ Ｐゴシック" charset="0"/>
              </a:defRPr>
            </a:lvl7pPr>
            <a:lvl8pPr marL="3429000" indent="-228600" eaLnBrk="0" fontAlgn="base" hangingPunct="0">
              <a:spcBef>
                <a:spcPct val="0"/>
              </a:spcBef>
              <a:spcAft>
                <a:spcPct val="0"/>
              </a:spcAft>
              <a:defRPr sz="4000">
                <a:solidFill>
                  <a:schemeClr val="tx1"/>
                </a:solidFill>
                <a:latin typeface="Arial" charset="0"/>
                <a:ea typeface="ＭＳ Ｐゴシック" charset="0"/>
              </a:defRPr>
            </a:lvl8pPr>
            <a:lvl9pPr marL="3886200" indent="-228600" eaLnBrk="0" fontAlgn="base" hangingPunct="0">
              <a:spcBef>
                <a:spcPct val="0"/>
              </a:spcBef>
              <a:spcAft>
                <a:spcPct val="0"/>
              </a:spcAft>
              <a:defRPr sz="4000">
                <a:solidFill>
                  <a:schemeClr val="tx1"/>
                </a:solidFill>
                <a:latin typeface="Arial" charset="0"/>
                <a:ea typeface="ＭＳ Ｐゴシック" charset="0"/>
              </a:defRPr>
            </a:lvl9pPr>
          </a:lstStyle>
          <a:p>
            <a:pPr eaLnBrk="1" hangingPunct="1">
              <a:defRPr/>
            </a:pPr>
            <a:r>
              <a:rPr lang="en-US" sz="2800" b="1" dirty="0" smtClean="0">
                <a:latin typeface="+mn-lt"/>
              </a:rPr>
              <a:t>Questions metadata can help solve</a:t>
            </a:r>
          </a:p>
        </p:txBody>
      </p:sp>
      <p:sp>
        <p:nvSpPr>
          <p:cNvPr id="30731"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fld id="{0BE56C62-DC87-024B-B7A6-DF07EB159F73}" type="slidenum">
              <a:rPr lang="en-US" sz="1400"/>
              <a:pPr/>
              <a:t>12</a:t>
            </a:fld>
            <a:endParaRPr lang="en-US" sz="1400"/>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a:xfrm>
            <a:off x="381000" y="455613"/>
            <a:ext cx="8763000" cy="534987"/>
          </a:xfrm>
        </p:spPr>
        <p:txBody>
          <a:bodyPr/>
          <a:lstStyle/>
          <a:p>
            <a:pPr eaLnBrk="1" hangingPunct="1"/>
            <a:r>
              <a:rPr lang="en-US" sz="3200">
                <a:latin typeface="Calibri" charset="0"/>
              </a:rPr>
              <a:t>What does a metadata record look like?</a:t>
            </a:r>
          </a:p>
        </p:txBody>
      </p:sp>
      <p:sp>
        <p:nvSpPr>
          <p:cNvPr id="31747"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fld id="{24093F56-6D92-A04D-AC75-9CEB56F09DD3}" type="slidenum">
              <a:rPr lang="en-US" sz="1400"/>
              <a:pPr/>
              <a:t>13</a:t>
            </a:fld>
            <a:endParaRPr lang="en-US" sz="1400"/>
          </a:p>
        </p:txBody>
      </p:sp>
      <p:pic>
        <p:nvPicPr>
          <p:cNvPr id="6" name="Picture 5"/>
          <p:cNvPicPr>
            <a:picLocks noChangeAspect="1"/>
          </p:cNvPicPr>
          <p:nvPr/>
        </p:nvPicPr>
        <p:blipFill>
          <a:blip r:embed="rId3"/>
          <a:stretch>
            <a:fillRect/>
          </a:stretch>
        </p:blipFill>
        <p:spPr>
          <a:xfrm>
            <a:off x="381000" y="1219200"/>
            <a:ext cx="7924800" cy="5302205"/>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a:xfrm>
            <a:off x="381000" y="498475"/>
            <a:ext cx="8229600" cy="492125"/>
          </a:xfrm>
        </p:spPr>
        <p:txBody>
          <a:bodyPr/>
          <a:lstStyle/>
          <a:p>
            <a:pPr eaLnBrk="1" hangingPunct="1">
              <a:defRPr/>
            </a:pPr>
            <a:r>
              <a:rPr lang="en-US" sz="3200" dirty="0">
                <a:latin typeface="+mn-lt"/>
              </a:rPr>
              <a:t>What is a metadata standard?</a:t>
            </a:r>
          </a:p>
        </p:txBody>
      </p:sp>
      <p:sp>
        <p:nvSpPr>
          <p:cNvPr id="33794" name="Rectangle 3"/>
          <p:cNvSpPr>
            <a:spLocks noGrp="1" noChangeArrowheads="1"/>
          </p:cNvSpPr>
          <p:nvPr>
            <p:ph type="body" idx="1"/>
          </p:nvPr>
        </p:nvSpPr>
        <p:spPr>
          <a:xfrm>
            <a:off x="350838" y="1233488"/>
            <a:ext cx="6934200" cy="5319712"/>
          </a:xfrm>
        </p:spPr>
        <p:txBody>
          <a:bodyPr/>
          <a:lstStyle/>
          <a:p>
            <a:pPr eaLnBrk="1" hangingPunct="1">
              <a:spcBef>
                <a:spcPct val="0"/>
              </a:spcBef>
              <a:spcAft>
                <a:spcPct val="50000"/>
              </a:spcAft>
              <a:buClr>
                <a:srgbClr val="663300"/>
              </a:buClr>
              <a:buFont typeface="Wingdings" charset="0"/>
              <a:buNone/>
            </a:pPr>
            <a:r>
              <a:rPr lang="en-US" sz="2400" b="1" dirty="0">
                <a:solidFill>
                  <a:srgbClr val="003366"/>
                </a:solidFill>
                <a:latin typeface="Calibri" charset="0"/>
              </a:rPr>
              <a:t>A Standard provides a structure to describe data with:</a:t>
            </a:r>
          </a:p>
          <a:p>
            <a:pPr lvl="1" eaLnBrk="1" hangingPunct="1">
              <a:lnSpc>
                <a:spcPct val="80000"/>
              </a:lnSpc>
              <a:spcBef>
                <a:spcPct val="0"/>
              </a:spcBef>
              <a:spcAft>
                <a:spcPct val="50000"/>
              </a:spcAft>
              <a:buClr>
                <a:srgbClr val="663300"/>
              </a:buClr>
              <a:buFont typeface="Wingdings" charset="0"/>
              <a:buChar char="§"/>
            </a:pPr>
            <a:r>
              <a:rPr lang="en-US" sz="2400" b="1" dirty="0">
                <a:latin typeface="Calibri" charset="0"/>
                <a:ea typeface="ＭＳ Ｐゴシック" charset="0"/>
                <a:cs typeface="Arial" charset="0"/>
              </a:rPr>
              <a:t>Common terms to allow consistency between records</a:t>
            </a:r>
          </a:p>
          <a:p>
            <a:pPr lvl="1" eaLnBrk="1" hangingPunct="1">
              <a:lnSpc>
                <a:spcPct val="80000"/>
              </a:lnSpc>
              <a:spcBef>
                <a:spcPct val="0"/>
              </a:spcBef>
              <a:spcAft>
                <a:spcPct val="50000"/>
              </a:spcAft>
              <a:buClr>
                <a:srgbClr val="663300"/>
              </a:buClr>
              <a:buFont typeface="Wingdings" charset="0"/>
              <a:buChar char="§"/>
            </a:pPr>
            <a:r>
              <a:rPr lang="en-US" sz="2400" b="1" dirty="0">
                <a:latin typeface="Calibri" charset="0"/>
                <a:ea typeface="ＭＳ Ｐゴシック" charset="0"/>
                <a:cs typeface="Arial" charset="0"/>
              </a:rPr>
              <a:t>Common definitions for easier interpretation</a:t>
            </a:r>
          </a:p>
          <a:p>
            <a:pPr lvl="1" eaLnBrk="1" hangingPunct="1">
              <a:lnSpc>
                <a:spcPct val="80000"/>
              </a:lnSpc>
              <a:spcBef>
                <a:spcPct val="0"/>
              </a:spcBef>
              <a:spcAft>
                <a:spcPct val="50000"/>
              </a:spcAft>
              <a:buClr>
                <a:srgbClr val="663300"/>
              </a:buClr>
              <a:buFont typeface="Wingdings" charset="0"/>
              <a:buChar char="§"/>
            </a:pPr>
            <a:r>
              <a:rPr lang="en-US" sz="2400" b="1" dirty="0">
                <a:latin typeface="Calibri" charset="0"/>
                <a:ea typeface="ＭＳ Ｐゴシック" charset="0"/>
                <a:cs typeface="Arial" charset="0"/>
              </a:rPr>
              <a:t>Common language for ease of communication</a:t>
            </a:r>
          </a:p>
          <a:p>
            <a:pPr lvl="1" eaLnBrk="1" hangingPunct="1">
              <a:lnSpc>
                <a:spcPct val="80000"/>
              </a:lnSpc>
              <a:spcBef>
                <a:spcPct val="0"/>
              </a:spcBef>
              <a:spcAft>
                <a:spcPct val="50000"/>
              </a:spcAft>
              <a:buClr>
                <a:srgbClr val="663300"/>
              </a:buClr>
              <a:buFont typeface="Wingdings" charset="0"/>
              <a:buChar char="§"/>
            </a:pPr>
            <a:r>
              <a:rPr lang="en-US" sz="2400" b="1" dirty="0">
                <a:latin typeface="Calibri" charset="0"/>
                <a:ea typeface="ＭＳ Ｐゴシック" charset="0"/>
                <a:cs typeface="Arial" charset="0"/>
              </a:rPr>
              <a:t>Common structure to quickly locate information</a:t>
            </a:r>
          </a:p>
          <a:p>
            <a:pPr eaLnBrk="1" hangingPunct="1">
              <a:spcBef>
                <a:spcPct val="0"/>
              </a:spcBef>
              <a:spcAft>
                <a:spcPct val="50000"/>
              </a:spcAft>
              <a:buClr>
                <a:srgbClr val="663300"/>
              </a:buClr>
              <a:buFont typeface="Wingdings" charset="0"/>
              <a:buNone/>
            </a:pPr>
            <a:r>
              <a:rPr lang="en-US" sz="2400" b="1" dirty="0">
                <a:solidFill>
                  <a:srgbClr val="003366"/>
                </a:solidFill>
                <a:latin typeface="Calibri" charset="0"/>
              </a:rPr>
              <a:t>In search and retrieval, standards provide:</a:t>
            </a:r>
            <a:endParaRPr lang="en-US" sz="2400" b="1" dirty="0">
              <a:latin typeface="Calibri" charset="0"/>
            </a:endParaRPr>
          </a:p>
          <a:p>
            <a:pPr lvl="1" eaLnBrk="1" hangingPunct="1">
              <a:lnSpc>
                <a:spcPct val="80000"/>
              </a:lnSpc>
              <a:buFont typeface="Wingdings" charset="0"/>
              <a:buChar char="§"/>
            </a:pPr>
            <a:r>
              <a:rPr lang="en-US" sz="2400" b="1" dirty="0">
                <a:latin typeface="Calibri" charset="0"/>
                <a:ea typeface="ＭＳ Ｐゴシック" charset="0"/>
                <a:cs typeface="Arial" charset="0"/>
              </a:rPr>
              <a:t>documentation structure in a reliable and predictable format for computer interpretation</a:t>
            </a:r>
          </a:p>
          <a:p>
            <a:pPr lvl="1" eaLnBrk="1" hangingPunct="1">
              <a:lnSpc>
                <a:spcPct val="80000"/>
              </a:lnSpc>
              <a:buClr>
                <a:srgbClr val="663300"/>
              </a:buClr>
              <a:buFont typeface="Wingdings" charset="0"/>
              <a:buChar char="§"/>
            </a:pPr>
            <a:r>
              <a:rPr lang="en-US" sz="2400" b="1" dirty="0">
                <a:latin typeface="Calibri" charset="0"/>
                <a:ea typeface="ＭＳ Ｐゴシック" charset="0"/>
                <a:cs typeface="Arial" charset="0"/>
              </a:rPr>
              <a:t>a uniform summary description of the data set</a:t>
            </a:r>
          </a:p>
        </p:txBody>
      </p:sp>
      <p:pic>
        <p:nvPicPr>
          <p:cNvPr id="33795" name="Picture 4" descr="meta_data_standard_transmis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2819400"/>
            <a:ext cx="1647825" cy="201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6"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fld id="{CEC0459E-1753-7D41-AC68-714365332EFD}" type="slidenum">
              <a:rPr lang="en-US" sz="1400"/>
              <a:pPr/>
              <a:t>14</a:t>
            </a:fld>
            <a:endParaRPr lang="en-US" sz="1400"/>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p:txBody>
          <a:bodyPr/>
          <a:lstStyle/>
          <a:p>
            <a:r>
              <a:rPr lang="en-US">
                <a:latin typeface="Calibri" charset="0"/>
              </a:rPr>
              <a:t>Multiple metadata standards exist</a:t>
            </a:r>
          </a:p>
        </p:txBody>
      </p:sp>
      <p:sp>
        <p:nvSpPr>
          <p:cNvPr id="34818" name="Rectangle 3"/>
          <p:cNvSpPr>
            <a:spLocks noGrp="1" noChangeArrowheads="1"/>
          </p:cNvSpPr>
          <p:nvPr>
            <p:ph type="body" idx="1"/>
          </p:nvPr>
        </p:nvSpPr>
        <p:spPr>
          <a:xfrm>
            <a:off x="228600" y="1371600"/>
            <a:ext cx="8763000" cy="5257800"/>
          </a:xfrm>
        </p:spPr>
        <p:txBody>
          <a:bodyPr/>
          <a:lstStyle/>
          <a:p>
            <a:pPr>
              <a:lnSpc>
                <a:spcPct val="90000"/>
              </a:lnSpc>
              <a:defRPr/>
            </a:pPr>
            <a:r>
              <a:rPr lang="en-US" sz="2400" b="1" dirty="0">
                <a:latin typeface="+mj-lt"/>
              </a:rPr>
              <a:t>Content Standard for Digital Geospatial Metadata (CSDGM)</a:t>
            </a:r>
          </a:p>
          <a:p>
            <a:pPr lvl="1">
              <a:lnSpc>
                <a:spcPct val="90000"/>
              </a:lnSpc>
              <a:defRPr/>
            </a:pPr>
            <a:r>
              <a:rPr lang="en-US" sz="2400" dirty="0">
                <a:latin typeface="+mj-lt"/>
                <a:cs typeface="Arial" charset="0"/>
              </a:rPr>
              <a:t>Federal Geographic Data Committee (FGDC)</a:t>
            </a:r>
          </a:p>
          <a:p>
            <a:pPr lvl="1">
              <a:lnSpc>
                <a:spcPct val="90000"/>
              </a:lnSpc>
              <a:defRPr/>
            </a:pPr>
            <a:r>
              <a:rPr lang="en-US" sz="2400" dirty="0">
                <a:latin typeface="+mj-lt"/>
                <a:cs typeface="Arial" charset="0"/>
              </a:rPr>
              <a:t>Emphasis on geospatial data; environmental sciences</a:t>
            </a:r>
          </a:p>
          <a:p>
            <a:pPr lvl="2">
              <a:lnSpc>
                <a:spcPct val="90000"/>
              </a:lnSpc>
              <a:defRPr/>
            </a:pPr>
            <a:r>
              <a:rPr lang="en-US" sz="2000" dirty="0">
                <a:latin typeface="+mj-lt"/>
                <a:cs typeface="Arial" charset="0"/>
              </a:rPr>
              <a:t>Includes: Biological Data Profile (BDP)</a:t>
            </a:r>
          </a:p>
          <a:p>
            <a:pPr>
              <a:lnSpc>
                <a:spcPct val="90000"/>
              </a:lnSpc>
              <a:defRPr/>
            </a:pPr>
            <a:r>
              <a:rPr lang="en-US" sz="2400" b="1" dirty="0" smtClean="0">
                <a:latin typeface="+mj-lt"/>
              </a:rPr>
              <a:t>Darwin </a:t>
            </a:r>
            <a:r>
              <a:rPr lang="en-US" sz="2400" b="1" dirty="0">
                <a:latin typeface="+mj-lt"/>
              </a:rPr>
              <a:t>Core</a:t>
            </a:r>
          </a:p>
          <a:p>
            <a:pPr lvl="1">
              <a:lnSpc>
                <a:spcPct val="90000"/>
              </a:lnSpc>
              <a:defRPr/>
            </a:pPr>
            <a:r>
              <a:rPr lang="en-US" sz="2400" dirty="0">
                <a:latin typeface="+mj-lt"/>
                <a:cs typeface="Arial" charset="0"/>
              </a:rPr>
              <a:t>Emphasis on taxa - observations, specimens, and samples</a:t>
            </a:r>
            <a:endParaRPr lang="en-US" sz="2000" dirty="0">
              <a:latin typeface="+mj-lt"/>
              <a:cs typeface="Arial" charset="0"/>
            </a:endParaRPr>
          </a:p>
          <a:p>
            <a:pPr>
              <a:lnSpc>
                <a:spcPct val="90000"/>
              </a:lnSpc>
              <a:defRPr/>
            </a:pPr>
            <a:r>
              <a:rPr lang="en-US" sz="2400" b="1" dirty="0" smtClean="0">
                <a:latin typeface="+mj-lt"/>
              </a:rPr>
              <a:t>Dublin </a:t>
            </a:r>
            <a:r>
              <a:rPr lang="en-US" sz="2400" b="1" dirty="0">
                <a:latin typeface="+mj-lt"/>
              </a:rPr>
              <a:t>Core Element Set</a:t>
            </a:r>
          </a:p>
          <a:p>
            <a:pPr lvl="1">
              <a:lnSpc>
                <a:spcPct val="90000"/>
              </a:lnSpc>
              <a:defRPr/>
            </a:pPr>
            <a:r>
              <a:rPr lang="en-US" sz="2400" dirty="0">
                <a:latin typeface="+mj-lt"/>
                <a:cs typeface="Arial" charset="0"/>
              </a:rPr>
              <a:t>Emphasis on describing resources for discovery (video, images, web pages, and physical resources books, objects)</a:t>
            </a:r>
          </a:p>
          <a:p>
            <a:pPr>
              <a:lnSpc>
                <a:spcPct val="90000"/>
              </a:lnSpc>
              <a:defRPr/>
            </a:pPr>
            <a:r>
              <a:rPr lang="en-US" sz="2400" b="1" dirty="0" smtClean="0">
                <a:latin typeface="+mj-lt"/>
              </a:rPr>
              <a:t>Ecological </a:t>
            </a:r>
            <a:r>
              <a:rPr lang="en-US" sz="2400" b="1" dirty="0">
                <a:latin typeface="+mj-lt"/>
              </a:rPr>
              <a:t>Metadata Language (EML)</a:t>
            </a:r>
          </a:p>
          <a:p>
            <a:pPr lvl="1">
              <a:lnSpc>
                <a:spcPct val="90000"/>
              </a:lnSpc>
              <a:defRPr/>
            </a:pPr>
            <a:r>
              <a:rPr lang="en-US" sz="2400" dirty="0">
                <a:latin typeface="+mj-lt"/>
                <a:cs typeface="Arial" charset="0"/>
              </a:rPr>
              <a:t>Emphasis on documentation of ecological data</a:t>
            </a:r>
            <a:endParaRPr lang="en-US" sz="2000" dirty="0">
              <a:latin typeface="+mj-lt"/>
              <a:cs typeface="Arial" charset="0"/>
            </a:endParaRPr>
          </a:p>
          <a:p>
            <a:pPr>
              <a:lnSpc>
                <a:spcPct val="90000"/>
              </a:lnSpc>
              <a:defRPr/>
            </a:pPr>
            <a:r>
              <a:rPr lang="en-US" sz="2400" b="1" dirty="0" smtClean="0">
                <a:latin typeface="+mj-lt"/>
              </a:rPr>
              <a:t>ISO </a:t>
            </a:r>
            <a:r>
              <a:rPr lang="en-US" sz="2400" b="1" dirty="0">
                <a:latin typeface="+mj-lt"/>
              </a:rPr>
              <a:t>19115  Geographic information: Metadata</a:t>
            </a:r>
          </a:p>
          <a:p>
            <a:pPr lvl="1">
              <a:lnSpc>
                <a:spcPct val="90000"/>
              </a:lnSpc>
              <a:defRPr/>
            </a:pPr>
            <a:r>
              <a:rPr lang="en-US" sz="2400" dirty="0">
                <a:latin typeface="+mj-lt"/>
                <a:cs typeface="Arial" charset="0"/>
              </a:rPr>
              <a:t>Emphasis on geospatial data and services</a:t>
            </a:r>
          </a:p>
        </p:txBody>
      </p:sp>
      <p:sp>
        <p:nvSpPr>
          <p:cNvPr id="35843"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fld id="{EFD20C15-E593-D942-9A7A-1B7E9288FB6C}" type="slidenum">
              <a:rPr lang="en-US" sz="1400"/>
              <a:pPr/>
              <a:t>15</a:t>
            </a:fld>
            <a:endParaRPr lang="en-US" sz="1400"/>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a:xfrm>
            <a:off x="381000" y="-76200"/>
            <a:ext cx="8305800" cy="1143000"/>
          </a:xfrm>
        </p:spPr>
        <p:txBody>
          <a:bodyPr/>
          <a:lstStyle/>
          <a:p>
            <a:r>
              <a:rPr lang="en-US" dirty="0" smtClean="0">
                <a:latin typeface="Calibri" charset="0"/>
              </a:rPr>
              <a:t>Summary</a:t>
            </a:r>
            <a:endParaRPr lang="en-US" dirty="0">
              <a:latin typeface="Calibri" charset="0"/>
            </a:endParaRPr>
          </a:p>
        </p:txBody>
      </p:sp>
      <p:sp>
        <p:nvSpPr>
          <p:cNvPr id="38915" name="Title 1"/>
          <p:cNvSpPr>
            <a:spLocks noGrp="1"/>
          </p:cNvSpPr>
          <p:nvPr>
            <p:ph idx="1"/>
          </p:nvPr>
        </p:nvSpPr>
        <p:spPr>
          <a:xfrm>
            <a:off x="533400" y="3200400"/>
            <a:ext cx="7086600" cy="2514600"/>
          </a:xfrm>
        </p:spPr>
        <p:txBody>
          <a:bodyPr anchor="ctr"/>
          <a:lstStyle/>
          <a:p>
            <a:pPr marL="0" indent="0">
              <a:spcBef>
                <a:spcPct val="0"/>
              </a:spcBef>
              <a:buFontTx/>
              <a:buNone/>
            </a:pPr>
            <a:r>
              <a:rPr lang="en-US" sz="3600" b="1" dirty="0">
                <a:latin typeface="Calibri" charset="0"/>
              </a:rPr>
              <a:t>Robust metadata is required for </a:t>
            </a:r>
            <a:br>
              <a:rPr lang="en-US" sz="3600" b="1" dirty="0">
                <a:latin typeface="Calibri" charset="0"/>
              </a:rPr>
            </a:br>
            <a:r>
              <a:rPr lang="en-US" sz="3600" b="1" dirty="0">
                <a:latin typeface="Calibri" charset="0"/>
              </a:rPr>
              <a:t>data management, data reuse, and </a:t>
            </a:r>
          </a:p>
          <a:p>
            <a:pPr marL="0" indent="0">
              <a:spcBef>
                <a:spcPct val="0"/>
              </a:spcBef>
              <a:buFontTx/>
              <a:buNone/>
            </a:pPr>
            <a:r>
              <a:rPr lang="en-US" sz="3600" b="1" dirty="0">
                <a:latin typeface="Calibri" charset="0"/>
              </a:rPr>
              <a:t>data integration to be successful.</a:t>
            </a:r>
          </a:p>
        </p:txBody>
      </p:sp>
      <p:sp>
        <p:nvSpPr>
          <p:cNvPr id="38916"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fld id="{36EE5FBA-B770-5543-A8AF-885FA830FF66}" type="slidenum">
              <a:rPr lang="en-US" sz="1400"/>
              <a:pPr/>
              <a:t>16</a:t>
            </a:fld>
            <a:endParaRPr lang="en-US" sz="1400"/>
          </a:p>
        </p:txBody>
      </p:sp>
      <p:sp>
        <p:nvSpPr>
          <p:cNvPr id="4" name="Title 1"/>
          <p:cNvSpPr txBox="1">
            <a:spLocks/>
          </p:cNvSpPr>
          <p:nvPr/>
        </p:nvSpPr>
        <p:spPr bwMode="auto">
          <a:xfrm>
            <a:off x="381000" y="1905000"/>
            <a:ext cx="76200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lIns="90488" tIns="44450" rIns="90488" bIns="44450" anchor="ctr"/>
          <a:lstStyle>
            <a:lvl1pPr algn="l" rtl="0" eaLnBrk="0" fontAlgn="base" hangingPunct="0">
              <a:spcBef>
                <a:spcPct val="0"/>
              </a:spcBef>
              <a:spcAft>
                <a:spcPct val="0"/>
              </a:spcAft>
              <a:defRPr sz="3600" b="1">
                <a:solidFill>
                  <a:srgbClr val="FFFF99"/>
                </a:solidFill>
                <a:latin typeface="+mj-lt"/>
                <a:ea typeface="+mj-ea"/>
                <a:cs typeface="ＭＳ Ｐゴシック" charset="0"/>
              </a:defRPr>
            </a:lvl1pPr>
            <a:lvl2pPr algn="l" rtl="0" eaLnBrk="0" fontAlgn="base" hangingPunct="0">
              <a:spcBef>
                <a:spcPct val="0"/>
              </a:spcBef>
              <a:spcAft>
                <a:spcPct val="0"/>
              </a:spcAft>
              <a:defRPr sz="3600" b="1">
                <a:solidFill>
                  <a:srgbClr val="FFFF99"/>
                </a:solidFill>
                <a:latin typeface="Arial" charset="0"/>
                <a:ea typeface="ＭＳ Ｐゴシック" charset="0"/>
                <a:cs typeface="ＭＳ Ｐゴシック" charset="0"/>
              </a:defRPr>
            </a:lvl2pPr>
            <a:lvl3pPr algn="l" rtl="0" eaLnBrk="0" fontAlgn="base" hangingPunct="0">
              <a:spcBef>
                <a:spcPct val="0"/>
              </a:spcBef>
              <a:spcAft>
                <a:spcPct val="0"/>
              </a:spcAft>
              <a:defRPr sz="3600" b="1">
                <a:solidFill>
                  <a:srgbClr val="FFFF99"/>
                </a:solidFill>
                <a:latin typeface="Arial" charset="0"/>
                <a:ea typeface="ＭＳ Ｐゴシック" charset="0"/>
                <a:cs typeface="ＭＳ Ｐゴシック" charset="0"/>
              </a:defRPr>
            </a:lvl3pPr>
            <a:lvl4pPr algn="l" rtl="0" eaLnBrk="0" fontAlgn="base" hangingPunct="0">
              <a:spcBef>
                <a:spcPct val="0"/>
              </a:spcBef>
              <a:spcAft>
                <a:spcPct val="0"/>
              </a:spcAft>
              <a:defRPr sz="3600" b="1">
                <a:solidFill>
                  <a:srgbClr val="FFFF99"/>
                </a:solidFill>
                <a:latin typeface="Arial" charset="0"/>
                <a:ea typeface="ＭＳ Ｐゴシック" charset="0"/>
                <a:cs typeface="ＭＳ Ｐゴシック" charset="0"/>
              </a:defRPr>
            </a:lvl4pPr>
            <a:lvl5pPr algn="l" rtl="0" eaLnBrk="0" fontAlgn="base" hangingPunct="0">
              <a:spcBef>
                <a:spcPct val="0"/>
              </a:spcBef>
              <a:spcAft>
                <a:spcPct val="0"/>
              </a:spcAft>
              <a:defRPr sz="3600" b="1">
                <a:solidFill>
                  <a:srgbClr val="FFFF99"/>
                </a:solidFill>
                <a:latin typeface="Arial" charset="0"/>
                <a:ea typeface="ＭＳ Ｐゴシック" charset="0"/>
                <a:cs typeface="ＭＳ Ｐゴシック" charset="0"/>
              </a:defRPr>
            </a:lvl5pPr>
            <a:lvl6pPr marL="457200" algn="l" rtl="0" eaLnBrk="0" fontAlgn="base" hangingPunct="0">
              <a:spcBef>
                <a:spcPct val="0"/>
              </a:spcBef>
              <a:spcAft>
                <a:spcPct val="0"/>
              </a:spcAft>
              <a:defRPr sz="3600" b="1">
                <a:solidFill>
                  <a:srgbClr val="FFFF99"/>
                </a:solidFill>
                <a:latin typeface="Arial" charset="0"/>
                <a:ea typeface="ＭＳ Ｐゴシック" charset="0"/>
              </a:defRPr>
            </a:lvl6pPr>
            <a:lvl7pPr marL="914400" algn="l" rtl="0" eaLnBrk="0" fontAlgn="base" hangingPunct="0">
              <a:spcBef>
                <a:spcPct val="0"/>
              </a:spcBef>
              <a:spcAft>
                <a:spcPct val="0"/>
              </a:spcAft>
              <a:defRPr sz="3600" b="1">
                <a:solidFill>
                  <a:srgbClr val="FFFF99"/>
                </a:solidFill>
                <a:latin typeface="Arial" charset="0"/>
                <a:ea typeface="ＭＳ Ｐゴシック" charset="0"/>
              </a:defRPr>
            </a:lvl7pPr>
            <a:lvl8pPr marL="1371600" algn="l" rtl="0" eaLnBrk="0" fontAlgn="base" hangingPunct="0">
              <a:spcBef>
                <a:spcPct val="0"/>
              </a:spcBef>
              <a:spcAft>
                <a:spcPct val="0"/>
              </a:spcAft>
              <a:defRPr sz="3600" b="1">
                <a:solidFill>
                  <a:srgbClr val="FFFF99"/>
                </a:solidFill>
                <a:latin typeface="Arial" charset="0"/>
                <a:ea typeface="ＭＳ Ｐゴシック" charset="0"/>
              </a:defRPr>
            </a:lvl8pPr>
            <a:lvl9pPr marL="1828800" algn="l" rtl="0" eaLnBrk="0" fontAlgn="base" hangingPunct="0">
              <a:spcBef>
                <a:spcPct val="0"/>
              </a:spcBef>
              <a:spcAft>
                <a:spcPct val="0"/>
              </a:spcAft>
              <a:defRPr sz="3600" b="1">
                <a:solidFill>
                  <a:srgbClr val="FFFF99"/>
                </a:solidFill>
                <a:latin typeface="Arial" charset="0"/>
                <a:ea typeface="ＭＳ Ｐゴシック" charset="0"/>
              </a:defRPr>
            </a:lvl9pPr>
          </a:lstStyle>
          <a:p>
            <a:pPr algn="ctr">
              <a:defRPr/>
            </a:pPr>
            <a:r>
              <a:rPr lang="en-US" dirty="0" smtClean="0">
                <a:solidFill>
                  <a:srgbClr val="000000"/>
                </a:solidFill>
              </a:rPr>
              <a:t>Data is incomplete without metadata. </a:t>
            </a:r>
            <a:endParaRPr lang="en-US" dirty="0">
              <a:solidFill>
                <a:srgbClr val="000000"/>
              </a:solidFill>
            </a:endParaRP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r>
              <a:rPr lang="en-US" dirty="0">
                <a:solidFill>
                  <a:srgbClr val="333399"/>
                </a:solidFill>
                <a:latin typeface="Calibri" charset="0"/>
              </a:rPr>
              <a:t>Presenter:  </a:t>
            </a:r>
            <a:r>
              <a:rPr lang="en-US" dirty="0" smtClean="0">
                <a:solidFill>
                  <a:srgbClr val="333399"/>
                </a:solidFill>
                <a:latin typeface="Calibri" charset="0"/>
              </a:rPr>
              <a:t>Suresh Vannan</a:t>
            </a:r>
            <a:endParaRPr lang="en-US" dirty="0">
              <a:solidFill>
                <a:srgbClr val="333399"/>
              </a:solidFill>
              <a:latin typeface="Calibri" charset="0"/>
            </a:endParaRPr>
          </a:p>
        </p:txBody>
      </p:sp>
      <p:sp>
        <p:nvSpPr>
          <p:cNvPr id="17410" name="Content Placeholder 2"/>
          <p:cNvSpPr>
            <a:spLocks noGrp="1"/>
          </p:cNvSpPr>
          <p:nvPr>
            <p:ph idx="1"/>
          </p:nvPr>
        </p:nvSpPr>
        <p:spPr>
          <a:xfrm>
            <a:off x="0" y="1447800"/>
            <a:ext cx="8001000" cy="4678362"/>
          </a:xfrm>
        </p:spPr>
        <p:txBody>
          <a:bodyPr/>
          <a:lstStyle/>
          <a:p>
            <a:pPr lvl="1">
              <a:buFont typeface="Arial" charset="0"/>
              <a:buChar char="•"/>
            </a:pPr>
            <a:r>
              <a:rPr lang="en-US" sz="2200" dirty="0" smtClean="0">
                <a:latin typeface="Helvetica Neue Light" charset="0"/>
                <a:ea typeface="ＭＳ Ｐゴシック" charset="0"/>
                <a:cs typeface="Helvetica Neue Light" charset="0"/>
              </a:rPr>
              <a:t>Manager, ORNL DAAC </a:t>
            </a:r>
            <a:r>
              <a:rPr lang="en-US" sz="2200" dirty="0" smtClean="0">
                <a:latin typeface="Helvetica Neue Light" charset="0"/>
                <a:ea typeface="ＭＳ Ｐゴシック" charset="0"/>
                <a:cs typeface="Helvetica Neue Light" charset="0"/>
                <a:hlinkClick r:id="rId3"/>
              </a:rPr>
              <a:t>http://daac.ornl.gov</a:t>
            </a:r>
            <a:r>
              <a:rPr lang="en-US" sz="2200" dirty="0" smtClean="0">
                <a:latin typeface="Helvetica Neue Light" charset="0"/>
                <a:ea typeface="ＭＳ Ｐゴシック" charset="0"/>
                <a:cs typeface="Helvetica Neue Light" charset="0"/>
              </a:rPr>
              <a:t> </a:t>
            </a:r>
          </a:p>
          <a:p>
            <a:pPr marL="457200" lvl="1" indent="0">
              <a:buNone/>
            </a:pPr>
            <a:endParaRPr lang="en-US" sz="2200" dirty="0" smtClean="0">
              <a:latin typeface="Helvetica Neue Light" charset="0"/>
              <a:ea typeface="ＭＳ Ｐゴシック" charset="0"/>
              <a:cs typeface="Helvetica Neue Light" charset="0"/>
            </a:endParaRPr>
          </a:p>
          <a:p>
            <a:pPr marL="457200" lvl="1" indent="0">
              <a:buNone/>
            </a:pPr>
            <a:endParaRPr lang="en-US" sz="2200" dirty="0">
              <a:latin typeface="Helvetica Neue Light" charset="0"/>
              <a:ea typeface="ＭＳ Ｐゴシック" charset="0"/>
              <a:cs typeface="Helvetica Neue Light" charset="0"/>
            </a:endParaRPr>
          </a:p>
          <a:p>
            <a:pPr marL="457200" lvl="1" indent="0">
              <a:buNone/>
            </a:pPr>
            <a:endParaRPr lang="en-US" sz="2200" dirty="0" smtClean="0">
              <a:latin typeface="Helvetica Neue Light" charset="0"/>
              <a:ea typeface="ＭＳ Ｐゴシック" charset="0"/>
              <a:cs typeface="Helvetica Neue Light" charset="0"/>
            </a:endParaRPr>
          </a:p>
          <a:p>
            <a:pPr lvl="1">
              <a:buFont typeface="Arial" charset="0"/>
              <a:buChar char="•"/>
            </a:pPr>
            <a:r>
              <a:rPr lang="en-US" sz="2200" dirty="0" smtClean="0">
                <a:latin typeface="Helvetica Neue Light" charset="0"/>
                <a:ea typeface="ＭＳ Ｐゴシック" charset="0"/>
                <a:cs typeface="Helvetica Neue Light" charset="0"/>
              </a:rPr>
              <a:t>Data Theme Lead, Climate Change Science  Institute (</a:t>
            </a:r>
            <a:r>
              <a:rPr lang="en-US" sz="2200" dirty="0">
                <a:latin typeface="Helvetica Neue Light" charset="0"/>
                <a:ea typeface="ＭＳ Ｐゴシック" charset="0"/>
                <a:cs typeface="Helvetica Neue Light" charset="0"/>
              </a:rPr>
              <a:t>CCSI) - </a:t>
            </a:r>
            <a:r>
              <a:rPr lang="en-US" sz="2200" dirty="0">
                <a:latin typeface="Helvetica Neue Light" charset="0"/>
                <a:ea typeface="ＭＳ Ｐゴシック" charset="0"/>
                <a:cs typeface="Helvetica Neue Light" charset="0"/>
                <a:hlinkClick r:id="rId4"/>
              </a:rPr>
              <a:t>http://climatechangescience.ornl.gov</a:t>
            </a:r>
            <a:r>
              <a:rPr lang="en-US" sz="2200" dirty="0" smtClean="0">
                <a:latin typeface="Helvetica Neue Light" charset="0"/>
                <a:ea typeface="ＭＳ Ｐゴシック" charset="0"/>
                <a:cs typeface="Helvetica Neue Light" charset="0"/>
                <a:hlinkClick r:id="rId4"/>
              </a:rPr>
              <a:t>/</a:t>
            </a:r>
            <a:r>
              <a:rPr lang="en-US" sz="2200" dirty="0" smtClean="0">
                <a:latin typeface="Helvetica Neue Light" charset="0"/>
                <a:ea typeface="ＭＳ Ｐゴシック" charset="0"/>
                <a:cs typeface="Helvetica Neue Light" charset="0"/>
              </a:rPr>
              <a:t> </a:t>
            </a:r>
          </a:p>
          <a:p>
            <a:pPr lvl="1">
              <a:buFont typeface="Arial" charset="0"/>
              <a:buChar char="•"/>
            </a:pPr>
            <a:endParaRPr lang="en-US" sz="2200" dirty="0">
              <a:latin typeface="Helvetica Neue Light" charset="0"/>
              <a:ea typeface="ＭＳ Ｐゴシック" charset="0"/>
              <a:cs typeface="Helvetica Neue Light" charset="0"/>
            </a:endParaRPr>
          </a:p>
          <a:p>
            <a:pPr lvl="1">
              <a:buFont typeface="Arial" charset="0"/>
              <a:buChar char="•"/>
            </a:pPr>
            <a:endParaRPr lang="en-US" sz="2200" dirty="0" smtClean="0">
              <a:latin typeface="Helvetica Neue Light" charset="0"/>
              <a:ea typeface="ＭＳ Ｐゴシック" charset="0"/>
              <a:cs typeface="Helvetica Neue Light" charset="0"/>
            </a:endParaRPr>
          </a:p>
          <a:p>
            <a:pPr lvl="1">
              <a:buFont typeface="Arial" charset="0"/>
              <a:buChar char="•"/>
            </a:pPr>
            <a:endParaRPr lang="en-US" sz="2200" dirty="0">
              <a:latin typeface="Helvetica Neue Light" charset="0"/>
              <a:ea typeface="ＭＳ Ｐゴシック" charset="0"/>
              <a:cs typeface="Helvetica Neue Light" charset="0"/>
            </a:endParaRPr>
          </a:p>
          <a:p>
            <a:pPr lvl="1">
              <a:buFont typeface="Arial" charset="0"/>
              <a:buChar char="•"/>
            </a:pPr>
            <a:r>
              <a:rPr lang="en-US" sz="2200" dirty="0" smtClean="0">
                <a:latin typeface="Helvetica Neue Light" charset="0"/>
                <a:ea typeface="ＭＳ Ｐゴシック" charset="0"/>
                <a:cs typeface="Helvetica Neue Light" charset="0"/>
              </a:rPr>
              <a:t>Principal Investigator for data/data analysis type projects</a:t>
            </a:r>
          </a:p>
          <a:p>
            <a:pPr lvl="1">
              <a:buFont typeface="Arial" charset="0"/>
              <a:buChar char="•"/>
            </a:pPr>
            <a:endParaRPr lang="en-US" sz="2200" dirty="0">
              <a:latin typeface="Helvetica Neue Light" charset="0"/>
              <a:ea typeface="ＭＳ Ｐゴシック" charset="0"/>
              <a:cs typeface="Helvetica Neue Light" charset="0"/>
            </a:endParaRPr>
          </a:p>
          <a:p>
            <a:pPr lvl="1">
              <a:buFont typeface="Arial" charset="0"/>
              <a:buChar char="•"/>
            </a:pPr>
            <a:r>
              <a:rPr lang="en-US" sz="2200" dirty="0" smtClean="0">
                <a:latin typeface="Helvetica Neue Light" charset="0"/>
                <a:ea typeface="ＭＳ Ｐゴシック" charset="0"/>
                <a:cs typeface="Helvetica Neue Light" charset="0"/>
              </a:rPr>
              <a:t>Engineer, scientist, and manager by professional and educational experience</a:t>
            </a:r>
          </a:p>
          <a:p>
            <a:pPr lvl="1">
              <a:buFont typeface="Arial" charset="0"/>
              <a:buChar char="•"/>
            </a:pPr>
            <a:endParaRPr lang="en-US" sz="2200" dirty="0">
              <a:latin typeface="Helvetica Neue Light" charset="0"/>
              <a:ea typeface="ＭＳ Ｐゴシック" charset="0"/>
              <a:cs typeface="Helvetica Neue Light" charset="0"/>
            </a:endParaRPr>
          </a:p>
        </p:txBody>
      </p:sp>
      <p:sp>
        <p:nvSpPr>
          <p:cNvPr id="17411"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fld id="{27F2AE7A-2F04-1842-95F1-451BDFB36ACA}" type="slidenum">
              <a:rPr lang="en-US" sz="1400"/>
              <a:pPr/>
              <a:t>2</a:t>
            </a:fld>
            <a:endParaRPr lang="en-US" sz="1400"/>
          </a:p>
        </p:txBody>
      </p:sp>
      <p:pic>
        <p:nvPicPr>
          <p:cNvPr id="2" name="Picture 1"/>
          <p:cNvPicPr>
            <a:picLocks noChangeAspect="1"/>
          </p:cNvPicPr>
          <p:nvPr/>
        </p:nvPicPr>
        <p:blipFill>
          <a:blip r:embed="rId5"/>
          <a:stretch>
            <a:fillRect/>
          </a:stretch>
        </p:blipFill>
        <p:spPr>
          <a:xfrm>
            <a:off x="762000" y="1981200"/>
            <a:ext cx="3733800" cy="727650"/>
          </a:xfrm>
          <a:prstGeom prst="rect">
            <a:avLst/>
          </a:prstGeom>
        </p:spPr>
      </p:pic>
      <p:pic>
        <p:nvPicPr>
          <p:cNvPr id="3" name="Picture 2"/>
          <p:cNvPicPr>
            <a:picLocks noChangeAspect="1"/>
          </p:cNvPicPr>
          <p:nvPr/>
        </p:nvPicPr>
        <p:blipFill>
          <a:blip r:embed="rId6"/>
          <a:stretch>
            <a:fillRect/>
          </a:stretch>
        </p:blipFill>
        <p:spPr>
          <a:xfrm>
            <a:off x="685800" y="3886200"/>
            <a:ext cx="2133600" cy="713124"/>
          </a:xfrm>
          <a:prstGeom prst="rect">
            <a:avLst/>
          </a:prstGeom>
        </p:spPr>
      </p:pic>
    </p:spTree>
    <p:extLst>
      <p:ext uri="{BB962C8B-B14F-4D97-AF65-F5344CB8AC3E}">
        <p14:creationId xmlns:p14="http://schemas.microsoft.com/office/powerpoint/2010/main" val="205875007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Metadata</a:t>
            </a:r>
            <a:endParaRPr lang="en-US" dirty="0"/>
          </a:p>
        </p:txBody>
      </p:sp>
      <p:sp>
        <p:nvSpPr>
          <p:cNvPr id="4" name="Slide Number Placeholder 3"/>
          <p:cNvSpPr>
            <a:spLocks noGrp="1"/>
          </p:cNvSpPr>
          <p:nvPr>
            <p:ph type="sldNum" sz="quarter" idx="10"/>
          </p:nvPr>
        </p:nvSpPr>
        <p:spPr/>
        <p:txBody>
          <a:bodyPr/>
          <a:lstStyle/>
          <a:p>
            <a:pPr>
              <a:defRPr/>
            </a:pPr>
            <a:fld id="{DDA5D72A-23B0-AC4D-8017-E10E374BC4B0}" type="slidenum">
              <a:rPr lang="en-US" smtClean="0"/>
              <a:pPr>
                <a:defRPr/>
              </a:pPr>
              <a:t>3</a:t>
            </a:fld>
            <a:endParaRPr lang="en-US"/>
          </a:p>
        </p:txBody>
      </p:sp>
      <p:sp>
        <p:nvSpPr>
          <p:cNvPr id="7" name="Rectangle 6"/>
          <p:cNvSpPr/>
          <p:nvPr/>
        </p:nvSpPr>
        <p:spPr>
          <a:xfrm>
            <a:off x="533400" y="1447800"/>
            <a:ext cx="7543800" cy="1077218"/>
          </a:xfrm>
          <a:prstGeom prst="rect">
            <a:avLst/>
          </a:prstGeom>
        </p:spPr>
        <p:txBody>
          <a:bodyPr wrap="square">
            <a:spAutoFit/>
          </a:bodyPr>
          <a:lstStyle/>
          <a:p>
            <a:r>
              <a:rPr lang="en-US" sz="3200" dirty="0">
                <a:latin typeface="Calibri"/>
                <a:cs typeface="Calibri"/>
              </a:rPr>
              <a:t>A</a:t>
            </a:r>
            <a:r>
              <a:rPr lang="en-US" sz="3200" dirty="0" smtClean="0">
                <a:latin typeface="Calibri"/>
                <a:cs typeface="Calibri"/>
              </a:rPr>
              <a:t> </a:t>
            </a:r>
            <a:r>
              <a:rPr lang="en-US" sz="3200" dirty="0">
                <a:latin typeface="Calibri"/>
                <a:cs typeface="Calibri"/>
              </a:rPr>
              <a:t>set of data that describes and gives information about other data.</a:t>
            </a:r>
          </a:p>
        </p:txBody>
      </p:sp>
      <p:grpSp>
        <p:nvGrpSpPr>
          <p:cNvPr id="13" name="Group 12"/>
          <p:cNvGrpSpPr/>
          <p:nvPr/>
        </p:nvGrpSpPr>
        <p:grpSpPr>
          <a:xfrm>
            <a:off x="3581400" y="1447800"/>
            <a:ext cx="2209800" cy="1066800"/>
            <a:chOff x="3581400" y="1447800"/>
            <a:chExt cx="2209800" cy="1066800"/>
          </a:xfrm>
        </p:grpSpPr>
        <p:sp>
          <p:nvSpPr>
            <p:cNvPr id="11" name="TextBox 10"/>
            <p:cNvSpPr txBox="1"/>
            <p:nvPr/>
          </p:nvSpPr>
          <p:spPr>
            <a:xfrm>
              <a:off x="3581400" y="1447800"/>
              <a:ext cx="1524000" cy="5078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sz="2700" dirty="0">
                  <a:latin typeface="Calibri"/>
                  <a:cs typeface="Calibri"/>
                </a:rPr>
                <a:t>describes </a:t>
              </a:r>
              <a:endParaRPr lang="en-US" sz="2700" dirty="0"/>
            </a:p>
          </p:txBody>
        </p:sp>
        <p:sp>
          <p:nvSpPr>
            <p:cNvPr id="12" name="TextBox 11"/>
            <p:cNvSpPr txBox="1"/>
            <p:nvPr/>
          </p:nvSpPr>
          <p:spPr>
            <a:xfrm>
              <a:off x="4724400" y="2006769"/>
              <a:ext cx="1066800" cy="5078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sz="2700" dirty="0">
                  <a:latin typeface="Calibri"/>
                  <a:cs typeface="Calibri"/>
                </a:rPr>
                <a:t>d</a:t>
              </a:r>
              <a:r>
                <a:rPr lang="en-US" sz="2700" dirty="0" smtClean="0">
                  <a:latin typeface="Calibri"/>
                  <a:cs typeface="Calibri"/>
                </a:rPr>
                <a:t>ata.</a:t>
              </a:r>
              <a:endParaRPr lang="en-US" sz="2700" dirty="0"/>
            </a:p>
          </p:txBody>
        </p:sp>
      </p:grpSp>
      <p:pic>
        <p:nvPicPr>
          <p:cNvPr id="14" name="Picture 13"/>
          <p:cNvPicPr>
            <a:picLocks noChangeAspect="1"/>
          </p:cNvPicPr>
          <p:nvPr/>
        </p:nvPicPr>
        <p:blipFill>
          <a:blip r:embed="rId3"/>
          <a:stretch>
            <a:fillRect/>
          </a:stretch>
        </p:blipFill>
        <p:spPr>
          <a:xfrm>
            <a:off x="609600" y="2667000"/>
            <a:ext cx="6934200" cy="3495596"/>
          </a:xfrm>
          <a:prstGeom prst="rect">
            <a:avLst/>
          </a:prstGeom>
        </p:spPr>
      </p:pic>
    </p:spTree>
    <p:extLst>
      <p:ext uri="{BB962C8B-B14F-4D97-AF65-F5344CB8AC3E}">
        <p14:creationId xmlns:p14="http://schemas.microsoft.com/office/powerpoint/2010/main" val="33062472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edg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12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a:xfrm>
            <a:off x="457200" y="382588"/>
            <a:ext cx="8229600" cy="608012"/>
          </a:xfrm>
        </p:spPr>
        <p:txBody>
          <a:bodyPr/>
          <a:lstStyle/>
          <a:p>
            <a:pPr eaLnBrk="1" hangingPunct="1"/>
            <a:r>
              <a:rPr lang="en-US" sz="3200">
                <a:latin typeface="Calibri" charset="0"/>
              </a:rPr>
              <a:t>Metadata in the Real World</a:t>
            </a:r>
          </a:p>
        </p:txBody>
      </p:sp>
      <p:graphicFrame>
        <p:nvGraphicFramePr>
          <p:cNvPr id="833544" name="Object 8"/>
          <p:cNvGraphicFramePr>
            <a:graphicFrameLocks noGrp="1" noChangeAspect="1"/>
          </p:cNvGraphicFramePr>
          <p:nvPr>
            <p:ph sz="quarter" idx="1"/>
          </p:nvPr>
        </p:nvGraphicFramePr>
        <p:xfrm>
          <a:off x="2019300" y="3514725"/>
          <a:ext cx="1851025" cy="903288"/>
        </p:xfrm>
        <a:graphic>
          <a:graphicData uri="http://schemas.openxmlformats.org/presentationml/2006/ole">
            <mc:AlternateContent xmlns:mc="http://schemas.openxmlformats.org/markup-compatibility/2006">
              <mc:Choice xmlns:v="urn:schemas-microsoft-com:vml" Requires="v">
                <p:oleObj spid="_x0000_s1093" name="Clip" r:id="rId4" imgW="1035101" imgH="504749" progId="MS_ClipArt_Gallery.2">
                  <p:embed/>
                </p:oleObj>
              </mc:Choice>
              <mc:Fallback>
                <p:oleObj name="Clip" r:id="rId4" imgW="1035101" imgH="504749"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19300" y="3514725"/>
                        <a:ext cx="1851025" cy="903288"/>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33540" name="Rectangle 4"/>
          <p:cNvSpPr>
            <a:spLocks noGrp="1" noChangeArrowheads="1"/>
          </p:cNvSpPr>
          <p:nvPr>
            <p:ph type="body" sz="half" idx="3"/>
          </p:nvPr>
        </p:nvSpPr>
        <p:spPr>
          <a:xfrm>
            <a:off x="4419600" y="2514600"/>
            <a:ext cx="4038600" cy="1192213"/>
          </a:xfrm>
        </p:spPr>
        <p:txBody>
          <a:bodyPr/>
          <a:lstStyle/>
          <a:p>
            <a:pPr marL="0" indent="0" eaLnBrk="1" hangingPunct="1">
              <a:buNone/>
            </a:pPr>
            <a:r>
              <a:rPr lang="en-US" b="1" i="1" dirty="0">
                <a:latin typeface="Calibri" charset="0"/>
              </a:rPr>
              <a:t>Metadata is all </a:t>
            </a:r>
            <a:r>
              <a:rPr lang="en-US" b="1" i="1" dirty="0" smtClean="0">
                <a:latin typeface="Calibri" charset="0"/>
              </a:rPr>
              <a:t>everywhere…</a:t>
            </a:r>
            <a:endParaRPr lang="en-US" b="1" i="1" dirty="0">
              <a:latin typeface="Calibri" charset="0"/>
            </a:endParaRPr>
          </a:p>
        </p:txBody>
      </p:sp>
      <p:sp>
        <p:nvSpPr>
          <p:cNvPr id="15" name="Text Box 7"/>
          <p:cNvSpPr txBox="1">
            <a:spLocks noChangeArrowheads="1"/>
          </p:cNvSpPr>
          <p:nvPr/>
        </p:nvSpPr>
        <p:spPr bwMode="auto">
          <a:xfrm>
            <a:off x="457200" y="4495800"/>
            <a:ext cx="5181600" cy="2278063"/>
          </a:xfrm>
          <a:prstGeom prst="rect">
            <a:avLst/>
          </a:prstGeom>
          <a:solidFill>
            <a:schemeClr val="bg1"/>
          </a:solidFill>
          <a:ln w="28575">
            <a:solidFill>
              <a:srgbClr val="000099"/>
            </a:solidFill>
            <a:miter lim="800000"/>
            <a:headEnd/>
            <a:tailEnd/>
          </a:ln>
          <a:effectLst>
            <a:outerShdw dist="35921" dir="2700000" algn="ctr" rotWithShape="0">
              <a:schemeClr val="tx1"/>
            </a:outerShdw>
          </a:effectLst>
        </p:spPr>
        <p:txBody>
          <a:bodyPr>
            <a:spAutoFit/>
          </a:bodyPr>
          <a:lstStyle>
            <a:lvl1pPr>
              <a:defRPr sz="4000">
                <a:solidFill>
                  <a:schemeClr val="tx1"/>
                </a:solidFill>
                <a:latin typeface="Arial" charset="0"/>
                <a:ea typeface="ＭＳ Ｐゴシック" charset="0"/>
                <a:cs typeface="ＭＳ Ｐゴシック" charset="0"/>
              </a:defRPr>
            </a:lvl1pPr>
            <a:lvl2pPr marL="742950" indent="-285750">
              <a:defRPr sz="4000">
                <a:solidFill>
                  <a:schemeClr val="tx1"/>
                </a:solidFill>
                <a:latin typeface="Arial" charset="0"/>
                <a:ea typeface="ＭＳ Ｐゴシック" charset="0"/>
              </a:defRPr>
            </a:lvl2pPr>
            <a:lvl3pPr marL="1143000" indent="-228600">
              <a:defRPr sz="4000">
                <a:solidFill>
                  <a:schemeClr val="tx1"/>
                </a:solidFill>
                <a:latin typeface="Arial" charset="0"/>
                <a:ea typeface="ＭＳ Ｐゴシック" charset="0"/>
              </a:defRPr>
            </a:lvl3pPr>
            <a:lvl4pPr marL="1600200" indent="-228600">
              <a:defRPr sz="4000">
                <a:solidFill>
                  <a:schemeClr val="tx1"/>
                </a:solidFill>
                <a:latin typeface="Arial" charset="0"/>
                <a:ea typeface="ＭＳ Ｐゴシック" charset="0"/>
              </a:defRPr>
            </a:lvl4pPr>
            <a:lvl5pPr marL="2057400" indent="-228600">
              <a:defRPr sz="4000">
                <a:solidFill>
                  <a:schemeClr val="tx1"/>
                </a:solidFill>
                <a:latin typeface="Arial" charset="0"/>
                <a:ea typeface="ＭＳ Ｐゴシック" charset="0"/>
              </a:defRPr>
            </a:lvl5pPr>
            <a:lvl6pPr marL="2514600" indent="-228600" eaLnBrk="0" fontAlgn="base" hangingPunct="0">
              <a:spcBef>
                <a:spcPct val="0"/>
              </a:spcBef>
              <a:spcAft>
                <a:spcPct val="0"/>
              </a:spcAft>
              <a:defRPr sz="4000">
                <a:solidFill>
                  <a:schemeClr val="tx1"/>
                </a:solidFill>
                <a:latin typeface="Arial" charset="0"/>
                <a:ea typeface="ＭＳ Ｐゴシック" charset="0"/>
              </a:defRPr>
            </a:lvl6pPr>
            <a:lvl7pPr marL="2971800" indent="-228600" eaLnBrk="0" fontAlgn="base" hangingPunct="0">
              <a:spcBef>
                <a:spcPct val="0"/>
              </a:spcBef>
              <a:spcAft>
                <a:spcPct val="0"/>
              </a:spcAft>
              <a:defRPr sz="4000">
                <a:solidFill>
                  <a:schemeClr val="tx1"/>
                </a:solidFill>
                <a:latin typeface="Arial" charset="0"/>
                <a:ea typeface="ＭＳ Ｐゴシック" charset="0"/>
              </a:defRPr>
            </a:lvl7pPr>
            <a:lvl8pPr marL="3429000" indent="-228600" eaLnBrk="0" fontAlgn="base" hangingPunct="0">
              <a:spcBef>
                <a:spcPct val="0"/>
              </a:spcBef>
              <a:spcAft>
                <a:spcPct val="0"/>
              </a:spcAft>
              <a:defRPr sz="4000">
                <a:solidFill>
                  <a:schemeClr val="tx1"/>
                </a:solidFill>
                <a:latin typeface="Arial" charset="0"/>
                <a:ea typeface="ＭＳ Ｐゴシック" charset="0"/>
              </a:defRPr>
            </a:lvl8pPr>
            <a:lvl9pPr marL="3886200" indent="-228600" eaLnBrk="0" fontAlgn="base" hangingPunct="0">
              <a:spcBef>
                <a:spcPct val="0"/>
              </a:spcBef>
              <a:spcAft>
                <a:spcPct val="0"/>
              </a:spcAft>
              <a:defRPr sz="4000">
                <a:solidFill>
                  <a:schemeClr val="tx1"/>
                </a:solidFill>
                <a:latin typeface="Arial" charset="0"/>
                <a:ea typeface="ＭＳ Ｐゴシック" charset="0"/>
              </a:defRPr>
            </a:lvl9pPr>
          </a:lstStyle>
          <a:p>
            <a:pPr>
              <a:defRPr/>
            </a:pPr>
            <a:r>
              <a:rPr lang="en-US" sz="1600" b="1" dirty="0" smtClean="0"/>
              <a:t>   </a:t>
            </a:r>
            <a:r>
              <a:rPr lang="en-US" sz="1800" b="1" dirty="0" smtClean="0">
                <a:latin typeface="+mn-lt"/>
              </a:rPr>
              <a:t>       Author(s)</a:t>
            </a:r>
            <a:r>
              <a:rPr lang="en-US" sz="1800" dirty="0" smtClean="0">
                <a:latin typeface="+mn-lt"/>
              </a:rPr>
              <a:t>   	Burley, T.E. </a:t>
            </a:r>
          </a:p>
          <a:p>
            <a:pPr>
              <a:defRPr/>
            </a:pPr>
            <a:r>
              <a:rPr lang="en-US" sz="1800" b="1" dirty="0" smtClean="0">
                <a:latin typeface="+mn-lt"/>
              </a:rPr>
              <a:t>              Title(s)</a:t>
            </a:r>
            <a:r>
              <a:rPr lang="en-US" sz="1800" dirty="0" smtClean="0">
                <a:latin typeface="+mn-lt"/>
              </a:rPr>
              <a:t> 	Data Management: A Critical Link 		Between Scientists and Managers</a:t>
            </a:r>
          </a:p>
          <a:p>
            <a:pPr>
              <a:defRPr/>
            </a:pPr>
            <a:r>
              <a:rPr lang="en-US" sz="1800" dirty="0" smtClean="0">
                <a:latin typeface="+mn-lt"/>
              </a:rPr>
              <a:t>	</a:t>
            </a:r>
            <a:r>
              <a:rPr lang="en-US" sz="1800" b="1" dirty="0" smtClean="0">
                <a:latin typeface="+mn-lt"/>
              </a:rPr>
              <a:t>Date</a:t>
            </a:r>
            <a:r>
              <a:rPr lang="en-US" sz="1800" dirty="0" smtClean="0">
                <a:latin typeface="+mn-lt"/>
              </a:rPr>
              <a:t>	2008</a:t>
            </a:r>
          </a:p>
          <a:p>
            <a:pPr>
              <a:defRPr/>
            </a:pPr>
            <a:r>
              <a:rPr lang="en-US" sz="1800" b="1" dirty="0" smtClean="0">
                <a:latin typeface="+mn-lt"/>
              </a:rPr>
              <a:t>	Place</a:t>
            </a:r>
            <a:r>
              <a:rPr lang="en-US" sz="1800" dirty="0" smtClean="0">
                <a:latin typeface="+mn-lt"/>
              </a:rPr>
              <a:t>    	Chattanooga, TN </a:t>
            </a:r>
          </a:p>
          <a:p>
            <a:pPr>
              <a:defRPr/>
            </a:pPr>
            <a:r>
              <a:rPr lang="en-US" sz="1800" dirty="0" smtClean="0">
                <a:latin typeface="+mn-lt"/>
              </a:rPr>
              <a:t> </a:t>
            </a:r>
            <a:r>
              <a:rPr lang="en-US" sz="1800" b="1" dirty="0" smtClean="0">
                <a:latin typeface="+mn-lt"/>
              </a:rPr>
              <a:t>Physical </a:t>
            </a:r>
            <a:r>
              <a:rPr lang="en-US" sz="1800" b="1" dirty="0" err="1" smtClean="0">
                <a:latin typeface="+mn-lt"/>
              </a:rPr>
              <a:t>Desc</a:t>
            </a:r>
            <a:r>
              <a:rPr lang="en-US" sz="1800" b="1" dirty="0" smtClean="0">
                <a:latin typeface="+mn-lt"/>
              </a:rPr>
              <a:t>	</a:t>
            </a:r>
            <a:r>
              <a:rPr lang="en-US" sz="1800" dirty="0" smtClean="0">
                <a:latin typeface="+mn-lt"/>
              </a:rPr>
              <a:t>proceedings;</a:t>
            </a:r>
            <a:r>
              <a:rPr lang="en-US" sz="1800" b="1" dirty="0" smtClean="0">
                <a:latin typeface="+mn-lt"/>
              </a:rPr>
              <a:t> </a:t>
            </a:r>
            <a:r>
              <a:rPr lang="en-US" sz="1800" dirty="0" smtClean="0">
                <a:latin typeface="+mn-lt"/>
              </a:rPr>
              <a:t>120p; 22 cm. </a:t>
            </a:r>
          </a:p>
          <a:p>
            <a:pPr>
              <a:defRPr/>
            </a:pPr>
            <a:r>
              <a:rPr lang="en-US" sz="1800" dirty="0" smtClean="0">
                <a:latin typeface="+mn-lt"/>
              </a:rPr>
              <a:t>         </a:t>
            </a:r>
            <a:r>
              <a:rPr lang="en-US" sz="1800" b="1" dirty="0" smtClean="0">
                <a:latin typeface="+mn-lt"/>
              </a:rPr>
              <a:t>Subject(s)   	</a:t>
            </a:r>
            <a:r>
              <a:rPr lang="en-US" sz="1800" dirty="0" smtClean="0">
                <a:latin typeface="+mn-lt"/>
              </a:rPr>
              <a:t>Science Data Management</a:t>
            </a:r>
          </a:p>
          <a:p>
            <a:pPr>
              <a:defRPr/>
            </a:pPr>
            <a:r>
              <a:rPr lang="en-US" sz="1600" dirty="0" smtClean="0"/>
              <a:t>	</a:t>
            </a:r>
          </a:p>
        </p:txBody>
      </p:sp>
      <p:sp>
        <p:nvSpPr>
          <p:cNvPr id="28679"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fld id="{0AF1E8E7-BBCA-5B4B-9805-D4D1CF008E15}" type="slidenum">
              <a:rPr lang="en-US" sz="1400"/>
              <a:pPr/>
              <a:t>4</a:t>
            </a:fld>
            <a:endParaRPr lang="en-US" sz="1400"/>
          </a:p>
        </p:txBody>
      </p:sp>
      <p:pic>
        <p:nvPicPr>
          <p:cNvPr id="3" name="Picture 2"/>
          <p:cNvPicPr>
            <a:picLocks noChangeAspect="1"/>
          </p:cNvPicPr>
          <p:nvPr/>
        </p:nvPicPr>
        <p:blipFill>
          <a:blip r:embed="rId6"/>
          <a:stretch>
            <a:fillRect/>
          </a:stretch>
        </p:blipFill>
        <p:spPr>
          <a:xfrm>
            <a:off x="685800" y="1447800"/>
            <a:ext cx="1295400" cy="1295400"/>
          </a:xfrm>
          <a:prstGeom prst="rect">
            <a:avLst/>
          </a:prstGeom>
        </p:spPr>
      </p:pic>
      <p:pic>
        <p:nvPicPr>
          <p:cNvPr id="4" name="Picture 3"/>
          <p:cNvPicPr>
            <a:picLocks noChangeAspect="1"/>
          </p:cNvPicPr>
          <p:nvPr/>
        </p:nvPicPr>
        <p:blipFill>
          <a:blip r:embed="rId7"/>
          <a:stretch>
            <a:fillRect/>
          </a:stretch>
        </p:blipFill>
        <p:spPr>
          <a:xfrm>
            <a:off x="2133600" y="1447800"/>
            <a:ext cx="1422400" cy="1422400"/>
          </a:xfrm>
          <a:prstGeom prst="rect">
            <a:avLst/>
          </a:prstGeom>
        </p:spPr>
      </p:pic>
    </p:spTree>
    <p:extLst>
      <p:ext uri="{BB962C8B-B14F-4D97-AF65-F5344CB8AC3E}">
        <p14:creationId xmlns:p14="http://schemas.microsoft.com/office/powerpoint/2010/main" val="179918654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3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300"/>
                                        <p:tgtEl>
                                          <p:spTgt spid="4"/>
                                        </p:tgtEl>
                                        <p:attrNameLst>
                                          <p:attrName>ppt_y</p:attrName>
                                        </p:attrNameLst>
                                      </p:cBhvr>
                                      <p:tavLst>
                                        <p:tav tm="0">
                                          <p:val>
                                            <p:strVal val="#ppt_y+#ppt_h*1.125000"/>
                                          </p:val>
                                        </p:tav>
                                        <p:tav tm="100000">
                                          <p:val>
                                            <p:strVal val="#ppt_y"/>
                                          </p:val>
                                        </p:tav>
                                      </p:tavLst>
                                    </p:anim>
                                    <p:animEffect transition="in" filter="wipe(up)">
                                      <p:cBhvr>
                                        <p:cTn id="13" dur="3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833540">
                                            <p:txEl>
                                              <p:pRg st="0" end="0"/>
                                            </p:txEl>
                                          </p:spTgt>
                                        </p:tgtEl>
                                        <p:attrNameLst>
                                          <p:attrName>style.visibility</p:attrName>
                                        </p:attrNameLst>
                                      </p:cBhvr>
                                      <p:to>
                                        <p:strVal val="visible"/>
                                      </p:to>
                                    </p:set>
                                    <p:animEffect transition="in" filter="blinds(horizontal)">
                                      <p:cBhvr>
                                        <p:cTn id="18" dur="300"/>
                                        <p:tgtEl>
                                          <p:spTgt spid="833540">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833544"/>
                                        </p:tgtEl>
                                        <p:attrNameLst>
                                          <p:attrName>style.visibility</p:attrName>
                                        </p:attrNameLst>
                                      </p:cBhvr>
                                      <p:to>
                                        <p:strVal val="visible"/>
                                      </p:to>
                                    </p:set>
                                    <p:animEffect transition="in" filter="blinds(horizontal)">
                                      <p:cBhvr>
                                        <p:cTn id="23" dur="300"/>
                                        <p:tgtEl>
                                          <p:spTgt spid="833544"/>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blinds(horizontal)">
                                      <p:cBhvr>
                                        <p:cTn id="2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3540" grpId="0" build="p"/>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Metadata </a:t>
            </a:r>
            <a:endParaRPr lang="en-US" dirty="0"/>
          </a:p>
        </p:txBody>
      </p:sp>
      <p:sp>
        <p:nvSpPr>
          <p:cNvPr id="4" name="Slide Number Placeholder 3"/>
          <p:cNvSpPr>
            <a:spLocks noGrp="1"/>
          </p:cNvSpPr>
          <p:nvPr>
            <p:ph type="sldNum" sz="quarter" idx="10"/>
          </p:nvPr>
        </p:nvSpPr>
        <p:spPr/>
        <p:txBody>
          <a:bodyPr/>
          <a:lstStyle/>
          <a:p>
            <a:pPr>
              <a:defRPr/>
            </a:pPr>
            <a:fld id="{DDA5D72A-23B0-AC4D-8017-E10E374BC4B0}" type="slidenum">
              <a:rPr lang="en-US" smtClean="0"/>
              <a:pPr>
                <a:defRPr/>
              </a:pPr>
              <a:t>5</a:t>
            </a:fld>
            <a:endParaRPr lang="en-US"/>
          </a:p>
        </p:txBody>
      </p:sp>
      <p:sp>
        <p:nvSpPr>
          <p:cNvPr id="10" name="TextBox 9"/>
          <p:cNvSpPr txBox="1"/>
          <p:nvPr/>
        </p:nvSpPr>
        <p:spPr>
          <a:xfrm>
            <a:off x="533400" y="1295400"/>
            <a:ext cx="1993054" cy="584776"/>
          </a:xfrm>
          <a:prstGeom prst="rect">
            <a:avLst/>
          </a:prstGeom>
          <a:noFill/>
        </p:spPr>
        <p:txBody>
          <a:bodyPr wrap="none" rtlCol="0">
            <a:spAutoFit/>
          </a:bodyPr>
          <a:lstStyle/>
          <a:p>
            <a:r>
              <a:rPr lang="en-US" sz="3200" dirty="0" smtClean="0">
                <a:solidFill>
                  <a:srgbClr val="FF0000"/>
                </a:solidFill>
              </a:rPr>
              <a:t>QUALITY</a:t>
            </a:r>
            <a:endParaRPr lang="en-US" dirty="0">
              <a:solidFill>
                <a:srgbClr val="FF0000"/>
              </a:solidFill>
            </a:endParaRPr>
          </a:p>
        </p:txBody>
      </p:sp>
      <p:grpSp>
        <p:nvGrpSpPr>
          <p:cNvPr id="26" name="Group 25"/>
          <p:cNvGrpSpPr/>
          <p:nvPr/>
        </p:nvGrpSpPr>
        <p:grpSpPr>
          <a:xfrm>
            <a:off x="228600" y="2514600"/>
            <a:ext cx="8482207" cy="4343400"/>
            <a:chOff x="228600" y="2514600"/>
            <a:chExt cx="8482207" cy="4343400"/>
          </a:xfrm>
        </p:grpSpPr>
        <p:grpSp>
          <p:nvGrpSpPr>
            <p:cNvPr id="24" name="Group 23"/>
            <p:cNvGrpSpPr/>
            <p:nvPr/>
          </p:nvGrpSpPr>
          <p:grpSpPr>
            <a:xfrm>
              <a:off x="228600" y="2514600"/>
              <a:ext cx="7467600" cy="3810000"/>
              <a:chOff x="228600" y="2057400"/>
              <a:chExt cx="7467600" cy="3810000"/>
            </a:xfrm>
          </p:grpSpPr>
          <p:sp>
            <p:nvSpPr>
              <p:cNvPr id="11" name="Cloud 10"/>
              <p:cNvSpPr/>
              <p:nvPr/>
            </p:nvSpPr>
            <p:spPr bwMode="auto">
              <a:xfrm>
                <a:off x="1219200" y="3352800"/>
                <a:ext cx="1325105" cy="594360"/>
              </a:xfrm>
              <a:prstGeom prst="cloud">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Tx/>
                  <a:buSzTx/>
                  <a:buFontTx/>
                  <a:buChar char="–"/>
                  <a:tabLst/>
                </a:pPr>
                <a:endParaRPr kumimoji="0" lang="en-US" sz="2000" b="0" i="0" u="none" strike="noStrike" cap="none" normalizeH="0" baseline="0">
                  <a:ln>
                    <a:noFill/>
                  </a:ln>
                  <a:solidFill>
                    <a:schemeClr val="tx1"/>
                  </a:solidFill>
                  <a:effectLst/>
                  <a:latin typeface="Calibri" charset="0"/>
                </a:endParaRPr>
              </a:p>
            </p:txBody>
          </p:sp>
          <p:sp>
            <p:nvSpPr>
              <p:cNvPr id="12" name="Cloud 11"/>
              <p:cNvSpPr/>
              <p:nvPr/>
            </p:nvSpPr>
            <p:spPr bwMode="auto">
              <a:xfrm>
                <a:off x="228600" y="2590800"/>
                <a:ext cx="3488267" cy="838200"/>
              </a:xfrm>
              <a:prstGeom prst="cloud">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457200" marR="0" algn="l" defTabSz="914400" rtl="0" eaLnBrk="1" fontAlgn="base" latinLnBrk="0" hangingPunct="1">
                  <a:lnSpc>
                    <a:spcPct val="100000"/>
                  </a:lnSpc>
                  <a:spcBef>
                    <a:spcPct val="20000"/>
                  </a:spcBef>
                  <a:spcAft>
                    <a:spcPct val="0"/>
                  </a:spcAft>
                  <a:buClrTx/>
                  <a:buSzTx/>
                  <a:tabLst/>
                </a:pPr>
                <a:r>
                  <a:rPr kumimoji="0" lang="en-US" sz="2000" b="0" i="0" u="none" strike="noStrike" cap="none" normalizeH="0" baseline="0" dirty="0" smtClean="0">
                    <a:ln>
                      <a:noFill/>
                    </a:ln>
                    <a:solidFill>
                      <a:schemeClr val="bg1"/>
                    </a:solidFill>
                    <a:effectLst/>
                    <a:latin typeface="Calibri" charset="0"/>
                  </a:rPr>
                  <a:t>Completeness</a:t>
                </a:r>
                <a:endParaRPr kumimoji="0" lang="en-US" sz="2600" b="0" i="0" u="none" strike="noStrike" cap="none" normalizeH="0" baseline="0" dirty="0">
                  <a:ln>
                    <a:noFill/>
                  </a:ln>
                  <a:solidFill>
                    <a:schemeClr val="tx1"/>
                  </a:solidFill>
                  <a:effectLst/>
                  <a:latin typeface="Calibri" charset="0"/>
                </a:endParaRPr>
              </a:p>
            </p:txBody>
          </p:sp>
          <p:sp>
            <p:nvSpPr>
              <p:cNvPr id="17" name="Cloud 16"/>
              <p:cNvSpPr/>
              <p:nvPr/>
            </p:nvSpPr>
            <p:spPr bwMode="auto">
              <a:xfrm>
                <a:off x="3810000" y="4191000"/>
                <a:ext cx="2895600" cy="685800"/>
              </a:xfrm>
              <a:prstGeom prst="cloud">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457200" marR="0" algn="l" defTabSz="914400" rtl="0" eaLnBrk="1" fontAlgn="base" latinLnBrk="0" hangingPunct="1">
                  <a:lnSpc>
                    <a:spcPct val="100000"/>
                  </a:lnSpc>
                  <a:spcBef>
                    <a:spcPct val="20000"/>
                  </a:spcBef>
                  <a:spcAft>
                    <a:spcPct val="0"/>
                  </a:spcAft>
                  <a:buClrTx/>
                  <a:buSzTx/>
                  <a:tabLst/>
                </a:pPr>
                <a:r>
                  <a:rPr lang="en-US" sz="2000" dirty="0" smtClean="0">
                    <a:solidFill>
                      <a:schemeClr val="bg1"/>
                    </a:solidFill>
                    <a:latin typeface="Calibri" charset="0"/>
                  </a:rPr>
                  <a:t>Provenance</a:t>
                </a:r>
                <a:endParaRPr kumimoji="0" lang="en-US" sz="2000" b="0" i="0" u="none" strike="noStrike" cap="none" normalizeH="0" baseline="0" dirty="0">
                  <a:ln>
                    <a:noFill/>
                  </a:ln>
                  <a:solidFill>
                    <a:schemeClr val="tx1"/>
                  </a:solidFill>
                  <a:effectLst/>
                  <a:latin typeface="Calibri" charset="0"/>
                </a:endParaRPr>
              </a:p>
            </p:txBody>
          </p:sp>
          <p:sp>
            <p:nvSpPr>
              <p:cNvPr id="18" name="Cloud 17"/>
              <p:cNvSpPr/>
              <p:nvPr/>
            </p:nvSpPr>
            <p:spPr bwMode="auto">
              <a:xfrm>
                <a:off x="4267200" y="2057400"/>
                <a:ext cx="2895600" cy="685800"/>
              </a:xfrm>
              <a:prstGeom prst="cloud">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457200" marR="0" algn="l" defTabSz="914400" rtl="0" eaLnBrk="1" fontAlgn="base" latinLnBrk="0" hangingPunct="1">
                  <a:lnSpc>
                    <a:spcPct val="100000"/>
                  </a:lnSpc>
                  <a:spcBef>
                    <a:spcPct val="20000"/>
                  </a:spcBef>
                  <a:spcAft>
                    <a:spcPct val="0"/>
                  </a:spcAft>
                  <a:buClrTx/>
                  <a:buSzTx/>
                  <a:tabLst/>
                </a:pPr>
                <a:r>
                  <a:rPr lang="en-US" sz="2000" dirty="0" smtClean="0">
                    <a:solidFill>
                      <a:schemeClr val="bg1"/>
                    </a:solidFill>
                    <a:latin typeface="Calibri" charset="0"/>
                  </a:rPr>
                  <a:t>Accuracy</a:t>
                </a:r>
                <a:endParaRPr kumimoji="0" lang="en-US" sz="2000" b="0" i="0" u="none" strike="noStrike" cap="none" normalizeH="0" baseline="0" dirty="0">
                  <a:ln>
                    <a:noFill/>
                  </a:ln>
                  <a:solidFill>
                    <a:schemeClr val="tx1"/>
                  </a:solidFill>
                  <a:effectLst/>
                  <a:latin typeface="Calibri" charset="0"/>
                </a:endParaRPr>
              </a:p>
            </p:txBody>
          </p:sp>
          <p:sp>
            <p:nvSpPr>
              <p:cNvPr id="19" name="Cloud 18"/>
              <p:cNvSpPr/>
              <p:nvPr/>
            </p:nvSpPr>
            <p:spPr bwMode="auto">
              <a:xfrm>
                <a:off x="4419600" y="5181600"/>
                <a:ext cx="3276600" cy="685800"/>
              </a:xfrm>
              <a:prstGeom prst="cloud">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457200" marR="0" algn="l" defTabSz="914400" rtl="0" eaLnBrk="1" fontAlgn="base" latinLnBrk="0" hangingPunct="1">
                  <a:lnSpc>
                    <a:spcPct val="100000"/>
                  </a:lnSpc>
                  <a:spcBef>
                    <a:spcPct val="20000"/>
                  </a:spcBef>
                  <a:spcAft>
                    <a:spcPct val="0"/>
                  </a:spcAft>
                  <a:buClrTx/>
                  <a:buSzTx/>
                  <a:tabLst/>
                </a:pPr>
                <a:r>
                  <a:rPr lang="en-US" sz="2000" dirty="0" smtClean="0">
                    <a:solidFill>
                      <a:schemeClr val="bg1"/>
                    </a:solidFill>
                    <a:latin typeface="Calibri" charset="0"/>
                  </a:rPr>
                  <a:t>Conformance</a:t>
                </a:r>
                <a:endParaRPr kumimoji="0" lang="en-US" sz="2000" b="0" i="0" u="none" strike="noStrike" cap="none" normalizeH="0" baseline="0" dirty="0">
                  <a:ln>
                    <a:noFill/>
                  </a:ln>
                  <a:solidFill>
                    <a:schemeClr val="tx1"/>
                  </a:solidFill>
                  <a:effectLst/>
                  <a:latin typeface="Calibri" charset="0"/>
                </a:endParaRPr>
              </a:p>
            </p:txBody>
          </p:sp>
          <p:sp>
            <p:nvSpPr>
              <p:cNvPr id="20" name="Cloud 19"/>
              <p:cNvSpPr/>
              <p:nvPr/>
            </p:nvSpPr>
            <p:spPr bwMode="auto">
              <a:xfrm>
                <a:off x="4648200" y="3200400"/>
                <a:ext cx="2895600" cy="685800"/>
              </a:xfrm>
              <a:prstGeom prst="cloud">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457200" marR="0" algn="l" defTabSz="914400" rtl="0" eaLnBrk="1" fontAlgn="base" latinLnBrk="0" hangingPunct="1">
                  <a:lnSpc>
                    <a:spcPct val="100000"/>
                  </a:lnSpc>
                  <a:spcBef>
                    <a:spcPct val="20000"/>
                  </a:spcBef>
                  <a:spcAft>
                    <a:spcPct val="0"/>
                  </a:spcAft>
                  <a:buClrTx/>
                  <a:buSzTx/>
                  <a:tabLst/>
                </a:pPr>
                <a:r>
                  <a:rPr lang="en-US" sz="2000" dirty="0" smtClean="0">
                    <a:solidFill>
                      <a:schemeClr val="bg1"/>
                    </a:solidFill>
                    <a:latin typeface="Calibri" charset="0"/>
                  </a:rPr>
                  <a:t>Consistency</a:t>
                </a:r>
                <a:endParaRPr kumimoji="0" lang="en-US" sz="2000" b="0" i="0" u="none" strike="noStrike" cap="none" normalizeH="0" baseline="0" dirty="0">
                  <a:ln>
                    <a:noFill/>
                  </a:ln>
                  <a:solidFill>
                    <a:schemeClr val="tx1"/>
                  </a:solidFill>
                  <a:effectLst/>
                  <a:latin typeface="Calibri" charset="0"/>
                </a:endParaRPr>
              </a:p>
            </p:txBody>
          </p:sp>
          <p:sp>
            <p:nvSpPr>
              <p:cNvPr id="22" name="Cloud 21"/>
              <p:cNvSpPr/>
              <p:nvPr/>
            </p:nvSpPr>
            <p:spPr bwMode="auto">
              <a:xfrm>
                <a:off x="685800" y="3886200"/>
                <a:ext cx="2895600" cy="685800"/>
              </a:xfrm>
              <a:prstGeom prst="cloud">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457200" marR="0" algn="l" defTabSz="914400" rtl="0" eaLnBrk="1" fontAlgn="base" latinLnBrk="0" hangingPunct="1">
                  <a:lnSpc>
                    <a:spcPct val="100000"/>
                  </a:lnSpc>
                  <a:spcBef>
                    <a:spcPct val="20000"/>
                  </a:spcBef>
                  <a:spcAft>
                    <a:spcPct val="0"/>
                  </a:spcAft>
                  <a:buClrTx/>
                  <a:buSzTx/>
                  <a:tabLst/>
                </a:pPr>
                <a:r>
                  <a:rPr lang="en-US" sz="2000" dirty="0" smtClean="0">
                    <a:solidFill>
                      <a:schemeClr val="bg1"/>
                    </a:solidFill>
                    <a:latin typeface="Calibri" charset="0"/>
                  </a:rPr>
                  <a:t>Timeliness</a:t>
                </a:r>
                <a:endParaRPr kumimoji="0" lang="en-US" sz="2000" b="0" i="0" u="none" strike="noStrike" cap="none" normalizeH="0" baseline="0" dirty="0">
                  <a:ln>
                    <a:noFill/>
                  </a:ln>
                  <a:solidFill>
                    <a:schemeClr val="tx1"/>
                  </a:solidFill>
                  <a:effectLst/>
                  <a:latin typeface="Calibri" charset="0"/>
                </a:endParaRPr>
              </a:p>
            </p:txBody>
          </p:sp>
          <p:sp>
            <p:nvSpPr>
              <p:cNvPr id="23" name="Cloud 22"/>
              <p:cNvSpPr/>
              <p:nvPr/>
            </p:nvSpPr>
            <p:spPr bwMode="auto">
              <a:xfrm>
                <a:off x="685800" y="4953000"/>
                <a:ext cx="2895600" cy="685800"/>
              </a:xfrm>
              <a:prstGeom prst="cloud">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457200" marR="0" algn="l" defTabSz="914400" rtl="0" eaLnBrk="1" fontAlgn="base" latinLnBrk="0" hangingPunct="1">
                  <a:lnSpc>
                    <a:spcPct val="100000"/>
                  </a:lnSpc>
                  <a:spcBef>
                    <a:spcPct val="20000"/>
                  </a:spcBef>
                  <a:spcAft>
                    <a:spcPct val="0"/>
                  </a:spcAft>
                  <a:buClrTx/>
                  <a:buSzTx/>
                  <a:tabLst/>
                </a:pPr>
                <a:r>
                  <a:rPr lang="en-US" sz="2000" dirty="0" smtClean="0">
                    <a:solidFill>
                      <a:schemeClr val="bg1"/>
                    </a:solidFill>
                    <a:latin typeface="Calibri" charset="0"/>
                  </a:rPr>
                  <a:t>Accessibility</a:t>
                </a:r>
                <a:endParaRPr kumimoji="0" lang="en-US" sz="2000" b="0" i="0" u="none" strike="noStrike" cap="none" normalizeH="0" baseline="0" dirty="0">
                  <a:ln>
                    <a:noFill/>
                  </a:ln>
                  <a:solidFill>
                    <a:schemeClr val="tx1"/>
                  </a:solidFill>
                  <a:effectLst/>
                  <a:latin typeface="Calibri" charset="0"/>
                </a:endParaRPr>
              </a:p>
            </p:txBody>
          </p:sp>
        </p:grpSp>
        <p:sp>
          <p:nvSpPr>
            <p:cNvPr id="25" name="TextBox 24"/>
            <p:cNvSpPr txBox="1"/>
            <p:nvPr/>
          </p:nvSpPr>
          <p:spPr>
            <a:xfrm>
              <a:off x="5257800" y="6442502"/>
              <a:ext cx="3453007" cy="415498"/>
            </a:xfrm>
            <a:prstGeom prst="rect">
              <a:avLst/>
            </a:prstGeom>
            <a:noFill/>
          </p:spPr>
          <p:txBody>
            <a:bodyPr wrap="none" rtlCol="0">
              <a:spAutoFit/>
            </a:bodyPr>
            <a:lstStyle/>
            <a:p>
              <a:r>
                <a:rPr lang="en-US" sz="1050" b="1" dirty="0"/>
                <a:t>Metadata in Practice</a:t>
              </a:r>
            </a:p>
            <a:p>
              <a:r>
                <a:rPr lang="en-US" sz="1050" dirty="0"/>
                <a:t> By Diane Ileana </a:t>
              </a:r>
              <a:r>
                <a:rPr lang="en-US" sz="1050" dirty="0" err="1"/>
                <a:t>Hillmann</a:t>
              </a:r>
              <a:r>
                <a:rPr lang="en-US" sz="1050" dirty="0"/>
                <a:t>, Elaine L. </a:t>
              </a:r>
              <a:r>
                <a:rPr lang="en-US" sz="1050" dirty="0" err="1"/>
                <a:t>Westbrooks</a:t>
              </a:r>
              <a:endParaRPr lang="en-US" sz="1050" dirty="0"/>
            </a:p>
          </p:txBody>
        </p:sp>
      </p:grpSp>
    </p:spTree>
    <p:extLst>
      <p:ext uri="{BB962C8B-B14F-4D97-AF65-F5344CB8AC3E}">
        <p14:creationId xmlns:p14="http://schemas.microsoft.com/office/powerpoint/2010/main" val="191822798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8" presetClass="emph" presetSubtype="0" fill="hold" grpId="0" nodeType="clickEffect">
                                  <p:stCondLst>
                                    <p:cond delay="0"/>
                                  </p:stCondLst>
                                  <p:iterate type="lt">
                                    <p:tmPct val="10000"/>
                                  </p:iterate>
                                  <p:childTnLst>
                                    <p:animClr clrSpc="rgb" dir="cw">
                                      <p:cBhvr override="childStyle">
                                        <p:cTn id="6" dur="500" fill="hold"/>
                                        <p:tgtEl>
                                          <p:spTgt spid="10"/>
                                        </p:tgtEl>
                                        <p:attrNameLst>
                                          <p:attrName>style.color</p:attrName>
                                        </p:attrNameLst>
                                      </p:cBhvr>
                                      <p:to>
                                        <a:schemeClr val="accent2"/>
                                      </p:to>
                                    </p:animClr>
                                    <p:animClr clrSpc="rgb" dir="cw">
                                      <p:cBhvr>
                                        <p:cTn id="7" dur="500" fill="hold"/>
                                        <p:tgtEl>
                                          <p:spTgt spid="10"/>
                                        </p:tgtEl>
                                        <p:attrNameLst>
                                          <p:attrName>fillcolor</p:attrName>
                                        </p:attrNameLst>
                                      </p:cBhvr>
                                      <p:to>
                                        <a:schemeClr val="accent2"/>
                                      </p:to>
                                    </p:animClr>
                                    <p:set>
                                      <p:cBhvr>
                                        <p:cTn id="8" dur="500" fill="hold"/>
                                        <p:tgtEl>
                                          <p:spTgt spid="10"/>
                                        </p:tgtEl>
                                        <p:attrNameLst>
                                          <p:attrName>fill.type</p:attrName>
                                        </p:attrNameLst>
                                      </p:cBhvr>
                                      <p:to>
                                        <p:strVal val="solid"/>
                                      </p:to>
                                    </p:set>
                                    <p:anim to="1.5" calcmode="lin" valueType="num">
                                      <p:cBhvr override="childStyle">
                                        <p:cTn id="9" dur="500" fill="hold"/>
                                        <p:tgtEl>
                                          <p:spTgt spid="10"/>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Metadata </a:t>
            </a:r>
            <a:endParaRPr lang="en-US" dirty="0"/>
          </a:p>
        </p:txBody>
      </p:sp>
      <p:sp>
        <p:nvSpPr>
          <p:cNvPr id="4" name="Slide Number Placeholder 3"/>
          <p:cNvSpPr>
            <a:spLocks noGrp="1"/>
          </p:cNvSpPr>
          <p:nvPr>
            <p:ph type="sldNum" sz="quarter" idx="10"/>
          </p:nvPr>
        </p:nvSpPr>
        <p:spPr/>
        <p:txBody>
          <a:bodyPr/>
          <a:lstStyle/>
          <a:p>
            <a:pPr>
              <a:defRPr/>
            </a:pPr>
            <a:fld id="{DDA5D72A-23B0-AC4D-8017-E10E374BC4B0}" type="slidenum">
              <a:rPr lang="en-US" smtClean="0"/>
              <a:pPr>
                <a:defRPr/>
              </a:pPr>
              <a:t>6</a:t>
            </a:fld>
            <a:endParaRPr lang="en-US"/>
          </a:p>
        </p:txBody>
      </p:sp>
      <p:grpSp>
        <p:nvGrpSpPr>
          <p:cNvPr id="8" name="Group 7"/>
          <p:cNvGrpSpPr/>
          <p:nvPr/>
        </p:nvGrpSpPr>
        <p:grpSpPr>
          <a:xfrm>
            <a:off x="4800600" y="1295400"/>
            <a:ext cx="2603500" cy="1536700"/>
            <a:chOff x="533400" y="1447800"/>
            <a:chExt cx="4965700" cy="3136900"/>
          </a:xfrm>
        </p:grpSpPr>
        <p:pic>
          <p:nvPicPr>
            <p:cNvPr id="5" name="Picture 4"/>
            <p:cNvPicPr>
              <a:picLocks noChangeAspect="1"/>
            </p:cNvPicPr>
            <p:nvPr/>
          </p:nvPicPr>
          <p:blipFill>
            <a:blip r:embed="rId2"/>
            <a:stretch>
              <a:fillRect/>
            </a:stretch>
          </p:blipFill>
          <p:spPr>
            <a:xfrm>
              <a:off x="533400" y="1447800"/>
              <a:ext cx="1968500" cy="3136900"/>
            </a:xfrm>
            <a:prstGeom prst="rect">
              <a:avLst/>
            </a:prstGeom>
          </p:spPr>
        </p:pic>
        <p:pic>
          <p:nvPicPr>
            <p:cNvPr id="7" name="Picture 6"/>
            <p:cNvPicPr>
              <a:picLocks noChangeAspect="1"/>
            </p:cNvPicPr>
            <p:nvPr/>
          </p:nvPicPr>
          <p:blipFill>
            <a:blip r:embed="rId3"/>
            <a:stretch>
              <a:fillRect/>
            </a:stretch>
          </p:blipFill>
          <p:spPr>
            <a:xfrm>
              <a:off x="2895600" y="1447800"/>
              <a:ext cx="2603500" cy="3124200"/>
            </a:xfrm>
            <a:prstGeom prst="rect">
              <a:avLst/>
            </a:prstGeom>
          </p:spPr>
        </p:pic>
      </p:grpSp>
      <p:sp>
        <p:nvSpPr>
          <p:cNvPr id="9" name="TextBox 8"/>
          <p:cNvSpPr txBox="1"/>
          <p:nvPr/>
        </p:nvSpPr>
        <p:spPr>
          <a:xfrm>
            <a:off x="457200" y="1524000"/>
            <a:ext cx="4031873" cy="1477328"/>
          </a:xfrm>
          <a:prstGeom prst="rect">
            <a:avLst/>
          </a:prstGeom>
          <a:noFill/>
        </p:spPr>
        <p:txBody>
          <a:bodyPr wrap="none" rtlCol="0">
            <a:spAutoFit/>
          </a:bodyPr>
          <a:lstStyle/>
          <a:p>
            <a:pPr marL="285750" indent="-285750">
              <a:buFont typeface="Arial"/>
              <a:buChar char="•"/>
            </a:pPr>
            <a:r>
              <a:rPr lang="en-US" dirty="0" smtClean="0"/>
              <a:t>Name contains Seven Letters</a:t>
            </a:r>
          </a:p>
          <a:p>
            <a:pPr marL="285750" indent="-285750">
              <a:buFont typeface="Arial"/>
              <a:buChar char="•"/>
            </a:pPr>
            <a:r>
              <a:rPr lang="en-US" dirty="0" smtClean="0"/>
              <a:t>Successor was named Johnson</a:t>
            </a:r>
          </a:p>
          <a:p>
            <a:pPr marL="285750" indent="-285750">
              <a:buFont typeface="Arial"/>
              <a:buChar char="•"/>
            </a:pPr>
            <a:r>
              <a:rPr lang="en-US" dirty="0"/>
              <a:t>Elected to Congress in </a:t>
            </a:r>
            <a:r>
              <a:rPr lang="en-US" dirty="0" smtClean="0"/>
              <a:t>XX46</a:t>
            </a:r>
          </a:p>
          <a:p>
            <a:pPr marL="285750" indent="-285750">
              <a:buFont typeface="Arial"/>
              <a:buChar char="•"/>
            </a:pPr>
            <a:r>
              <a:rPr lang="en-US" dirty="0" smtClean="0"/>
              <a:t>Elected President in XX60</a:t>
            </a:r>
          </a:p>
          <a:p>
            <a:endParaRPr lang="en-US" dirty="0"/>
          </a:p>
        </p:txBody>
      </p:sp>
      <p:grpSp>
        <p:nvGrpSpPr>
          <p:cNvPr id="10" name="Group 9"/>
          <p:cNvGrpSpPr/>
          <p:nvPr/>
        </p:nvGrpSpPr>
        <p:grpSpPr>
          <a:xfrm>
            <a:off x="457200" y="3429000"/>
            <a:ext cx="8305800" cy="2095500"/>
            <a:chOff x="457200" y="3429000"/>
            <a:chExt cx="8305800" cy="2095500"/>
          </a:xfrm>
        </p:grpSpPr>
        <p:pic>
          <p:nvPicPr>
            <p:cNvPr id="3" name="Picture 2"/>
            <p:cNvPicPr>
              <a:picLocks noChangeAspect="1"/>
            </p:cNvPicPr>
            <p:nvPr/>
          </p:nvPicPr>
          <p:blipFill rotWithShape="1">
            <a:blip r:embed="rId4"/>
            <a:srcRect l="7631" t="10438" b="14815"/>
            <a:stretch/>
          </p:blipFill>
          <p:spPr>
            <a:xfrm>
              <a:off x="457200" y="3581400"/>
              <a:ext cx="3484033" cy="1879601"/>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5"/>
            <a:stretch>
              <a:fillRect/>
            </a:stretch>
          </p:blipFill>
          <p:spPr>
            <a:xfrm>
              <a:off x="4572000" y="3429000"/>
              <a:ext cx="4191000" cy="2095500"/>
            </a:xfrm>
            <a:prstGeom prst="rect">
              <a:avLst/>
            </a:prstGeom>
            <a:ln>
              <a:no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29771490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p:tgtEl>
                                          <p:spTgt spid="9">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9">
                                            <p:txEl>
                                              <p:pRg st="0" end="0"/>
                                            </p:txEl>
                                          </p:spTgt>
                                        </p:tgtEl>
                                      </p:cBhvr>
                                    </p:animEffect>
                                  </p:childTnLst>
                                </p:cTn>
                              </p:par>
                              <p:par>
                                <p:cTn id="9" presetID="12" presetClass="entr" presetSubtype="4" fill="hold" nodeType="with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anim calcmode="lin" valueType="num">
                                      <p:cBhvr additive="base">
                                        <p:cTn id="11" dur="500"/>
                                        <p:tgtEl>
                                          <p:spTgt spid="9">
                                            <p:txEl>
                                              <p:pRg st="1" end="1"/>
                                            </p:txEl>
                                          </p:spTgt>
                                        </p:tgtEl>
                                        <p:attrNameLst>
                                          <p:attrName>ppt_y</p:attrName>
                                        </p:attrNameLst>
                                      </p:cBhvr>
                                      <p:tavLst>
                                        <p:tav tm="0">
                                          <p:val>
                                            <p:strVal val="#ppt_y+#ppt_h*1.125000"/>
                                          </p:val>
                                        </p:tav>
                                        <p:tav tm="100000">
                                          <p:val>
                                            <p:strVal val="#ppt_y"/>
                                          </p:val>
                                        </p:tav>
                                      </p:tavLst>
                                    </p:anim>
                                    <p:animEffect transition="in" filter="wipe(up)">
                                      <p:cBhvr>
                                        <p:cTn id="12" dur="500"/>
                                        <p:tgtEl>
                                          <p:spTgt spid="9">
                                            <p:txEl>
                                              <p:pRg st="1" end="1"/>
                                            </p:txEl>
                                          </p:spTgt>
                                        </p:tgtEl>
                                      </p:cBhvr>
                                    </p:animEffect>
                                  </p:childTnLst>
                                </p:cTn>
                              </p:par>
                              <p:par>
                                <p:cTn id="13" presetID="12" presetClass="entr" presetSubtype="4" fill="hold" nodeType="with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anim calcmode="lin" valueType="num">
                                      <p:cBhvr additive="base">
                                        <p:cTn id="15" dur="500"/>
                                        <p:tgtEl>
                                          <p:spTgt spid="9">
                                            <p:txEl>
                                              <p:pRg st="2" end="2"/>
                                            </p:txEl>
                                          </p:spTgt>
                                        </p:tgtEl>
                                        <p:attrNameLst>
                                          <p:attrName>ppt_y</p:attrName>
                                        </p:attrNameLst>
                                      </p:cBhvr>
                                      <p:tavLst>
                                        <p:tav tm="0">
                                          <p:val>
                                            <p:strVal val="#ppt_y+#ppt_h*1.125000"/>
                                          </p:val>
                                        </p:tav>
                                        <p:tav tm="100000">
                                          <p:val>
                                            <p:strVal val="#ppt_y"/>
                                          </p:val>
                                        </p:tav>
                                      </p:tavLst>
                                    </p:anim>
                                    <p:animEffect transition="in" filter="wipe(up)">
                                      <p:cBhvr>
                                        <p:cTn id="16" dur="500"/>
                                        <p:tgtEl>
                                          <p:spTgt spid="9">
                                            <p:txEl>
                                              <p:pRg st="2" end="2"/>
                                            </p:txEl>
                                          </p:spTgt>
                                        </p:tgtEl>
                                      </p:cBhvr>
                                    </p:animEffect>
                                  </p:childTnLst>
                                </p:cTn>
                              </p:par>
                              <p:par>
                                <p:cTn id="17" presetID="12" presetClass="entr" presetSubtype="4" fill="hold" nodeType="with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anim calcmode="lin" valueType="num">
                                      <p:cBhvr additive="base">
                                        <p:cTn id="19" dur="500"/>
                                        <p:tgtEl>
                                          <p:spTgt spid="9">
                                            <p:txEl>
                                              <p:pRg st="3" end="3"/>
                                            </p:txEl>
                                          </p:spTgt>
                                        </p:tgtEl>
                                        <p:attrNameLst>
                                          <p:attrName>ppt_y</p:attrName>
                                        </p:attrNameLst>
                                      </p:cBhvr>
                                      <p:tavLst>
                                        <p:tav tm="0">
                                          <p:val>
                                            <p:strVal val="#ppt_y+#ppt_h*1.125000"/>
                                          </p:val>
                                        </p:tav>
                                        <p:tav tm="100000">
                                          <p:val>
                                            <p:strVal val="#ppt_y"/>
                                          </p:val>
                                        </p:tav>
                                      </p:tavLst>
                                    </p:anim>
                                    <p:animEffect transition="in" filter="wipe(up)">
                                      <p:cBhvr>
                                        <p:cTn id="20" dur="500"/>
                                        <p:tgtEl>
                                          <p:spTgt spid="9">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8" presetClass="entr" presetSubtype="12"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strips(downLeft)">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12"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strips(downLeft)">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457200" y="152400"/>
            <a:ext cx="7772400" cy="944563"/>
          </a:xfrm>
        </p:spPr>
        <p:txBody>
          <a:bodyPr/>
          <a:lstStyle/>
          <a:p>
            <a:pPr algn="ctr"/>
            <a:r>
              <a:rPr lang="en-US" sz="3200" u="sng">
                <a:latin typeface="Calibri" charset="0"/>
              </a:rPr>
              <a:t>Scenario</a:t>
            </a:r>
            <a:r>
              <a:rPr lang="en-US" sz="3200">
                <a:latin typeface="Calibri" charset="0"/>
              </a:rPr>
              <a:t>: You just inherited this dataset. </a:t>
            </a:r>
            <a:br>
              <a:rPr lang="en-US" sz="3200">
                <a:latin typeface="Calibri" charset="0"/>
              </a:rPr>
            </a:br>
            <a:r>
              <a:rPr lang="en-US" sz="3200">
                <a:latin typeface="Calibri" charset="0"/>
              </a:rPr>
              <a:t>Can you explain it?</a:t>
            </a:r>
          </a:p>
        </p:txBody>
      </p:sp>
      <p:sp>
        <p:nvSpPr>
          <p:cNvPr id="6" name="Title 1"/>
          <p:cNvSpPr txBox="1">
            <a:spLocks/>
          </p:cNvSpPr>
          <p:nvPr/>
        </p:nvSpPr>
        <p:spPr bwMode="auto">
          <a:xfrm>
            <a:off x="457200" y="5334000"/>
            <a:ext cx="83058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lIns="90488" tIns="44450" rIns="90488" bIns="44450" anchor="ctr"/>
          <a:lstStyle>
            <a:lvl1pPr algn="l" rtl="0" eaLnBrk="0" fontAlgn="base" hangingPunct="0">
              <a:spcBef>
                <a:spcPct val="0"/>
              </a:spcBef>
              <a:spcAft>
                <a:spcPct val="0"/>
              </a:spcAft>
              <a:defRPr sz="3600" b="1">
                <a:solidFill>
                  <a:srgbClr val="FFFF99"/>
                </a:solidFill>
                <a:latin typeface="+mj-lt"/>
                <a:ea typeface="+mj-ea"/>
                <a:cs typeface="ＭＳ Ｐゴシック" charset="0"/>
              </a:defRPr>
            </a:lvl1pPr>
            <a:lvl2pPr algn="l" rtl="0" eaLnBrk="0" fontAlgn="base" hangingPunct="0">
              <a:spcBef>
                <a:spcPct val="0"/>
              </a:spcBef>
              <a:spcAft>
                <a:spcPct val="0"/>
              </a:spcAft>
              <a:defRPr sz="3600" b="1">
                <a:solidFill>
                  <a:srgbClr val="FFFF99"/>
                </a:solidFill>
                <a:latin typeface="Arial" charset="0"/>
                <a:ea typeface="ＭＳ Ｐゴシック" charset="0"/>
                <a:cs typeface="ＭＳ Ｐゴシック" charset="0"/>
              </a:defRPr>
            </a:lvl2pPr>
            <a:lvl3pPr algn="l" rtl="0" eaLnBrk="0" fontAlgn="base" hangingPunct="0">
              <a:spcBef>
                <a:spcPct val="0"/>
              </a:spcBef>
              <a:spcAft>
                <a:spcPct val="0"/>
              </a:spcAft>
              <a:defRPr sz="3600" b="1">
                <a:solidFill>
                  <a:srgbClr val="FFFF99"/>
                </a:solidFill>
                <a:latin typeface="Arial" charset="0"/>
                <a:ea typeface="ＭＳ Ｐゴシック" charset="0"/>
                <a:cs typeface="ＭＳ Ｐゴシック" charset="0"/>
              </a:defRPr>
            </a:lvl3pPr>
            <a:lvl4pPr algn="l" rtl="0" eaLnBrk="0" fontAlgn="base" hangingPunct="0">
              <a:spcBef>
                <a:spcPct val="0"/>
              </a:spcBef>
              <a:spcAft>
                <a:spcPct val="0"/>
              </a:spcAft>
              <a:defRPr sz="3600" b="1">
                <a:solidFill>
                  <a:srgbClr val="FFFF99"/>
                </a:solidFill>
                <a:latin typeface="Arial" charset="0"/>
                <a:ea typeface="ＭＳ Ｐゴシック" charset="0"/>
                <a:cs typeface="ＭＳ Ｐゴシック" charset="0"/>
              </a:defRPr>
            </a:lvl4pPr>
            <a:lvl5pPr algn="l" rtl="0" eaLnBrk="0" fontAlgn="base" hangingPunct="0">
              <a:spcBef>
                <a:spcPct val="0"/>
              </a:spcBef>
              <a:spcAft>
                <a:spcPct val="0"/>
              </a:spcAft>
              <a:defRPr sz="3600" b="1">
                <a:solidFill>
                  <a:srgbClr val="FFFF99"/>
                </a:solidFill>
                <a:latin typeface="Arial" charset="0"/>
                <a:ea typeface="ＭＳ Ｐゴシック" charset="0"/>
                <a:cs typeface="ＭＳ Ｐゴシック" charset="0"/>
              </a:defRPr>
            </a:lvl5pPr>
            <a:lvl6pPr marL="457200" algn="l" rtl="0" eaLnBrk="0" fontAlgn="base" hangingPunct="0">
              <a:spcBef>
                <a:spcPct val="0"/>
              </a:spcBef>
              <a:spcAft>
                <a:spcPct val="0"/>
              </a:spcAft>
              <a:defRPr sz="3600" b="1">
                <a:solidFill>
                  <a:srgbClr val="FFFF99"/>
                </a:solidFill>
                <a:latin typeface="Arial" charset="0"/>
                <a:ea typeface="ＭＳ Ｐゴシック" charset="0"/>
              </a:defRPr>
            </a:lvl6pPr>
            <a:lvl7pPr marL="914400" algn="l" rtl="0" eaLnBrk="0" fontAlgn="base" hangingPunct="0">
              <a:spcBef>
                <a:spcPct val="0"/>
              </a:spcBef>
              <a:spcAft>
                <a:spcPct val="0"/>
              </a:spcAft>
              <a:defRPr sz="3600" b="1">
                <a:solidFill>
                  <a:srgbClr val="FFFF99"/>
                </a:solidFill>
                <a:latin typeface="Arial" charset="0"/>
                <a:ea typeface="ＭＳ Ｐゴシック" charset="0"/>
              </a:defRPr>
            </a:lvl7pPr>
            <a:lvl8pPr marL="1371600" algn="l" rtl="0" eaLnBrk="0" fontAlgn="base" hangingPunct="0">
              <a:spcBef>
                <a:spcPct val="0"/>
              </a:spcBef>
              <a:spcAft>
                <a:spcPct val="0"/>
              </a:spcAft>
              <a:defRPr sz="3600" b="1">
                <a:solidFill>
                  <a:srgbClr val="FFFF99"/>
                </a:solidFill>
                <a:latin typeface="Arial" charset="0"/>
                <a:ea typeface="ＭＳ Ｐゴシック" charset="0"/>
              </a:defRPr>
            </a:lvl8pPr>
            <a:lvl9pPr marL="1828800" algn="l" rtl="0" eaLnBrk="0" fontAlgn="base" hangingPunct="0">
              <a:spcBef>
                <a:spcPct val="0"/>
              </a:spcBef>
              <a:spcAft>
                <a:spcPct val="0"/>
              </a:spcAft>
              <a:defRPr sz="3600" b="1">
                <a:solidFill>
                  <a:srgbClr val="FFFF99"/>
                </a:solidFill>
                <a:latin typeface="Arial" charset="0"/>
                <a:ea typeface="ＭＳ Ｐゴシック" charset="0"/>
              </a:defRPr>
            </a:lvl9pPr>
          </a:lstStyle>
          <a:p>
            <a:pPr>
              <a:defRPr/>
            </a:pPr>
            <a:r>
              <a:rPr lang="en-US" sz="1600" dirty="0" smtClean="0">
                <a:solidFill>
                  <a:schemeClr val="tx1"/>
                </a:solidFill>
                <a:latin typeface="+mn-lt"/>
              </a:rPr>
              <a:t>What do the column headers mean? What is STAID? What is the </a:t>
            </a:r>
            <a:r>
              <a:rPr lang="en-US" sz="1600" dirty="0" err="1" smtClean="0">
                <a:solidFill>
                  <a:schemeClr val="tx1"/>
                </a:solidFill>
                <a:latin typeface="+mn-lt"/>
              </a:rPr>
              <a:t>HydroID</a:t>
            </a:r>
            <a:r>
              <a:rPr lang="en-US" sz="1600" dirty="0" smtClean="0">
                <a:solidFill>
                  <a:schemeClr val="tx1"/>
                </a:solidFill>
                <a:latin typeface="+mn-lt"/>
              </a:rPr>
              <a:t>? What does the sample type </a:t>
            </a:r>
            <a:r>
              <a:rPr lang="en-US" sz="1600" dirty="0" err="1" smtClean="0">
                <a:solidFill>
                  <a:schemeClr val="tx1"/>
                </a:solidFill>
                <a:latin typeface="+mn-lt"/>
              </a:rPr>
              <a:t>wtr_sed</a:t>
            </a:r>
            <a:r>
              <a:rPr lang="en-US" sz="1600" dirty="0" smtClean="0">
                <a:solidFill>
                  <a:schemeClr val="tx1"/>
                </a:solidFill>
                <a:latin typeface="+mn-lt"/>
              </a:rPr>
              <a:t> mean? What values should I expect to see in each column? How was the data collected?</a:t>
            </a:r>
            <a:endParaRPr lang="en-US" sz="1600" dirty="0">
              <a:solidFill>
                <a:schemeClr val="tx1"/>
              </a:solidFill>
              <a:latin typeface="+mn-lt"/>
            </a:endParaRPr>
          </a:p>
        </p:txBody>
      </p:sp>
      <p:pic>
        <p:nvPicPr>
          <p:cNvPr id="9219" name="Picture 6" descr="Data Example.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525" y="1676400"/>
            <a:ext cx="9136063" cy="3657600"/>
          </a:xfrm>
          <a:prstGeom prst="rect">
            <a:avLst/>
          </a:prstGeom>
          <a:noFill/>
          <a:ln>
            <a:noFill/>
          </a:ln>
          <a:effectLst>
            <a:outerShdw blurRad="50800" dist="38100" dir="16200000"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2" descr="Enlarged Data.tif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518335">
            <a:off x="65088" y="1743075"/>
            <a:ext cx="888047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fld id="{58D0C9D9-8624-1C49-A8C2-213F277D4DC6}" type="slidenum">
              <a:rPr lang="en-US" sz="1400"/>
              <a:pPr/>
              <a:t>7</a:t>
            </a:fld>
            <a:endParaRPr lang="en-US" sz="1400"/>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381000" y="152400"/>
            <a:ext cx="7772400" cy="944563"/>
          </a:xfrm>
        </p:spPr>
        <p:txBody>
          <a:bodyPr/>
          <a:lstStyle/>
          <a:p>
            <a:r>
              <a:rPr lang="en-US" sz="3200">
                <a:latin typeface="Calibri" charset="0"/>
              </a:rPr>
              <a:t>From the published paper we gather some of the answers about the data….</a:t>
            </a:r>
          </a:p>
        </p:txBody>
      </p:sp>
      <p:sp>
        <p:nvSpPr>
          <p:cNvPr id="20482" name="Content Placeholder 2"/>
          <p:cNvSpPr>
            <a:spLocks noGrp="1"/>
          </p:cNvSpPr>
          <p:nvPr>
            <p:ph idx="1"/>
          </p:nvPr>
        </p:nvSpPr>
        <p:spPr>
          <a:xfrm>
            <a:off x="381000" y="1371600"/>
            <a:ext cx="6400800" cy="4572000"/>
          </a:xfrm>
        </p:spPr>
        <p:txBody>
          <a:bodyPr/>
          <a:lstStyle/>
          <a:p>
            <a:pPr marL="0" indent="0">
              <a:buFontTx/>
              <a:buNone/>
            </a:pPr>
            <a:r>
              <a:rPr lang="en-US" sz="800">
                <a:latin typeface="Arial" charset="0"/>
              </a:rPr>
              <a:t>Data collected and developed for CCAP are compiled in a geospatial database that is suitable for visualization and analysis. Water, sediment, and invertebrate samples collected in the field are represented as point layers with attribute tables that contain the results of chemical analyses and (or) information pertaining to the characteristics of the sampled fauna or catchment environment. The project area boundary, a simplified lithogeochemical map, and model-generated catchment boundaries are represented as polygon layers. One table is formatted specifically for the Invertebrate Data Analysis System (IDAS) program and thus lacks coordinate information and point features. The coordinate system for all feature layers (that is, point or polygon) is Universal Transverse Mercator, Zone 13, North American Datum (NAD) 1927. Latitude and longitude coordinates reported in attribute tables also reference NAD 1927</a:t>
            </a:r>
            <a:r>
              <a:rPr lang="en-US" sz="1400" i="1">
                <a:solidFill>
                  <a:srgbClr val="FFFF00"/>
                </a:solidFill>
                <a:latin typeface="Arial" charset="0"/>
              </a:rPr>
              <a:t>.</a:t>
            </a:r>
            <a:r>
              <a:rPr lang="en-US" sz="800">
                <a:latin typeface="Arial" charset="0"/>
              </a:rPr>
              <a:t>A metadata document for each GIS layer summarizes details pertaining to attributes, accuracy, and limitations of the information, and methods used to derive the information. A summary of the database layers and information compiled in them is presented in table 15. </a:t>
            </a:r>
            <a:r>
              <a:rPr lang="en-US" sz="1400">
                <a:latin typeface="Arial" charset="0"/>
              </a:rPr>
              <a:t>Sample coordinates, used to create the point feature layers, were determined from hand-held global positioning system (GPS) devices. In general, the GPS units used by field scientists recorded sample locations to within 100 ft (30 m) of the true location. When more than one scientist collected field samples at a site on different dates, the reported location is a composite of the GPS measurements and the location is verified using a geographic information system (GIS) and digital topographic maps.</a:t>
            </a:r>
            <a:r>
              <a:rPr lang="en-US" sz="800">
                <a:latin typeface="Arial" charset="0"/>
              </a:rPr>
              <a:t> Water samples were typically collected at the recorded GPS location; sediment and aquatic fauna samples may have been collected within 75 ft (22 m) of the indicated location if conditions were more suitable. Collected samples were assigned identification codes, as appropriate, to uniquely identify the sample, the sample location, the catchment of the sample, laboratory analyses associated with the sample, or samples used as input in the IDAS program. All samples have a unique </a:t>
            </a:r>
            <a:r>
              <a:rPr lang="en-US" sz="800" i="1">
                <a:latin typeface="Arial" charset="0"/>
              </a:rPr>
              <a:t>field </a:t>
            </a:r>
            <a:r>
              <a:rPr lang="en-US" sz="800">
                <a:latin typeface="Arial" charset="0"/>
              </a:rPr>
              <a:t>identification assigned at the time of collection, and a </a:t>
            </a:r>
            <a:r>
              <a:rPr lang="en-US" sz="800" i="1">
                <a:latin typeface="Arial" charset="0"/>
              </a:rPr>
              <a:t>site </a:t>
            </a:r>
            <a:r>
              <a:rPr lang="en-US" sz="800">
                <a:latin typeface="Arial" charset="0"/>
              </a:rPr>
              <a:t>identification that uniquely identifies the stream location where samples were collected. Select samples have a catchment and (or) an IDAS identification. Samples submitted to USGS laboratories are assigned a laboratory ID number. The laboratory identification is the same one maintained by the USGS National Geochemical Database (NGDB) and is provided for cross-referencing with that system. The exceptions are total iron and dissolved organic carbon analyses of water, which are not archived in the NGDB (URL: </a:t>
            </a:r>
            <a:r>
              <a:rPr lang="en-US" sz="800" i="1">
                <a:latin typeface="Arial" charset="0"/>
              </a:rPr>
              <a:t>http://minerals.cr.usgs.gov/projects/geochem_database/ index.html</a:t>
            </a:r>
            <a:r>
              <a:rPr lang="en-US" sz="800">
                <a:latin typeface="Arial" charset="0"/>
              </a:rPr>
              <a:t>, accessed Aug. 9, 2010). As described above, catchments underlain by a predominant lithogeochemical unit were targeted for sampling and study. In some areas, like the Rocky Mountain National Park region, streams and tributaries were sampled progressively upstream towards the headwater area. The subsequent catchment polygons generated through GIS methods are often “nested” and overlay one another in the digital layer. Displaying the catchment boundaries as outlines (versus solid fills) and using the catchment identification field (HYDOR_ID) allows the user to accurately discern the nested relationship and extent of each catchment. Catchment characteristics, such as the presence or absence of mining, hydrothermal alteration type, and the area of lithogeochemical units in a catchment are summarized by catchment. These areal catchment characteristics are also provided in sample point layers so that relationships between the physical environment and sample chemistries can be evaluated. The geospatial database is provided in the following formats to accommodate common proprietary software as well as non-proprietary software: ESRI ArcGIS file geodatabase version 9.3 (all layers), ArcGIS shapefile (polygon layers; ESRI, 2009), Microsoft Access (point information only; Microsoft, 2010), and as comma-separated value (CSV) ASCII files (point information only).</a:t>
            </a:r>
          </a:p>
          <a:p>
            <a:pPr marL="0" indent="0">
              <a:buFontTx/>
              <a:buNone/>
            </a:pPr>
            <a:endParaRPr lang="en-US">
              <a:latin typeface="Arial" charset="0"/>
            </a:endParaRPr>
          </a:p>
        </p:txBody>
      </p:sp>
      <p:sp>
        <p:nvSpPr>
          <p:cNvPr id="2048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fld id="{3244E5EC-065D-154B-BEED-1730B1E2EFFE}" type="slidenum">
              <a:rPr lang="en-US" sz="1400"/>
              <a:pPr/>
              <a:t>8</a:t>
            </a:fld>
            <a:endParaRPr lang="en-US" sz="1400"/>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2" descr="Data Example.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225" y="685800"/>
            <a:ext cx="9144000" cy="366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0" name="Title 1"/>
          <p:cNvSpPr>
            <a:spLocks noGrp="1"/>
          </p:cNvSpPr>
          <p:nvPr>
            <p:ph type="title"/>
          </p:nvPr>
        </p:nvSpPr>
        <p:spPr>
          <a:xfrm>
            <a:off x="76200" y="-304800"/>
            <a:ext cx="8991600" cy="1143000"/>
          </a:xfrm>
        </p:spPr>
        <p:txBody>
          <a:bodyPr/>
          <a:lstStyle/>
          <a:p>
            <a:pPr algn="ctr"/>
            <a:r>
              <a:rPr lang="en-US" sz="2800">
                <a:latin typeface="Calibri" charset="0"/>
              </a:rPr>
              <a:t>…but from the metadata record we get all of our answers…</a:t>
            </a:r>
          </a:p>
        </p:txBody>
      </p:sp>
      <p:sp>
        <p:nvSpPr>
          <p:cNvPr id="6" name="Right Arrow 5"/>
          <p:cNvSpPr/>
          <p:nvPr/>
        </p:nvSpPr>
        <p:spPr>
          <a:xfrm rot="16200000">
            <a:off x="1301750" y="1212850"/>
            <a:ext cx="1447800" cy="698500"/>
          </a:xfrm>
          <a:prstGeom prst="righ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 name="Right Arrow 7"/>
          <p:cNvSpPr/>
          <p:nvPr/>
        </p:nvSpPr>
        <p:spPr>
          <a:xfrm rot="16200000">
            <a:off x="539750" y="1212850"/>
            <a:ext cx="1447800" cy="698500"/>
          </a:xfrm>
          <a:prstGeom prst="rightArrow">
            <a:avLst/>
          </a:prstGeom>
          <a:solidFill>
            <a:srgbClr val="3366FF"/>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22533" name="Group 13"/>
          <p:cNvGrpSpPr>
            <a:grpSpLocks/>
          </p:cNvGrpSpPr>
          <p:nvPr/>
        </p:nvGrpSpPr>
        <p:grpSpPr bwMode="auto">
          <a:xfrm>
            <a:off x="76200" y="4419600"/>
            <a:ext cx="3429000" cy="2678113"/>
            <a:chOff x="304800" y="4648200"/>
            <a:chExt cx="3505200" cy="2677656"/>
          </a:xfrm>
        </p:grpSpPr>
        <p:sp>
          <p:nvSpPr>
            <p:cNvPr id="22541" name="Rectangle 11"/>
            <p:cNvSpPr>
              <a:spLocks noChangeArrowheads="1"/>
            </p:cNvSpPr>
            <p:nvPr/>
          </p:nvSpPr>
          <p:spPr bwMode="auto">
            <a:xfrm>
              <a:off x="304800" y="4648200"/>
              <a:ext cx="3505200" cy="2133600"/>
            </a:xfrm>
            <a:prstGeom prst="rect">
              <a:avLst/>
            </a:prstGeom>
            <a:solidFill>
              <a:schemeClr val="bg1"/>
            </a:solidFill>
            <a:ln w="12700">
              <a:solidFill>
                <a:schemeClr val="tx1"/>
              </a:solidFill>
              <a:round/>
              <a:headEnd/>
              <a:tailEnd/>
            </a:ln>
          </p:spPr>
          <p:txBody>
            <a:bodyPr/>
            <a:lstStyle/>
            <a:p>
              <a:endParaRPr lang="en-US"/>
            </a:p>
          </p:txBody>
        </p:sp>
        <p:sp>
          <p:nvSpPr>
            <p:cNvPr id="22542" name="TextBox 3"/>
            <p:cNvSpPr txBox="1">
              <a:spLocks noChangeArrowheads="1"/>
            </p:cNvSpPr>
            <p:nvPr/>
          </p:nvSpPr>
          <p:spPr bwMode="auto">
            <a:xfrm>
              <a:off x="381000" y="4648200"/>
              <a:ext cx="33528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r>
                <a:rPr lang="en-US" sz="800">
                  <a:latin typeface="Microsoft Sans Serif" charset="0"/>
                </a:rPr>
                <a:t>Lineage:       </a:t>
              </a:r>
            </a:p>
            <a:p>
              <a:r>
                <a:rPr lang="en-US" sz="800">
                  <a:latin typeface="Microsoft Sans Serif" charset="0"/>
                </a:rPr>
                <a:t>      Process_Step:         </a:t>
              </a:r>
            </a:p>
            <a:p>
              <a:r>
                <a:rPr lang="en-US" sz="800">
                  <a:latin typeface="Microsoft Sans Serif" charset="0"/>
                </a:rPr>
                <a:t>              Process_Description: Stream sediment, water, benthic  macroinvertebrate, and (or) copepod samples were collected from suitable sites from July 2004 to September 2007. Sample locations, digitally recorded with hand-held GPS devices, were imported into ArcGIS to produce the point features in this data set. Field blanks, collected and processed for quality assurance purposes, were assigned an arbitrary location outside the project area of N 40 degrees, W 105 degrees. Attributes identifying the sample(s), the field site, and the watershed were added by the authors. Other attributes include a description and observations at the field site and date of sample collection. Chemical information, watershed boundaries, and geology related to the sample locations are presented as separate layers in the geodatabase.         </a:t>
              </a:r>
            </a:p>
            <a:p>
              <a:r>
                <a:rPr lang="en-US" sz="800">
                  <a:latin typeface="Microsoft Sans Serif" charset="0"/>
                </a:rPr>
                <a:t>       Process_Date: 2004-2009</a:t>
              </a:r>
            </a:p>
            <a:p>
              <a:endParaRPr lang="en-US" sz="4000">
                <a:latin typeface="Arial" charset="0"/>
              </a:endParaRPr>
            </a:p>
          </p:txBody>
        </p:sp>
      </p:grpSp>
      <p:pic>
        <p:nvPicPr>
          <p:cNvPr id="22534" name="Picture 4" descr="Metadata example Site Samples.tiff"/>
          <p:cNvPicPr>
            <a:picLocks noChangeAspect="1"/>
          </p:cNvPicPr>
          <p:nvPr/>
        </p:nvPicPr>
        <p:blipFill>
          <a:blip r:embed="rId4">
            <a:alphaModFix amt="85000"/>
            <a:extLst>
              <a:ext uri="{28A0092B-C50C-407E-A947-70E740481C1C}">
                <a14:useLocalDpi xmlns:a14="http://schemas.microsoft.com/office/drawing/2010/main" val="0"/>
              </a:ext>
            </a:extLst>
          </a:blip>
          <a:srcRect/>
          <a:stretch>
            <a:fillRect/>
          </a:stretch>
        </p:blipFill>
        <p:spPr bwMode="auto">
          <a:xfrm>
            <a:off x="3276600" y="1676400"/>
            <a:ext cx="5780088" cy="4464050"/>
          </a:xfrm>
          <a:prstGeom prst="rect">
            <a:avLst/>
          </a:prstGeom>
          <a:solidFill>
            <a:srgbClr val="91B0BD">
              <a:alpha val="85097"/>
            </a:srgbClr>
          </a:solidFill>
          <a:ln w="9525">
            <a:solidFill>
              <a:schemeClr val="tx1">
                <a:alpha val="94901"/>
              </a:schemeClr>
            </a:solidFill>
            <a:miter lim="800000"/>
            <a:headEnd/>
            <a:tailEnd/>
          </a:ln>
        </p:spPr>
      </p:pic>
      <p:sp>
        <p:nvSpPr>
          <p:cNvPr id="9" name="Right Arrow 8"/>
          <p:cNvSpPr/>
          <p:nvPr/>
        </p:nvSpPr>
        <p:spPr>
          <a:xfrm>
            <a:off x="2057400" y="1600200"/>
            <a:ext cx="1447800" cy="698500"/>
          </a:xfrm>
          <a:prstGeom prst="rightArrow">
            <a:avLst/>
          </a:prstGeom>
          <a:solidFill>
            <a:srgbClr val="3366FF"/>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 name="Right Arrow 6"/>
          <p:cNvSpPr/>
          <p:nvPr/>
        </p:nvSpPr>
        <p:spPr>
          <a:xfrm>
            <a:off x="2057400" y="2133600"/>
            <a:ext cx="1447800" cy="698500"/>
          </a:xfrm>
          <a:prstGeom prst="righ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7" name="Title 1"/>
          <p:cNvSpPr txBox="1">
            <a:spLocks/>
          </p:cNvSpPr>
          <p:nvPr/>
        </p:nvSpPr>
        <p:spPr bwMode="auto">
          <a:xfrm>
            <a:off x="2640013" y="5791200"/>
            <a:ext cx="6580187"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lIns="90488" tIns="44450" rIns="90488" bIns="44450" anchor="ctr"/>
          <a:lstStyle>
            <a:lvl1pPr algn="l" rtl="0" eaLnBrk="0" fontAlgn="base" hangingPunct="0">
              <a:spcBef>
                <a:spcPct val="0"/>
              </a:spcBef>
              <a:spcAft>
                <a:spcPct val="0"/>
              </a:spcAft>
              <a:defRPr sz="3600" b="1">
                <a:solidFill>
                  <a:srgbClr val="FFFF99"/>
                </a:solidFill>
                <a:latin typeface="+mj-lt"/>
                <a:ea typeface="+mj-ea"/>
                <a:cs typeface="ＭＳ Ｐゴシック" charset="0"/>
              </a:defRPr>
            </a:lvl1pPr>
            <a:lvl2pPr algn="l" rtl="0" eaLnBrk="0" fontAlgn="base" hangingPunct="0">
              <a:spcBef>
                <a:spcPct val="0"/>
              </a:spcBef>
              <a:spcAft>
                <a:spcPct val="0"/>
              </a:spcAft>
              <a:defRPr sz="3600" b="1">
                <a:solidFill>
                  <a:srgbClr val="FFFF99"/>
                </a:solidFill>
                <a:latin typeface="Arial" charset="0"/>
                <a:ea typeface="ＭＳ Ｐゴシック" charset="0"/>
                <a:cs typeface="ＭＳ Ｐゴシック" charset="0"/>
              </a:defRPr>
            </a:lvl2pPr>
            <a:lvl3pPr algn="l" rtl="0" eaLnBrk="0" fontAlgn="base" hangingPunct="0">
              <a:spcBef>
                <a:spcPct val="0"/>
              </a:spcBef>
              <a:spcAft>
                <a:spcPct val="0"/>
              </a:spcAft>
              <a:defRPr sz="3600" b="1">
                <a:solidFill>
                  <a:srgbClr val="FFFF99"/>
                </a:solidFill>
                <a:latin typeface="Arial" charset="0"/>
                <a:ea typeface="ＭＳ Ｐゴシック" charset="0"/>
                <a:cs typeface="ＭＳ Ｐゴシック" charset="0"/>
              </a:defRPr>
            </a:lvl3pPr>
            <a:lvl4pPr algn="l" rtl="0" eaLnBrk="0" fontAlgn="base" hangingPunct="0">
              <a:spcBef>
                <a:spcPct val="0"/>
              </a:spcBef>
              <a:spcAft>
                <a:spcPct val="0"/>
              </a:spcAft>
              <a:defRPr sz="3600" b="1">
                <a:solidFill>
                  <a:srgbClr val="FFFF99"/>
                </a:solidFill>
                <a:latin typeface="Arial" charset="0"/>
                <a:ea typeface="ＭＳ Ｐゴシック" charset="0"/>
                <a:cs typeface="ＭＳ Ｐゴシック" charset="0"/>
              </a:defRPr>
            </a:lvl4pPr>
            <a:lvl5pPr algn="l" rtl="0" eaLnBrk="0" fontAlgn="base" hangingPunct="0">
              <a:spcBef>
                <a:spcPct val="0"/>
              </a:spcBef>
              <a:spcAft>
                <a:spcPct val="0"/>
              </a:spcAft>
              <a:defRPr sz="3600" b="1">
                <a:solidFill>
                  <a:srgbClr val="FFFF99"/>
                </a:solidFill>
                <a:latin typeface="Arial" charset="0"/>
                <a:ea typeface="ＭＳ Ｐゴシック" charset="0"/>
                <a:cs typeface="ＭＳ Ｐゴシック" charset="0"/>
              </a:defRPr>
            </a:lvl5pPr>
            <a:lvl6pPr marL="457200" algn="l" rtl="0" eaLnBrk="0" fontAlgn="base" hangingPunct="0">
              <a:spcBef>
                <a:spcPct val="0"/>
              </a:spcBef>
              <a:spcAft>
                <a:spcPct val="0"/>
              </a:spcAft>
              <a:defRPr sz="3600" b="1">
                <a:solidFill>
                  <a:srgbClr val="FFFF99"/>
                </a:solidFill>
                <a:latin typeface="Arial" charset="0"/>
                <a:ea typeface="ＭＳ Ｐゴシック" charset="0"/>
              </a:defRPr>
            </a:lvl6pPr>
            <a:lvl7pPr marL="914400" algn="l" rtl="0" eaLnBrk="0" fontAlgn="base" hangingPunct="0">
              <a:spcBef>
                <a:spcPct val="0"/>
              </a:spcBef>
              <a:spcAft>
                <a:spcPct val="0"/>
              </a:spcAft>
              <a:defRPr sz="3600" b="1">
                <a:solidFill>
                  <a:srgbClr val="FFFF99"/>
                </a:solidFill>
                <a:latin typeface="Arial" charset="0"/>
                <a:ea typeface="ＭＳ Ｐゴシック" charset="0"/>
              </a:defRPr>
            </a:lvl7pPr>
            <a:lvl8pPr marL="1371600" algn="l" rtl="0" eaLnBrk="0" fontAlgn="base" hangingPunct="0">
              <a:spcBef>
                <a:spcPct val="0"/>
              </a:spcBef>
              <a:spcAft>
                <a:spcPct val="0"/>
              </a:spcAft>
              <a:defRPr sz="3600" b="1">
                <a:solidFill>
                  <a:srgbClr val="FFFF99"/>
                </a:solidFill>
                <a:latin typeface="Arial" charset="0"/>
                <a:ea typeface="ＭＳ Ｐゴシック" charset="0"/>
              </a:defRPr>
            </a:lvl8pPr>
            <a:lvl9pPr marL="1828800" algn="l" rtl="0" eaLnBrk="0" fontAlgn="base" hangingPunct="0">
              <a:spcBef>
                <a:spcPct val="0"/>
              </a:spcBef>
              <a:spcAft>
                <a:spcPct val="0"/>
              </a:spcAft>
              <a:defRPr sz="3600" b="1">
                <a:solidFill>
                  <a:srgbClr val="FFFF99"/>
                </a:solidFill>
                <a:latin typeface="Arial" charset="0"/>
                <a:ea typeface="ＭＳ Ｐゴシック" charset="0"/>
              </a:defRPr>
            </a:lvl9pPr>
          </a:lstStyle>
          <a:p>
            <a:pPr algn="ctr">
              <a:defRPr/>
            </a:pPr>
            <a:r>
              <a:rPr lang="en-US" sz="2400" dirty="0" smtClean="0">
                <a:solidFill>
                  <a:schemeClr val="tx1"/>
                </a:solidFill>
              </a:rPr>
              <a:t>…about the data itself</a:t>
            </a:r>
            <a:endParaRPr lang="en-US" sz="2400" dirty="0">
              <a:solidFill>
                <a:schemeClr val="tx1"/>
              </a:solidFill>
            </a:endParaRPr>
          </a:p>
        </p:txBody>
      </p:sp>
      <p:pic>
        <p:nvPicPr>
          <p:cNvPr id="3" name="Picture 2" descr="Attributes.tif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971800" y="2057400"/>
            <a:ext cx="59182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40"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fld id="{1E6ACEAE-825B-A347-9C00-5DA65CB471D5}" type="slidenum">
              <a:rPr lang="en-US" sz="1400"/>
              <a:pPr/>
              <a:t>9</a:t>
            </a:fld>
            <a:endParaRPr lang="en-US" sz="140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7" grpId="0" animBg="1"/>
    </p:bldLst>
  </p:timing>
</p:sld>
</file>

<file path=ppt/theme/theme1.xml><?xml version="1.0" encoding="utf-8"?>
<a:theme xmlns:a="http://schemas.openxmlformats.org/drawingml/2006/main" name="ESA_Best_Practice-data_template_v2">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Tx/>
          <a:buSzTx/>
          <a:buFontTx/>
          <a:buChar char="–"/>
          <a:tabLst/>
          <a:defRPr kumimoji="0" lang="en-US" sz="2600" b="0" i="0" u="none" strike="noStrike" cap="none" normalizeH="0" baseline="0">
            <a:ln>
              <a:noFill/>
            </a:ln>
            <a:solidFill>
              <a:schemeClr val="tx1"/>
            </a:solidFill>
            <a:effectLst/>
            <a:latin typeface="Calibri"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Tx/>
          <a:buSzTx/>
          <a:buFontTx/>
          <a:buChar char="–"/>
          <a:tabLst/>
          <a:defRPr kumimoji="0" lang="en-US" sz="2600" b="0" i="0" u="none" strike="noStrike" cap="none" normalizeH="0" baseline="0">
            <a:ln>
              <a:noFill/>
            </a:ln>
            <a:solidFill>
              <a:schemeClr val="tx1"/>
            </a:solidFill>
            <a:effectLst/>
            <a:latin typeface="Calibri"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47519</TotalTime>
  <Words>1945</Words>
  <Application>Microsoft Macintosh PowerPoint</Application>
  <PresentationFormat>On-screen Show (4:3)</PresentationFormat>
  <Paragraphs>219</Paragraphs>
  <Slides>16</Slides>
  <Notes>12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18" baseType="lpstr">
      <vt:lpstr>ESA_Best_Practice-data_template_v2</vt:lpstr>
      <vt:lpstr>Clip</vt:lpstr>
      <vt:lpstr>Introduction to Metadata  </vt:lpstr>
      <vt:lpstr>Presenter:  Suresh Vannan</vt:lpstr>
      <vt:lpstr>Metadata</vt:lpstr>
      <vt:lpstr>Metadata in the Real World</vt:lpstr>
      <vt:lpstr>Metadata </vt:lpstr>
      <vt:lpstr>Metadata </vt:lpstr>
      <vt:lpstr>Scenario: You just inherited this dataset.  Can you explain it?</vt:lpstr>
      <vt:lpstr>From the published paper we gather some of the answers about the data….</vt:lpstr>
      <vt:lpstr>…but from the metadata record we get all of our answers…</vt:lpstr>
      <vt:lpstr>Metadata Components</vt:lpstr>
      <vt:lpstr>What Is Metadata? </vt:lpstr>
      <vt:lpstr>PowerPoint Presentation</vt:lpstr>
      <vt:lpstr>What does a metadata record look like?</vt:lpstr>
      <vt:lpstr>What is a metadata standard?</vt:lpstr>
      <vt:lpstr>Multiple metadata standards exist</vt:lpstr>
      <vt:lpstr>Summary</vt:lpstr>
    </vt:vector>
  </TitlesOfParts>
  <Company>ORNL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Objectives</dc:title>
  <dc:creator>Robert B. Cook</dc:creator>
  <cp:lastModifiedBy>Suresh Vannan</cp:lastModifiedBy>
  <cp:revision>374</cp:revision>
  <cp:lastPrinted>1601-01-01T00:00:00Z</cp:lastPrinted>
  <dcterms:created xsi:type="dcterms:W3CDTF">2002-07-16T14:35:23Z</dcterms:created>
  <dcterms:modified xsi:type="dcterms:W3CDTF">2015-04-19T14:31:19Z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5</vt:i4>
  </property>
</Properties>
</file>