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535" r:id="rId2"/>
    <p:sldId id="536" r:id="rId3"/>
    <p:sldId id="537" r:id="rId4"/>
    <p:sldId id="538" r:id="rId5"/>
    <p:sldId id="546" r:id="rId6"/>
    <p:sldId id="539" r:id="rId7"/>
    <p:sldId id="540" r:id="rId8"/>
    <p:sldId id="541" r:id="rId9"/>
    <p:sldId id="542" r:id="rId10"/>
    <p:sldId id="543" r:id="rId11"/>
    <p:sldId id="544" r:id="rId12"/>
    <p:sldId id="554" r:id="rId13"/>
    <p:sldId id="565" r:id="rId14"/>
    <p:sldId id="545" r:id="rId15"/>
    <p:sldId id="547" r:id="rId16"/>
    <p:sldId id="556" r:id="rId17"/>
    <p:sldId id="548" r:id="rId18"/>
    <p:sldId id="549" r:id="rId19"/>
    <p:sldId id="550" r:id="rId20"/>
    <p:sldId id="551" r:id="rId21"/>
    <p:sldId id="557" r:id="rId22"/>
    <p:sldId id="552" r:id="rId23"/>
    <p:sldId id="553" r:id="rId24"/>
    <p:sldId id="564" r:id="rId25"/>
    <p:sldId id="555" r:id="rId26"/>
    <p:sldId id="558" r:id="rId27"/>
    <p:sldId id="559" r:id="rId28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0FF"/>
    <a:srgbClr val="0000CC"/>
    <a:srgbClr val="FFFFBF"/>
    <a:srgbClr val="C6B748"/>
    <a:srgbClr val="0000FF"/>
    <a:srgbClr val="0066FF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5" d="100"/>
          <a:sy n="205" d="100"/>
        </p:scale>
        <p:origin x="-25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61D446E-0D76-C74B-8FDA-321F6C0C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5313"/>
            <a:ext cx="5597525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CF04F57-2962-C242-8DA7-7684249CB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3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0E6DAB-2DFD-7944-907D-81F8BF555CF5}" type="slidenum">
              <a:rPr lang="en-US" sz="1200"/>
              <a:pPr eaLnBrk="1" hangingPunct="1">
                <a:defRPr/>
              </a:pPr>
              <a:t>12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A35BE-A7C8-6044-B0C4-7CEFBC56CE4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 flipV="1">
            <a:off x="457200" y="2819400"/>
            <a:ext cx="5334000" cy="1588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6096000" y="0"/>
            <a:ext cx="2179638" cy="6858000"/>
            <a:chOff x="3696" y="0"/>
            <a:chExt cx="1373" cy="4320"/>
          </a:xfrm>
        </p:grpSpPr>
        <p:pic>
          <p:nvPicPr>
            <p:cNvPr id="6" name="Picture 18" descr="bluemarble_circle_transparent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728"/>
              <a:ext cx="893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4128" y="0"/>
              <a:ext cx="0" cy="1584"/>
            </a:xfrm>
            <a:prstGeom prst="line">
              <a:avLst/>
            </a:prstGeom>
            <a:noFill/>
            <a:ln w="3492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2" descr="congo_spot_circle_transpar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0"/>
              <a:ext cx="904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4128" y="2736"/>
              <a:ext cx="0" cy="1584"/>
            </a:xfrm>
            <a:prstGeom prst="line">
              <a:avLst/>
            </a:prstGeom>
            <a:noFill/>
            <a:ln w="3492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19" descr="srtm_circle_transparent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08"/>
              <a:ext cx="904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3760" y="1261"/>
              <a:ext cx="772" cy="737"/>
            </a:xfrm>
            <a:prstGeom prst="ellips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4224" y="1776"/>
              <a:ext cx="816" cy="768"/>
            </a:xfrm>
            <a:prstGeom prst="ellips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3744" y="2256"/>
              <a:ext cx="816" cy="768"/>
            </a:xfrm>
            <a:prstGeom prst="ellipse">
              <a:avLst/>
            </a:prstGeom>
            <a:noFill/>
            <a:ln w="158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5" descr="nasa_3_c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7525"/>
            <a:ext cx="1236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41950"/>
            <a:ext cx="1371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05500"/>
            <a:ext cx="1892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53340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4648200" cy="1143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A376-E01C-2C4D-8AEB-4CAE5593D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7484-2017-A543-93BB-CDA55CF08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E370-F3F8-EC46-8FD9-7B6A2358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0" y="6492875"/>
            <a:ext cx="5334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NACP Best Data Management Practices, February 3,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DA07-3866-A748-A7EE-7E5222E0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940C-0AF3-4D4F-930D-3DE990178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7499-92FC-1F40-9258-70322A98D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BC30-711B-CB48-844D-2A46008E3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1626-FE61-5546-A58B-E99992B0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F1C4-5DEB-2641-9B02-B9585299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2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F05B-DC86-E04E-B236-B67C8739D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FA8F-02F9-A748-8461-12B0084EA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72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2D8D3921-956E-9245-AA16-C62DAB3F762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9" name="Picture 15" descr="bluemarble_circle_transparent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1362075"/>
            <a:ext cx="333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6"/>
          <p:cNvSpPr>
            <a:spLocks noChangeShapeType="1"/>
          </p:cNvSpPr>
          <p:nvPr/>
        </p:nvSpPr>
        <p:spPr bwMode="auto">
          <a:xfrm>
            <a:off x="8335963" y="762000"/>
            <a:ext cx="0" cy="549275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7" descr="congo_spot_circle_transpare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1177925"/>
            <a:ext cx="3381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srtm_circle_transparent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1528763"/>
            <a:ext cx="3381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Oval 19"/>
          <p:cNvSpPr>
            <a:spLocks noChangeArrowheads="1"/>
          </p:cNvSpPr>
          <p:nvPr/>
        </p:nvSpPr>
        <p:spPr bwMode="auto">
          <a:xfrm>
            <a:off x="8197850" y="1198563"/>
            <a:ext cx="288925" cy="257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Oval 20"/>
          <p:cNvSpPr>
            <a:spLocks noChangeArrowheads="1"/>
          </p:cNvSpPr>
          <p:nvPr/>
        </p:nvSpPr>
        <p:spPr bwMode="auto">
          <a:xfrm>
            <a:off x="8372475" y="1377950"/>
            <a:ext cx="303213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21"/>
          <p:cNvSpPr>
            <a:spLocks noChangeArrowheads="1"/>
          </p:cNvSpPr>
          <p:nvPr/>
        </p:nvSpPr>
        <p:spPr bwMode="auto">
          <a:xfrm>
            <a:off x="8191500" y="1544638"/>
            <a:ext cx="306388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auto">
          <a:xfrm>
            <a:off x="482600" y="1143000"/>
            <a:ext cx="7848600" cy="0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58" r:id="rId9"/>
    <p:sldLayoutId id="2147483859" r:id="rId10"/>
    <p:sldLayoutId id="2147483860" r:id="rId11"/>
    <p:sldLayoutId id="21474838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atialreference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5486400" cy="1524000"/>
          </a:xfrm>
        </p:spPr>
        <p:txBody>
          <a:bodyPr/>
          <a:lstStyle/>
          <a:p>
            <a:pPr eaLnBrk="1" hangingPunct="1"/>
            <a:r>
              <a:rPr lang="en-US" sz="3000">
                <a:solidFill>
                  <a:srgbClr val="333399"/>
                </a:solidFill>
                <a:latin typeface="Calibri" charset="0"/>
              </a:rPr>
              <a:t>Preparing Spatial Data to Archive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4724400" cy="1828800"/>
          </a:xfrm>
        </p:spPr>
        <p:txBody>
          <a:bodyPr/>
          <a:lstStyle/>
          <a:p>
            <a:pPr eaLnBrk="1" hangingPunct="1"/>
            <a:r>
              <a:rPr lang="en-US" sz="3000" i="1" dirty="0" smtClean="0">
                <a:latin typeface="Calibri" charset="0"/>
              </a:rPr>
              <a:t>Yaxing </a:t>
            </a:r>
            <a:r>
              <a:rPr lang="en-US" sz="3000" i="1" dirty="0">
                <a:latin typeface="Calibri" charset="0"/>
              </a:rPr>
              <a:t>Wei</a:t>
            </a:r>
            <a:r>
              <a:rPr lang="en-US" sz="3000" dirty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&amp;</a:t>
            </a:r>
          </a:p>
          <a:p>
            <a:pPr eaLnBrk="1" hangingPunct="1"/>
            <a:r>
              <a:rPr lang="en-US" sz="3000" i="1" dirty="0">
                <a:latin typeface="Calibri" charset="0"/>
              </a:rPr>
              <a:t>Suresh K.S. </a:t>
            </a:r>
            <a:r>
              <a:rPr lang="en-US" sz="3000" i="1" dirty="0" err="1">
                <a:latin typeface="Calibri" charset="0"/>
              </a:rPr>
              <a:t>Vannan</a:t>
            </a:r>
            <a:endParaRPr lang="en-US" sz="3000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Environmental Sciences Division</a:t>
            </a:r>
          </a:p>
          <a:p>
            <a:pPr eaLnBrk="1" hangingPunct="1"/>
            <a:r>
              <a:rPr lang="en-US" sz="2400" dirty="0">
                <a:latin typeface="Calibri" charset="0"/>
              </a:rPr>
              <a:t>Oak Ridge National Laboratory</a:t>
            </a:r>
          </a:p>
          <a:p>
            <a:pPr eaLnBrk="1" hangingPunct="1"/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Temporal Example (1)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What calendar does a model use?</a:t>
            </a:r>
          </a:p>
          <a:p>
            <a:pPr lvl="1"/>
            <a:r>
              <a:rPr lang="en-US" dirty="0" err="1" smtClean="0">
                <a:latin typeface="Calibri" charset="0"/>
              </a:rPr>
              <a:t>julian</a:t>
            </a:r>
            <a:r>
              <a:rPr lang="en-US" dirty="0" smtClean="0">
                <a:latin typeface="Calibri" charset="0"/>
              </a:rPr>
              <a:t>: one leap year in every 4 years</a:t>
            </a:r>
          </a:p>
          <a:p>
            <a:pPr lvl="1"/>
            <a:r>
              <a:rPr lang="en-US" dirty="0" err="1" smtClean="0">
                <a:latin typeface="Calibri" charset="0"/>
              </a:rPr>
              <a:t>gregorian</a:t>
            </a:r>
            <a:r>
              <a:rPr lang="en-US" dirty="0" smtClean="0">
                <a:latin typeface="Calibri" charset="0"/>
              </a:rPr>
              <a:t>: leap year if either (</a:t>
            </a:r>
            <a:r>
              <a:rPr lang="en-US" dirty="0" err="1" smtClean="0">
                <a:latin typeface="Calibri" charset="0"/>
              </a:rPr>
              <a:t>i</a:t>
            </a:r>
            <a:r>
              <a:rPr lang="en-US" dirty="0" smtClean="0">
                <a:latin typeface="Calibri" charset="0"/>
              </a:rPr>
              <a:t>) it is divisible by 4 but not by 100 or (ii) it is divisible by 400</a:t>
            </a:r>
          </a:p>
          <a:p>
            <a:pPr lvl="1"/>
            <a:r>
              <a:rPr lang="en-US" dirty="0" err="1" smtClean="0">
                <a:latin typeface="Calibri" charset="0"/>
              </a:rPr>
              <a:t>proleptic_gregorian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dirty="0" err="1" smtClean="0">
                <a:latin typeface="Calibri" charset="0"/>
              </a:rPr>
              <a:t>gregorian</a:t>
            </a:r>
            <a:r>
              <a:rPr lang="en-US" dirty="0" smtClean="0">
                <a:latin typeface="Calibri" charset="0"/>
              </a:rPr>
              <a:t> calendar extended to dates before 1582-10-15</a:t>
            </a:r>
          </a:p>
          <a:p>
            <a:pPr lvl="1"/>
            <a:r>
              <a:rPr lang="en-US" dirty="0" smtClean="0">
                <a:latin typeface="Calibri" charset="0"/>
              </a:rPr>
              <a:t>365_day: no leap year, Feb. always has 28 days</a:t>
            </a:r>
          </a:p>
          <a:p>
            <a:pPr lvl="1"/>
            <a:r>
              <a:rPr lang="en-US" dirty="0" smtClean="0">
                <a:latin typeface="Calibri" charset="0"/>
              </a:rPr>
              <a:t>360_day: 30 days for each month</a:t>
            </a:r>
          </a:p>
          <a:p>
            <a:pPr lvl="1"/>
            <a:r>
              <a:rPr lang="en-US" dirty="0" smtClean="0">
                <a:latin typeface="Calibri" charset="0"/>
              </a:rPr>
              <a:t>366_day: all leap 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60757"/>
            <a:ext cx="845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600" dirty="0" smtClean="0">
                <a:solidFill>
                  <a:srgbClr val="009900"/>
                </a:solidFill>
                <a:latin typeface="Calibri" charset="0"/>
              </a:rPr>
              <a:t>MsTMIP project chose </a:t>
            </a:r>
            <a:r>
              <a:rPr lang="en-US" sz="2600" dirty="0" err="1" smtClean="0">
                <a:solidFill>
                  <a:srgbClr val="009900"/>
                </a:solidFill>
                <a:latin typeface="Calibri" charset="0"/>
              </a:rPr>
              <a:t>proleptic_gregorian</a:t>
            </a:r>
            <a:r>
              <a:rPr lang="en-US" sz="2600" dirty="0" smtClean="0">
                <a:solidFill>
                  <a:srgbClr val="009900"/>
                </a:solidFill>
                <a:latin typeface="Calibri" charset="0"/>
              </a:rPr>
              <a:t> calendar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45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600" dirty="0" err="1" smtClean="0">
                <a:solidFill>
                  <a:srgbClr val="3366FF"/>
                </a:solidFill>
                <a:latin typeface="Calibri" charset="0"/>
              </a:rPr>
              <a:t>gregorian</a:t>
            </a:r>
            <a:r>
              <a:rPr lang="en-US" sz="2600" dirty="0" smtClean="0">
                <a:solidFill>
                  <a:srgbClr val="3366FF"/>
                </a:solidFill>
                <a:latin typeface="Calibri" charset="0"/>
              </a:rPr>
              <a:t> is the internationally used civil calendar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333399"/>
                </a:solidFill>
                <a:latin typeface="Calibri" charset="0"/>
              </a:rPr>
              <a:t>Temporal</a:t>
            </a:r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 Example (2)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Specify the time a measurement was made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latin typeface="Calibri" charset="0"/>
              </a:rPr>
              <a:t>“the measurement was made at 6 in the afternoon on March 22, 2010 and it took 1 hour 20 minutes and 30 seconds” -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BAD</a:t>
            </a:r>
          </a:p>
          <a:p>
            <a:r>
              <a:rPr lang="en-US" dirty="0" smtClean="0">
                <a:latin typeface="Calibri" charset="0"/>
              </a:rPr>
              <a:t>ISO 8601: representation of dates and times</a:t>
            </a:r>
          </a:p>
          <a:p>
            <a:pPr lvl="1"/>
            <a:r>
              <a:rPr lang="en-US" dirty="0" smtClean="0">
                <a:latin typeface="Calibri" charset="0"/>
              </a:rPr>
              <a:t>Time point: </a:t>
            </a:r>
            <a:r>
              <a:rPr lang="en-US" dirty="0" err="1" smtClean="0">
                <a:latin typeface="Calibri" charset="0"/>
              </a:rPr>
              <a:t>YYYY-MM-DDThh:mm:ss.sTZD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Calibri" charset="0"/>
              </a:rPr>
              <a:t>2010-03-22T18:00:00.00-06:00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lvl="1"/>
            <a:r>
              <a:rPr lang="en-US" dirty="0" smtClean="0">
                <a:latin typeface="Calibri" charset="0"/>
              </a:rPr>
              <a:t>Duration: </a:t>
            </a:r>
            <a:r>
              <a:rPr lang="en-US" dirty="0" smtClean="0"/>
              <a:t>P[n]Y[n]M[n]DT[n]H[n]M[n]S (</a:t>
            </a:r>
            <a:r>
              <a:rPr lang="en-US" dirty="0" smtClean="0">
                <a:solidFill>
                  <a:srgbClr val="008000"/>
                </a:solidFill>
              </a:rPr>
              <a:t>PT1H20M30S</a:t>
            </a:r>
            <a:r>
              <a:rPr lang="en-US" dirty="0" smtClean="0"/>
              <a:t>)</a:t>
            </a: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652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alibri" charset="0"/>
              </a:rPr>
              <a:t>Bad Practice (1)</a:t>
            </a:r>
            <a:endParaRPr lang="en-US" sz="3600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33400" y="2895600"/>
            <a:ext cx="7342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731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731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Global Maps Of Atmospheric Nitrogen Deposition, 1860, 1993, and 2050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9"/>
          <p:cNvGrpSpPr>
            <a:grpSpLocks/>
          </p:cNvGrpSpPr>
          <p:nvPr/>
        </p:nvGrpSpPr>
        <p:grpSpPr bwMode="auto">
          <a:xfrm>
            <a:off x="3733800" y="2209800"/>
            <a:ext cx="4419600" cy="3273425"/>
            <a:chOff x="5181600" y="76200"/>
            <a:chExt cx="4419600" cy="3274187"/>
          </a:xfrm>
        </p:grpSpPr>
        <p:pic>
          <p:nvPicPr>
            <p:cNvPr id="1946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76200"/>
              <a:ext cx="4419600" cy="327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6858000" y="990813"/>
              <a:ext cx="914400" cy="914613"/>
            </a:xfrm>
            <a:prstGeom prst="rect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742950" indent="-285750" eaLnBrk="1" hangingPunct="1">
                <a:spcBef>
                  <a:spcPct val="20000"/>
                </a:spcBef>
                <a:buFontTx/>
                <a:buChar char="–"/>
                <a:defRPr/>
              </a:pPr>
              <a:endParaRPr lang="en-US" sz="2600">
                <a:ln w="38100" cmpd="sng">
                  <a:solidFill>
                    <a:schemeClr val="tx2">
                      <a:lumMod val="85000"/>
                      <a:lumOff val="15000"/>
                    </a:schemeClr>
                  </a:solidFill>
                </a:ln>
                <a:latin typeface="Calibri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484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6600" y="2133600"/>
            <a:ext cx="5562600" cy="40941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Norfolk - UK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More than </a:t>
            </a:r>
            <a:r>
              <a:rPr lang="en-US" sz="2200" dirty="0">
                <a:solidFill>
                  <a:srgbClr val="FF0000"/>
                </a:solidFill>
              </a:rPr>
              <a:t>200 people </a:t>
            </a:r>
            <a:r>
              <a:rPr lang="en-US" sz="2200" dirty="0"/>
              <a:t>- nearly all of them adults - live in each house and apartment in the southernmost corner of the city's West Ghent neighborhood.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/>
              <a:t>At least that's according to the latest census figures, which show an astonishing population growth rate of </a:t>
            </a:r>
            <a:r>
              <a:rPr lang="en-US" sz="2200" dirty="0">
                <a:solidFill>
                  <a:srgbClr val="FF0000"/>
                </a:solidFill>
              </a:rPr>
              <a:t>8,300 percent </a:t>
            </a:r>
            <a:r>
              <a:rPr lang="en-US" sz="2200" dirty="0"/>
              <a:t>within the handful of blocks south of </a:t>
            </a:r>
            <a:r>
              <a:rPr lang="en-US" sz="2200" dirty="0" err="1"/>
              <a:t>Redgate</a:t>
            </a:r>
            <a:r>
              <a:rPr lang="en-US" sz="2200" dirty="0"/>
              <a:t> Avenue.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Calibri" charset="0"/>
              </a:rPr>
              <a:t>Bad Practice (2)</a:t>
            </a:r>
            <a:endParaRPr lang="en-US" sz="3200" b="0" dirty="0">
              <a:solidFill>
                <a:srgbClr val="0000CC"/>
              </a:solidFill>
              <a:latin typeface="Calibri" charset="0"/>
            </a:endParaRP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2819400" cy="4678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Precision</a:t>
            </a: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Spatial Reference</a:t>
            </a:r>
            <a:endParaRPr lang="en-US" dirty="0" smtClean="0">
              <a:latin typeface="Calibri" charset="0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9BB5F0F-D6B2-3E4F-86B2-7BA750F8698C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19464" name="Oval 3"/>
          <p:cNvSpPr>
            <a:spLocks noChangeArrowheads="1"/>
          </p:cNvSpPr>
          <p:nvPr/>
        </p:nvSpPr>
        <p:spPr bwMode="auto">
          <a:xfrm>
            <a:off x="2362200" y="2667000"/>
            <a:ext cx="106680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742950" indent="-285750" eaLnBrk="1" hangingPunct="1">
              <a:spcBef>
                <a:spcPct val="20000"/>
              </a:spcBef>
              <a:buFontTx/>
              <a:buChar char="–"/>
            </a:pPr>
            <a:endParaRPr lang="en-US" sz="2600">
              <a:latin typeface="Calibri" charset="0"/>
            </a:endParaRPr>
          </a:p>
        </p:txBody>
      </p:sp>
      <p:sp>
        <p:nvSpPr>
          <p:cNvPr id="19465" name="Oval 2"/>
          <p:cNvSpPr>
            <a:spLocks noChangeArrowheads="1"/>
          </p:cNvSpPr>
          <p:nvPr/>
        </p:nvSpPr>
        <p:spPr bwMode="auto">
          <a:xfrm>
            <a:off x="8686800" y="1066800"/>
            <a:ext cx="914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742950" indent="-285750" eaLnBrk="1" hangingPunct="1">
              <a:spcBef>
                <a:spcPct val="20000"/>
              </a:spcBef>
              <a:buFontTx/>
              <a:buChar char="–"/>
            </a:pPr>
            <a:endParaRPr lang="en-US" sz="2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6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alibri" charset="0"/>
              </a:rPr>
              <a:t>Bad Practice (3)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Time in </a:t>
            </a:r>
            <a:r>
              <a:rPr lang="en-US" dirty="0" err="1" smtClean="0">
                <a:latin typeface="Calibri" charset="0"/>
              </a:rPr>
              <a:t>Daymet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Time information was messed up in the alpha release of </a:t>
            </a:r>
            <a:r>
              <a:rPr lang="en-US" dirty="0" err="1" smtClean="0">
                <a:latin typeface="Calibri" charset="0"/>
              </a:rPr>
              <a:t>Daymet</a:t>
            </a:r>
            <a:r>
              <a:rPr lang="en-US" dirty="0" smtClean="0">
                <a:latin typeface="Calibri" charset="0"/>
              </a:rPr>
              <a:t> data</a:t>
            </a:r>
          </a:p>
          <a:p>
            <a:pPr lvl="1"/>
            <a:r>
              <a:rPr lang="en-US" dirty="0" err="1" smtClean="0">
                <a:latin typeface="Calibri" charset="0"/>
              </a:rPr>
              <a:t>Daymet</a:t>
            </a:r>
            <a:r>
              <a:rPr lang="en-US" dirty="0" smtClean="0">
                <a:latin typeface="Calibri" charset="0"/>
              </a:rPr>
              <a:t> has data for 365 days in every year, so we thought it used the “365_day” calendar</a:t>
            </a:r>
          </a:p>
          <a:p>
            <a:pPr lvl="1"/>
            <a:r>
              <a:rPr lang="en-US" dirty="0" smtClean="0">
                <a:latin typeface="Calibri" charset="0"/>
              </a:rPr>
              <a:t>No! It has leap years. It removed December 31</a:t>
            </a:r>
            <a:r>
              <a:rPr lang="en-US" baseline="30000" dirty="0" smtClean="0">
                <a:latin typeface="Calibri" charset="0"/>
              </a:rPr>
              <a:t>st</a:t>
            </a:r>
            <a:r>
              <a:rPr lang="en-US" dirty="0" smtClean="0">
                <a:latin typeface="Calibri" charset="0"/>
              </a:rPr>
              <a:t> instead of Feb 29</a:t>
            </a:r>
            <a:r>
              <a:rPr lang="en-US" baseline="30000" dirty="0" smtClean="0">
                <a:latin typeface="Calibri" charset="0"/>
              </a:rPr>
              <a:t>th</a:t>
            </a:r>
            <a:r>
              <a:rPr lang="en-US" dirty="0" smtClean="0">
                <a:latin typeface="Calibri" charset="0"/>
              </a:rPr>
              <a:t> in leap years. We reset its calendar to “</a:t>
            </a:r>
            <a:r>
              <a:rPr lang="en-US" dirty="0" err="1" smtClean="0">
                <a:latin typeface="Calibri" charset="0"/>
              </a:rPr>
              <a:t>gregorian</a:t>
            </a:r>
            <a:r>
              <a:rPr lang="en-US" dirty="0" smtClean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617655"/>
            <a:ext cx="2654346" cy="2654346"/>
          </a:xfrm>
          <a:prstGeom prst="rect">
            <a:avLst/>
          </a:prstGeom>
        </p:spPr>
      </p:pic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alibri" charset="0"/>
              </a:rPr>
              <a:t>A Not-so-Good Practice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err="1" smtClean="0">
                <a:latin typeface="Calibri" charset="0"/>
              </a:rPr>
              <a:t>Circum</a:t>
            </a:r>
            <a:r>
              <a:rPr lang="en-US" dirty="0" smtClean="0">
                <a:latin typeface="Calibri" charset="0"/>
              </a:rPr>
              <a:t>-Arctic Map of Permafrost and Ground Ice Conditions</a:t>
            </a:r>
          </a:p>
          <a:p>
            <a:pPr lvl="1"/>
            <a:r>
              <a:rPr lang="en-US" dirty="0" smtClean="0">
                <a:latin typeface="Calibri" charset="0"/>
              </a:rPr>
              <a:t>It provides a 25km by 25km gridded map in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BINARY</a:t>
            </a:r>
            <a:r>
              <a:rPr lang="en-US" dirty="0" smtClean="0">
                <a:latin typeface="Calibri" charset="0"/>
              </a:rPr>
              <a:t> format along with a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header</a:t>
            </a:r>
            <a:r>
              <a:rPr lang="en-US" dirty="0" smtClean="0">
                <a:latin typeface="Calibri" charset="0"/>
              </a:rPr>
              <a:t> file and SRS definition in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readme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846255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/>
              <a:t>Header</a:t>
            </a:r>
            <a:r>
              <a:rPr lang="pl-PL" sz="1600" b="1" dirty="0" smtClean="0"/>
              <a:t>:</a:t>
            </a:r>
          </a:p>
          <a:p>
            <a:r>
              <a:rPr lang="pl-PL" sz="1600" dirty="0" err="1" smtClean="0"/>
              <a:t>nrows</a:t>
            </a:r>
            <a:r>
              <a:rPr lang="pl-PL" sz="1600" dirty="0" smtClean="0"/>
              <a:t> 721</a:t>
            </a:r>
          </a:p>
          <a:p>
            <a:r>
              <a:rPr lang="pl-PL" sz="1600" dirty="0" err="1" smtClean="0"/>
              <a:t>ncols</a:t>
            </a:r>
            <a:r>
              <a:rPr lang="pl-PL" sz="1600" dirty="0" smtClean="0"/>
              <a:t> 721</a:t>
            </a:r>
          </a:p>
          <a:p>
            <a:r>
              <a:rPr lang="pl-PL" sz="1600" dirty="0" err="1" smtClean="0"/>
              <a:t>nbits</a:t>
            </a:r>
            <a:r>
              <a:rPr lang="pl-PL" sz="1600" dirty="0" smtClean="0"/>
              <a:t> 8</a:t>
            </a:r>
          </a:p>
          <a:p>
            <a:r>
              <a:rPr lang="pl-PL" sz="1600" dirty="0" err="1" smtClean="0"/>
              <a:t>byteorder</a:t>
            </a:r>
            <a:r>
              <a:rPr lang="pl-PL" sz="1600" dirty="0" smtClean="0"/>
              <a:t> I</a:t>
            </a:r>
          </a:p>
          <a:p>
            <a:r>
              <a:rPr lang="pl-PL" sz="1600" dirty="0" err="1" smtClean="0"/>
              <a:t>ulxmap</a:t>
            </a:r>
            <a:r>
              <a:rPr lang="pl-PL" sz="1600" dirty="0" smtClean="0"/>
              <a:t> -9024309</a:t>
            </a:r>
          </a:p>
          <a:p>
            <a:r>
              <a:rPr lang="pl-PL" sz="1600" dirty="0" err="1" smtClean="0"/>
              <a:t>ulymap</a:t>
            </a:r>
            <a:r>
              <a:rPr lang="pl-PL" sz="1600" dirty="0" smtClean="0"/>
              <a:t> 9024309</a:t>
            </a:r>
          </a:p>
          <a:p>
            <a:r>
              <a:rPr lang="pl-PL" sz="1600" dirty="0" err="1" smtClean="0"/>
              <a:t>xdim</a:t>
            </a:r>
            <a:r>
              <a:rPr lang="pl-PL" sz="1600" dirty="0" smtClean="0"/>
              <a:t> 25067.525</a:t>
            </a:r>
          </a:p>
          <a:p>
            <a:r>
              <a:rPr lang="pl-PL" sz="1600" dirty="0" err="1" smtClean="0"/>
              <a:t>ydim</a:t>
            </a:r>
            <a:r>
              <a:rPr lang="pl-PL" sz="1600" dirty="0" smtClean="0"/>
              <a:t> 25067.525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3846255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SRS Definition:</a:t>
            </a:r>
          </a:p>
          <a:p>
            <a:r>
              <a:rPr lang="en-US" sz="1600" dirty="0" smtClean="0"/>
              <a:t>Projection: Lambert Azimuthal</a:t>
            </a:r>
            <a:br>
              <a:rPr lang="en-US" sz="1600" dirty="0" smtClean="0"/>
            </a:br>
            <a:r>
              <a:rPr lang="en-US" sz="1600" dirty="0" smtClean="0"/>
              <a:t>Units: meters</a:t>
            </a:r>
            <a:br>
              <a:rPr lang="en-US" sz="1600" dirty="0" smtClean="0"/>
            </a:br>
            <a:r>
              <a:rPr lang="en-US" sz="1600" dirty="0" smtClean="0"/>
              <a:t>Spheroid: defined</a:t>
            </a:r>
            <a:br>
              <a:rPr lang="en-US" sz="1600" dirty="0" smtClean="0"/>
            </a:br>
            <a:r>
              <a:rPr lang="en-US" sz="1600" dirty="0" smtClean="0"/>
              <a:t>Major Axis: 6371228.00000</a:t>
            </a:r>
            <a:br>
              <a:rPr lang="en-US" sz="1600" dirty="0" smtClean="0"/>
            </a:br>
            <a:r>
              <a:rPr lang="en-US" sz="1600" dirty="0" smtClean="0"/>
              <a:t>Minor Axis: 6371228.000</a:t>
            </a:r>
            <a:br>
              <a:rPr lang="en-US" sz="1600" dirty="0" smtClean="0"/>
            </a:br>
            <a:r>
              <a:rPr lang="en-US" sz="1600" dirty="0" smtClean="0"/>
              <a:t>longitude of center of projection: 0</a:t>
            </a:r>
            <a:br>
              <a:rPr lang="en-US" sz="1600" dirty="0" smtClean="0"/>
            </a:br>
            <a:r>
              <a:rPr lang="en-US" sz="1600" dirty="0" smtClean="0"/>
              <a:t>latitude of center of projection: 90</a:t>
            </a:r>
            <a:br>
              <a:rPr lang="en-US" sz="1600" dirty="0" smtClean="0"/>
            </a:br>
            <a:r>
              <a:rPr lang="en-US" sz="1600" dirty="0" smtClean="0"/>
              <a:t>false easting (meters): 0.00000</a:t>
            </a:r>
            <a:br>
              <a:rPr lang="en-US" sz="1600" dirty="0" smtClean="0"/>
            </a:br>
            <a:r>
              <a:rPr lang="en-US" sz="1600" dirty="0" smtClean="0"/>
              <a:t>false northing (meters): 0.00000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1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Make a Step Forward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" y="20574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400" b="1" dirty="0" smtClean="0">
                <a:solidFill>
                  <a:srgbClr val="009900"/>
                </a:solidFill>
                <a:latin typeface="Calibri" charset="0"/>
              </a:rPr>
              <a:t>Choose “</a:t>
            </a:r>
            <a:r>
              <a:rPr lang="en-US" sz="3400" b="1" dirty="0" smtClean="0">
                <a:solidFill>
                  <a:srgbClr val="FF6600"/>
                </a:solidFill>
                <a:latin typeface="Calibri" charset="0"/>
              </a:rPr>
              <a:t>GOOD</a:t>
            </a:r>
            <a:r>
              <a:rPr lang="en-US" sz="3400" b="1" dirty="0" smtClean="0">
                <a:solidFill>
                  <a:srgbClr val="008000"/>
                </a:solidFill>
                <a:latin typeface="Calibri" charset="0"/>
              </a:rPr>
              <a:t>”</a:t>
            </a:r>
            <a:r>
              <a:rPr lang="en-US" sz="3400" b="1" dirty="0" smtClean="0">
                <a:solidFill>
                  <a:srgbClr val="009900"/>
                </a:solidFill>
                <a:latin typeface="Calibri" charset="0"/>
              </a:rPr>
              <a:t> formats to store your spatial data and provide spatial/temporal information in </a:t>
            </a:r>
            <a:r>
              <a:rPr lang="en-US" sz="3400" b="1" dirty="0">
                <a:solidFill>
                  <a:srgbClr val="FF6600"/>
                </a:solidFill>
                <a:latin typeface="Calibri" charset="0"/>
              </a:rPr>
              <a:t>STANDARD</a:t>
            </a:r>
            <a:r>
              <a:rPr lang="en-US" sz="3400" b="1" dirty="0" smtClean="0">
                <a:solidFill>
                  <a:srgbClr val="009900"/>
                </a:solidFill>
                <a:latin typeface="Calibri" charset="0"/>
              </a:rPr>
              <a:t> ways</a:t>
            </a:r>
            <a:endParaRPr lang="en-US" sz="3400" b="1" dirty="0">
              <a:solidFill>
                <a:srgbClr val="009900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“Good” Formats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Open and non-proprietary</a:t>
            </a:r>
          </a:p>
          <a:p>
            <a:r>
              <a:rPr lang="en-US" dirty="0" smtClean="0">
                <a:latin typeface="Calibri" charset="0"/>
              </a:rPr>
              <a:t>Simple and commonly used</a:t>
            </a:r>
          </a:p>
          <a:p>
            <a:r>
              <a:rPr lang="en-US" dirty="0" smtClean="0">
                <a:latin typeface="Calibri" charset="0"/>
              </a:rPr>
              <a:t>More importantly, self-descriptive</a:t>
            </a:r>
          </a:p>
          <a:p>
            <a:pPr lvl="1"/>
            <a:r>
              <a:rPr lang="en-US" dirty="0" smtClean="0">
                <a:latin typeface="Calibri" charset="0"/>
              </a:rPr>
              <a:t>Interpretative metadata is included inside data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4038600"/>
            <a:ext cx="3733800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600" dirty="0" smtClean="0">
                <a:latin typeface="Calibri" charset="0"/>
              </a:rPr>
              <a:t>Feature Data Formats</a:t>
            </a:r>
          </a:p>
          <a:p>
            <a:pPr lvl="1"/>
            <a:r>
              <a:rPr lang="en-US" sz="2200" dirty="0" smtClean="0">
                <a:solidFill>
                  <a:srgbClr val="008000"/>
                </a:solidFill>
                <a:latin typeface="Calibri" charset="0"/>
              </a:rPr>
              <a:t>Shapefile</a:t>
            </a:r>
          </a:p>
          <a:p>
            <a:pPr lvl="1"/>
            <a:r>
              <a:rPr lang="en-US" sz="2200" dirty="0" smtClean="0">
                <a:solidFill>
                  <a:srgbClr val="008000"/>
                </a:solidFill>
                <a:latin typeface="Calibri" charset="0"/>
              </a:rPr>
              <a:t>KML</a:t>
            </a:r>
          </a:p>
          <a:p>
            <a:pPr lvl="1"/>
            <a:r>
              <a:rPr lang="en-US" sz="2200" dirty="0" smtClean="0">
                <a:solidFill>
                  <a:srgbClr val="FF6600"/>
                </a:solidFill>
                <a:latin typeface="Calibri" charset="0"/>
              </a:rPr>
              <a:t>GML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  <a:latin typeface="Calibri" charset="0"/>
              </a:rPr>
              <a:t>ESRI </a:t>
            </a:r>
            <a:r>
              <a:rPr lang="en-US" sz="2200" dirty="0" err="1" smtClean="0">
                <a:solidFill>
                  <a:srgbClr val="FF0000"/>
                </a:solidFill>
                <a:latin typeface="Calibri" charset="0"/>
              </a:rPr>
              <a:t>Geodatabase</a:t>
            </a:r>
            <a:endParaRPr lang="en-US" sz="22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8200" y="4038600"/>
            <a:ext cx="3733800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har char="•"/>
              <a:defRPr sz="2600">
                <a:latin typeface="Calibri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latin typeface="+mn-lt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latin typeface="+mn-lt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+mn-lt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Coverage </a:t>
            </a:r>
            <a:r>
              <a:rPr lang="en-US" dirty="0"/>
              <a:t>Data </a:t>
            </a:r>
            <a:r>
              <a:rPr lang="en-US" dirty="0" smtClean="0"/>
              <a:t>Formats</a:t>
            </a:r>
          </a:p>
          <a:p>
            <a:pPr lvl="1"/>
            <a:r>
              <a:rPr lang="en-US" sz="2200" dirty="0" err="1" smtClean="0">
                <a:solidFill>
                  <a:srgbClr val="008000"/>
                </a:solidFill>
              </a:rPr>
              <a:t>GeoTIFF</a:t>
            </a:r>
            <a:endParaRPr lang="en-US" sz="2200" dirty="0" smtClean="0">
              <a:solidFill>
                <a:srgbClr val="008000"/>
              </a:solidFill>
            </a:endParaRPr>
          </a:p>
          <a:p>
            <a:pPr lvl="1"/>
            <a:r>
              <a:rPr lang="en-US" sz="2200" dirty="0" err="1" smtClean="0">
                <a:solidFill>
                  <a:srgbClr val="008000"/>
                </a:solidFill>
              </a:rPr>
              <a:t>netCDF</a:t>
            </a:r>
            <a:r>
              <a:rPr lang="en-US" sz="2200" dirty="0" smtClean="0">
                <a:solidFill>
                  <a:srgbClr val="008000"/>
                </a:solidFill>
              </a:rPr>
              <a:t> v3/v4</a:t>
            </a:r>
          </a:p>
          <a:p>
            <a:pPr lvl="1"/>
            <a:r>
              <a:rPr lang="en-US" sz="2200" dirty="0" smtClean="0"/>
              <a:t>HDF-EOS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1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  <a:latin typeface="Calibri" charset="0"/>
              </a:rPr>
              <a:t>Standard Ways for Interpretative Metadata</a:t>
            </a:r>
            <a:endParaRPr lang="en-US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Climate and Forecast (CF) Metadata Convention</a:t>
            </a:r>
          </a:p>
          <a:p>
            <a:pPr lvl="1"/>
            <a:r>
              <a:rPr lang="en-US" dirty="0" smtClean="0">
                <a:latin typeface="Calibri" charset="0"/>
              </a:rPr>
              <a:t>CF Standard Names</a:t>
            </a:r>
          </a:p>
          <a:p>
            <a:pPr lvl="1"/>
            <a:r>
              <a:rPr lang="en-US" dirty="0" smtClean="0">
                <a:latin typeface="Calibri" charset="0"/>
              </a:rPr>
              <a:t>CF Convention</a:t>
            </a:r>
          </a:p>
          <a:p>
            <a:pPr lvl="2"/>
            <a:r>
              <a:rPr lang="en-US" dirty="0" smtClean="0">
                <a:latin typeface="Calibri" charset="0"/>
              </a:rPr>
              <a:t>Spatial/temporal coordinates</a:t>
            </a:r>
          </a:p>
          <a:p>
            <a:pPr lvl="2"/>
            <a:r>
              <a:rPr lang="en-US" dirty="0" smtClean="0">
                <a:latin typeface="Calibri" charset="0"/>
              </a:rPr>
              <a:t>Cell boundaries/shape/methods</a:t>
            </a:r>
          </a:p>
          <a:p>
            <a:pPr lvl="2"/>
            <a:r>
              <a:rPr lang="en-US" dirty="0" smtClean="0">
                <a:latin typeface="Calibri" charset="0"/>
              </a:rPr>
              <a:t>Missing data</a:t>
            </a:r>
          </a:p>
          <a:p>
            <a:pPr lvl="2"/>
            <a:r>
              <a:rPr lang="en-US" dirty="0" smtClean="0">
                <a:latin typeface="Calibri" charset="0"/>
              </a:rPr>
              <a:t>Data units</a:t>
            </a:r>
          </a:p>
          <a:p>
            <a:pPr lvl="2"/>
            <a:r>
              <a:rPr lang="en-US" dirty="0" smtClean="0">
                <a:latin typeface="Calibri" charset="0"/>
              </a:rPr>
              <a:t>…..</a:t>
            </a:r>
          </a:p>
          <a:p>
            <a:pPr lvl="2"/>
            <a:r>
              <a:rPr lang="en-US" dirty="0" smtClean="0">
                <a:latin typeface="Calibri" charset="0"/>
              </a:rPr>
              <a:t>Many more, just </a:t>
            </a:r>
            <a:r>
              <a:rPr lang="en-US" dirty="0" err="1" smtClean="0">
                <a:latin typeface="Calibri" charset="0"/>
              </a:rPr>
              <a:t>google</a:t>
            </a:r>
            <a:r>
              <a:rPr lang="en-US" dirty="0" smtClean="0">
                <a:latin typeface="Calibri" charset="0"/>
              </a:rPr>
              <a:t> “</a:t>
            </a:r>
            <a:r>
              <a:rPr lang="en-US" dirty="0" err="1" smtClean="0">
                <a:latin typeface="Calibri" charset="0"/>
              </a:rPr>
              <a:t>cf</a:t>
            </a:r>
            <a:r>
              <a:rPr lang="en-US" dirty="0" smtClean="0">
                <a:latin typeface="Calibri" charset="0"/>
              </a:rPr>
              <a:t> metadata”</a:t>
            </a:r>
          </a:p>
          <a:p>
            <a:pPr lvl="2"/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333399"/>
                </a:solidFill>
                <a:latin typeface="Calibri" charset="0"/>
              </a:rPr>
              <a:t>NetCDF</a:t>
            </a:r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 + CF Convention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err="1" smtClean="0">
                <a:latin typeface="Calibri" charset="0"/>
              </a:rPr>
              <a:t>NetCDF</a:t>
            </a:r>
            <a:r>
              <a:rPr lang="en-US" dirty="0" smtClean="0">
                <a:latin typeface="Calibri" charset="0"/>
              </a:rPr>
              <a:t> + CF: perfect combination for climate change and earth system model data</a:t>
            </a:r>
          </a:p>
          <a:p>
            <a:pPr lvl="1"/>
            <a:r>
              <a:rPr lang="en-US" dirty="0" smtClean="0">
                <a:latin typeface="Calibri" charset="0"/>
              </a:rPr>
              <a:t>The </a:t>
            </a:r>
            <a:r>
              <a:rPr lang="en-US" dirty="0" err="1" smtClean="0">
                <a:latin typeface="Calibri" charset="0"/>
              </a:rPr>
              <a:t>NetCDF</a:t>
            </a:r>
            <a:r>
              <a:rPr lang="en-US" dirty="0" smtClean="0">
                <a:latin typeface="Calibri" charset="0"/>
              </a:rPr>
              <a:t> classic model provides a clean way to organize multi-dimensional data</a:t>
            </a:r>
          </a:p>
          <a:p>
            <a:pPr lvl="1"/>
            <a:r>
              <a:rPr lang="en-US" dirty="0" smtClean="0">
                <a:latin typeface="Calibri" charset="0"/>
              </a:rPr>
              <a:t>The </a:t>
            </a:r>
            <a:r>
              <a:rPr lang="en-US" dirty="0" err="1" smtClean="0">
                <a:latin typeface="Calibri" charset="0"/>
              </a:rPr>
              <a:t>NetCDF</a:t>
            </a:r>
            <a:r>
              <a:rPr lang="en-US" dirty="0" smtClean="0">
                <a:latin typeface="Calibri" charset="0"/>
              </a:rPr>
              <a:t> enhanced model is suitable for more complex data</a:t>
            </a:r>
          </a:p>
          <a:p>
            <a:pPr lvl="1"/>
            <a:r>
              <a:rPr lang="en-US" dirty="0" err="1" smtClean="0">
                <a:latin typeface="Calibri" charset="0"/>
              </a:rPr>
              <a:t>NetCDF</a:t>
            </a:r>
            <a:r>
              <a:rPr lang="en-US" dirty="0" smtClean="0">
                <a:latin typeface="Calibri" charset="0"/>
              </a:rPr>
              <a:t> v4 supports internal compression</a:t>
            </a:r>
          </a:p>
          <a:p>
            <a:pPr lvl="1"/>
            <a:r>
              <a:rPr lang="en-US" dirty="0" err="1" smtClean="0">
                <a:latin typeface="Calibri" charset="0"/>
              </a:rPr>
              <a:t>NetCDF</a:t>
            </a:r>
            <a:r>
              <a:rPr lang="en-US" dirty="0" smtClean="0">
                <a:latin typeface="Calibri" charset="0"/>
              </a:rPr>
              <a:t> is supported by many tools: Matlab, IDL, Ferret, Python, NCO, Panoply, …</a:t>
            </a:r>
          </a:p>
          <a:p>
            <a:pPr lvl="1"/>
            <a:r>
              <a:rPr lang="en-US" dirty="0" smtClean="0">
                <a:latin typeface="Calibri" charset="0"/>
              </a:rPr>
              <a:t>CF makes data analysis can be automated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333399"/>
                </a:solidFill>
                <a:latin typeface="Calibri" charset="0"/>
              </a:rPr>
              <a:t>Spatial 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858000" cy="4678363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Any data with location information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Feature data: </a:t>
            </a: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object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with location and other properties</a:t>
            </a:r>
          </a:p>
          <a:p>
            <a:pPr lvl="2" eaLnBrk="1" hangingPunct="1"/>
            <a:r>
              <a:rPr lang="en-US" sz="1800">
                <a:latin typeface="Calibri" charset="0"/>
                <a:ea typeface="ＭＳ Ｐゴシック" charset="0"/>
              </a:rPr>
              <a:t>AmeriFlux sites/instruments, rivers, ecoregion boundaries</a:t>
            </a:r>
          </a:p>
          <a:p>
            <a:pPr lvl="2" eaLnBrk="1" hangingPunct="1">
              <a:buFontTx/>
              <a:buNone/>
            </a:pPr>
            <a:endParaRPr lang="en-US" sz="1800">
              <a:latin typeface="Calibri" charset="0"/>
              <a:ea typeface="ＭＳ Ｐゴシック" charset="0"/>
            </a:endParaRPr>
          </a:p>
          <a:p>
            <a:pPr lvl="2" eaLnBrk="1" hangingPunct="1">
              <a:buFontTx/>
              <a:buNone/>
            </a:pPr>
            <a:endParaRPr lang="en-US" sz="1800">
              <a:latin typeface="Calibri" charset="0"/>
              <a:ea typeface="ＭＳ Ｐゴシック" charset="0"/>
            </a:endParaRPr>
          </a:p>
          <a:p>
            <a:pPr lvl="2" eaLnBrk="1" hangingPunct="1">
              <a:buFontTx/>
              <a:buNone/>
            </a:pPr>
            <a:endParaRPr lang="en-US" sz="1800">
              <a:latin typeface="Calibri" charset="0"/>
              <a:ea typeface="ＭＳ Ｐゴシック" charset="0"/>
            </a:endParaRPr>
          </a:p>
          <a:p>
            <a:pPr lvl="1" eaLnBrk="1" hangingPunct="1"/>
            <a:endParaRPr lang="en-US" sz="2000">
              <a:latin typeface="Calibri" charset="0"/>
              <a:ea typeface="ＭＳ Ｐゴシック" charset="0"/>
            </a:endParaRPr>
          </a:p>
          <a:p>
            <a:pPr lvl="1" eaLnBrk="1" hangingPunct="1"/>
            <a:endParaRPr lang="en-US" sz="20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Coverage data: </a:t>
            </a: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phenomenon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spanning spatial extent / temporal period</a:t>
            </a:r>
          </a:p>
          <a:p>
            <a:pPr lvl="2" eaLnBrk="1" hangingPunct="1"/>
            <a:r>
              <a:rPr lang="en-US" sz="1800">
                <a:latin typeface="Calibri" charset="0"/>
                <a:ea typeface="ＭＳ Ｐゴシック" charset="0"/>
              </a:rPr>
              <a:t>AmeriFlux site GPP time series (1-D) </a:t>
            </a:r>
          </a:p>
          <a:p>
            <a:pPr lvl="2" eaLnBrk="1" hangingPunct="1"/>
            <a:r>
              <a:rPr lang="en-US" sz="1800">
                <a:latin typeface="Calibri" charset="0"/>
                <a:ea typeface="ＭＳ Ｐゴシック" charset="0"/>
              </a:rPr>
              <a:t>one scene of MODIS LAI (2-D) </a:t>
            </a:r>
          </a:p>
          <a:p>
            <a:pPr lvl="2" eaLnBrk="1" hangingPunct="1"/>
            <a:r>
              <a:rPr lang="en-US" sz="1800">
                <a:latin typeface="Calibri" charset="0"/>
                <a:ea typeface="ＭＳ Ｐゴシック" charset="0"/>
              </a:rPr>
              <a:t>global 1</a:t>
            </a:r>
            <a:r>
              <a:rPr lang="en-US" sz="1800">
                <a:latin typeface="Calibri" charset="0"/>
                <a:ea typeface="ＭＳ Ｐゴシック" charset="0"/>
                <a:cs typeface="Calibri" charset="0"/>
              </a:rPr>
              <a:t>°</a:t>
            </a:r>
            <a:r>
              <a:rPr lang="en-US" sz="1800">
                <a:latin typeface="Calibri" charset="0"/>
                <a:ea typeface="ＭＳ Ｐゴシック" charset="0"/>
              </a:rPr>
              <a:t>monthly model output NEE (3-D)</a:t>
            </a:r>
          </a:p>
          <a:p>
            <a:pPr lvl="2" eaLnBrk="1" hangingPunct="1"/>
            <a:r>
              <a:rPr lang="en-US" sz="1800">
                <a:latin typeface="Calibri" charset="0"/>
                <a:ea typeface="ＭＳ Ｐゴシック" charset="0"/>
              </a:rPr>
              <a:t>….</a:t>
            </a:r>
          </a:p>
        </p:txBody>
      </p:sp>
      <p:pic>
        <p:nvPicPr>
          <p:cNvPr id="23558" name="Picture 6" descr="Hierarchy of the geometry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32112"/>
            <a:ext cx="358140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248400" y="6537325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GTOPO30 Elevation</a:t>
            </a:r>
          </a:p>
        </p:txBody>
      </p:sp>
      <p:pic>
        <p:nvPicPr>
          <p:cNvPr id="23564" name="Picture 12" descr="10003_1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13325"/>
            <a:ext cx="2971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562600" y="4114800"/>
            <a:ext cx="762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i="1"/>
              <a:t>From Microsoft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Specify Spatial Info in </a:t>
            </a:r>
            <a:r>
              <a:rPr lang="en-US" sz="3600" dirty="0" err="1" smtClean="0">
                <a:solidFill>
                  <a:srgbClr val="333399"/>
                </a:solidFill>
                <a:latin typeface="Calibri" charset="0"/>
              </a:rPr>
              <a:t>NetCDF</a:t>
            </a:r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 (1)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Define SRS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2362200"/>
            <a:ext cx="6324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 short </a:t>
            </a:r>
            <a:r>
              <a:rPr lang="en-US" sz="2000" dirty="0" err="1" smtClean="0">
                <a:latin typeface="Calibri" charset="0"/>
              </a:rPr>
              <a:t>lambert_conformal_conic</a:t>
            </a:r>
            <a:r>
              <a:rPr lang="en-US" sz="2000" dirty="0" smtClean="0"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     :</a:t>
            </a:r>
            <a:r>
              <a:rPr lang="en-US" sz="2000" dirty="0" err="1" smtClean="0">
                <a:latin typeface="Calibri" charset="0"/>
              </a:rPr>
              <a:t>grid_mapping_name</a:t>
            </a:r>
            <a:r>
              <a:rPr lang="en-US" sz="2000" dirty="0" smtClean="0">
                <a:latin typeface="Calibri" charset="0"/>
              </a:rPr>
              <a:t> = "</a:t>
            </a:r>
            <a:r>
              <a:rPr lang="en-US" sz="2000" dirty="0" err="1" smtClean="0">
                <a:latin typeface="Calibri" charset="0"/>
              </a:rPr>
              <a:t>lambert_conformal_conic</a:t>
            </a:r>
            <a:r>
              <a:rPr lang="en-US" sz="2000" dirty="0" smtClean="0">
                <a:latin typeface="Calibri" charset="0"/>
              </a:rPr>
              <a:t>";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     :</a:t>
            </a:r>
            <a:r>
              <a:rPr lang="en-US" sz="2000" dirty="0" err="1" smtClean="0">
                <a:latin typeface="Calibri" charset="0"/>
              </a:rPr>
              <a:t>longitude_of_central_meridian</a:t>
            </a:r>
            <a:r>
              <a:rPr lang="en-US" sz="2000" dirty="0" smtClean="0">
                <a:latin typeface="Calibri" charset="0"/>
              </a:rPr>
              <a:t> = -100.0; // double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     :</a:t>
            </a:r>
            <a:r>
              <a:rPr lang="en-US" sz="2000" dirty="0" err="1" smtClean="0">
                <a:latin typeface="Calibri" charset="0"/>
              </a:rPr>
              <a:t>latitude_of_projection_origin</a:t>
            </a:r>
            <a:r>
              <a:rPr lang="en-US" sz="2000" dirty="0" smtClean="0">
                <a:latin typeface="Calibri" charset="0"/>
              </a:rPr>
              <a:t> = 42.5; // double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     :</a:t>
            </a:r>
            <a:r>
              <a:rPr lang="en-US" sz="2000" dirty="0" err="1" smtClean="0">
                <a:latin typeface="Calibri" charset="0"/>
              </a:rPr>
              <a:t>false_easting</a:t>
            </a:r>
            <a:r>
              <a:rPr lang="en-US" sz="2000" dirty="0" smtClean="0">
                <a:latin typeface="Calibri" charset="0"/>
              </a:rPr>
              <a:t> = 0.0; // double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     :</a:t>
            </a:r>
            <a:r>
              <a:rPr lang="en-US" sz="2000" dirty="0" err="1" smtClean="0">
                <a:latin typeface="Calibri" charset="0"/>
              </a:rPr>
              <a:t>false_northing</a:t>
            </a:r>
            <a:r>
              <a:rPr lang="en-US" sz="2000" dirty="0" smtClean="0">
                <a:latin typeface="Calibri" charset="0"/>
              </a:rPr>
              <a:t> = 0.0; // double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     :</a:t>
            </a:r>
            <a:r>
              <a:rPr lang="en-US" sz="2000" dirty="0" err="1" smtClean="0">
                <a:latin typeface="Calibri" charset="0"/>
              </a:rPr>
              <a:t>standard_parallel</a:t>
            </a:r>
            <a:r>
              <a:rPr lang="en-US" sz="2000" dirty="0" smtClean="0">
                <a:latin typeface="Calibri" charset="0"/>
              </a:rPr>
              <a:t> = 25.0, 60.0; // double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Specify Spatial Info in </a:t>
            </a:r>
            <a:r>
              <a:rPr lang="en-US" sz="3600" dirty="0" err="1" smtClean="0">
                <a:solidFill>
                  <a:srgbClr val="333399"/>
                </a:solidFill>
                <a:latin typeface="Calibri" charset="0"/>
              </a:rPr>
              <a:t>NetCDF</a:t>
            </a:r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 (2)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Provide cell center coordinates in </a:t>
            </a:r>
            <a:r>
              <a:rPr lang="en-US" dirty="0" smtClean="0">
                <a:latin typeface="Calibri" charset="0"/>
              </a:rPr>
              <a:t>Geographic </a:t>
            </a:r>
            <a:r>
              <a:rPr lang="en-US" dirty="0" err="1" smtClean="0">
                <a:latin typeface="Calibri" charset="0"/>
              </a:rPr>
              <a:t>Lat</a:t>
            </a:r>
            <a:r>
              <a:rPr lang="en-US" dirty="0" smtClean="0">
                <a:latin typeface="Calibri" charset="0"/>
              </a:rPr>
              <a:t>/Lon SRS and </a:t>
            </a:r>
            <a:r>
              <a:rPr lang="en-US" dirty="0" smtClean="0">
                <a:latin typeface="Calibri" charset="0"/>
              </a:rPr>
              <a:t>native SRS (</a:t>
            </a:r>
            <a:r>
              <a:rPr lang="en-US" i="1" dirty="0" smtClean="0">
                <a:latin typeface="Calibri" charset="0"/>
              </a:rPr>
              <a:t>if different</a:t>
            </a:r>
            <a:r>
              <a:rPr lang="en-US" dirty="0" smtClean="0">
                <a:latin typeface="Calibri" charset="0"/>
              </a:rPr>
              <a:t>)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44196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double x(x=162);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"m";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long_name</a:t>
            </a:r>
            <a:r>
              <a:rPr lang="en-US" sz="1800" dirty="0" smtClean="0">
                <a:latin typeface="Calibri" charset="0"/>
              </a:rPr>
              <a:t> = "x coordinate of grid cell";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standard_name</a:t>
            </a:r>
            <a:r>
              <a:rPr lang="en-US" sz="1800" dirty="0" smtClean="0">
                <a:latin typeface="Calibri" charset="0"/>
              </a:rPr>
              <a:t> = "</a:t>
            </a:r>
            <a:r>
              <a:rPr lang="en-US" sz="1800" dirty="0" err="1" smtClean="0">
                <a:latin typeface="Calibri" charset="0"/>
              </a:rPr>
              <a:t>projection_x_coordinate</a:t>
            </a:r>
            <a:r>
              <a:rPr lang="en-US" sz="1800" dirty="0" smtClean="0">
                <a:latin typeface="Calibri" charset="0"/>
              </a:rPr>
              <a:t>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double y(y=227);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"m";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long_name</a:t>
            </a:r>
            <a:r>
              <a:rPr lang="en-US" sz="1800" dirty="0" smtClean="0">
                <a:latin typeface="Calibri" charset="0"/>
              </a:rPr>
              <a:t> = "y coordinate of grid cell";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standard_name</a:t>
            </a:r>
            <a:r>
              <a:rPr lang="en-US" sz="1800" dirty="0" smtClean="0">
                <a:latin typeface="Calibri" charset="0"/>
              </a:rPr>
              <a:t> = "</a:t>
            </a:r>
            <a:r>
              <a:rPr lang="en-US" sz="1800" dirty="0" err="1" smtClean="0">
                <a:latin typeface="Calibri" charset="0"/>
              </a:rPr>
              <a:t>projection_y_coordinate</a:t>
            </a:r>
            <a:r>
              <a:rPr lang="en-US" sz="1800" dirty="0" smtClean="0">
                <a:latin typeface="Calibri" charset="0"/>
              </a:rPr>
              <a:t>”;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76800" y="2667000"/>
            <a:ext cx="40386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double </a:t>
            </a:r>
            <a:r>
              <a:rPr lang="en-US" sz="1800" dirty="0" err="1" smtClean="0">
                <a:latin typeface="Calibri" charset="0"/>
              </a:rPr>
              <a:t>lat</a:t>
            </a:r>
            <a:r>
              <a:rPr lang="en-US" sz="1800" dirty="0" smtClean="0">
                <a:latin typeface="Calibri" charset="0"/>
              </a:rPr>
              <a:t>(y=227, x=162);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</a:t>
            </a:r>
            <a:r>
              <a:rPr lang="en-US" sz="1800" dirty="0" err="1" smtClean="0">
                <a:latin typeface="Calibri" charset="0"/>
              </a:rPr>
              <a:t>degrees_north</a:t>
            </a:r>
            <a:r>
              <a:rPr lang="en-US" sz="1800" dirty="0" smtClean="0">
                <a:latin typeface="Calibri" charset="0"/>
              </a:rPr>
              <a:t>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long_name</a:t>
            </a:r>
            <a:r>
              <a:rPr lang="en-US" sz="1800" dirty="0" smtClean="0">
                <a:latin typeface="Calibri" charset="0"/>
              </a:rPr>
              <a:t> = "latitude coordinate";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standard_name</a:t>
            </a:r>
            <a:r>
              <a:rPr lang="en-US" sz="1800" dirty="0" smtClean="0">
                <a:latin typeface="Calibri" charset="0"/>
              </a:rPr>
              <a:t> = "latitude";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double </a:t>
            </a:r>
            <a:r>
              <a:rPr lang="en-US" sz="1800" dirty="0" err="1" smtClean="0">
                <a:latin typeface="Calibri" charset="0"/>
              </a:rPr>
              <a:t>lon</a:t>
            </a:r>
            <a:r>
              <a:rPr lang="en-US" sz="1800" dirty="0" smtClean="0">
                <a:latin typeface="Calibri" charset="0"/>
              </a:rPr>
              <a:t>(y=227, x=162);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</a:t>
            </a:r>
            <a:r>
              <a:rPr lang="en-US" sz="1800" dirty="0" err="1" smtClean="0">
                <a:latin typeface="Calibri" charset="0"/>
              </a:rPr>
              <a:t>degrees_east</a:t>
            </a:r>
            <a:r>
              <a:rPr lang="en-US" sz="1800" dirty="0" smtClean="0">
                <a:latin typeface="Calibri" charset="0"/>
              </a:rPr>
              <a:t>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long_name</a:t>
            </a:r>
            <a:r>
              <a:rPr lang="en-US" sz="1800" dirty="0" smtClean="0">
                <a:latin typeface="Calibri" charset="0"/>
              </a:rPr>
              <a:t> = "longitude coordinate";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</a:t>
            </a:r>
            <a:r>
              <a:rPr lang="en-US" sz="1800" dirty="0" err="1" smtClean="0">
                <a:latin typeface="Calibri" charset="0"/>
              </a:rPr>
              <a:t>standard_name</a:t>
            </a:r>
            <a:r>
              <a:rPr lang="en-US" sz="1800" dirty="0" smtClean="0">
                <a:latin typeface="Calibri" charset="0"/>
              </a:rPr>
              <a:t> = "longitude”;</a:t>
            </a:r>
          </a:p>
        </p:txBody>
      </p:sp>
    </p:spTree>
    <p:extLst>
      <p:ext uri="{BB962C8B-B14F-4D97-AF65-F5344CB8AC3E}">
        <p14:creationId xmlns:p14="http://schemas.microsoft.com/office/powerpoint/2010/main" val="281260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Specify Spatial Info in </a:t>
            </a:r>
            <a:r>
              <a:rPr lang="en-US" sz="3600" dirty="0" err="1" smtClean="0">
                <a:solidFill>
                  <a:srgbClr val="333399"/>
                </a:solidFill>
                <a:latin typeface="Calibri" charset="0"/>
              </a:rPr>
              <a:t>NetCDF</a:t>
            </a:r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 (3)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Specify cell boundaries</a:t>
            </a:r>
          </a:p>
          <a:p>
            <a:pPr lvl="1"/>
            <a:r>
              <a:rPr lang="en-US" dirty="0" smtClean="0">
                <a:latin typeface="Calibri" charset="0"/>
              </a:rPr>
              <a:t>Left-right boundary</a:t>
            </a:r>
          </a:p>
          <a:p>
            <a:pPr lvl="1"/>
            <a:r>
              <a:rPr lang="en-US" dirty="0" smtClean="0">
                <a:latin typeface="Calibri" charset="0"/>
              </a:rPr>
              <a:t>Bottom-top boundary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0800" y="3048000"/>
            <a:ext cx="40386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double </a:t>
            </a:r>
            <a:r>
              <a:rPr lang="en-US" sz="1800" dirty="0" err="1" smtClean="0">
                <a:latin typeface="Calibri" charset="0"/>
              </a:rPr>
              <a:t>lat_bnds</a:t>
            </a:r>
            <a:r>
              <a:rPr lang="en-US" sz="1800" dirty="0" smtClean="0">
                <a:latin typeface="Calibri" charset="0"/>
              </a:rPr>
              <a:t>(</a:t>
            </a:r>
            <a:r>
              <a:rPr lang="en-US" sz="1800" dirty="0" err="1" smtClean="0">
                <a:latin typeface="Calibri" charset="0"/>
              </a:rPr>
              <a:t>lat</a:t>
            </a:r>
            <a:r>
              <a:rPr lang="en-US" sz="1800" dirty="0" smtClean="0">
                <a:latin typeface="Calibri" charset="0"/>
              </a:rPr>
              <a:t>=360, </a:t>
            </a:r>
            <a:r>
              <a:rPr lang="en-US" sz="1800" dirty="0" err="1" smtClean="0">
                <a:latin typeface="Calibri" charset="0"/>
              </a:rPr>
              <a:t>nv</a:t>
            </a:r>
            <a:r>
              <a:rPr lang="en-US" sz="1800" dirty="0" smtClean="0">
                <a:latin typeface="Calibri" charset="0"/>
              </a:rPr>
              <a:t>=2);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</a:t>
            </a:r>
            <a:r>
              <a:rPr lang="en-US" sz="1800" dirty="0" err="1" smtClean="0">
                <a:latin typeface="Calibri" charset="0"/>
              </a:rPr>
              <a:t>degrees_north</a:t>
            </a:r>
            <a:r>
              <a:rPr lang="en-US" sz="1800" dirty="0" smtClean="0">
                <a:latin typeface="Calibri" charset="0"/>
              </a:rPr>
              <a:t>";</a:t>
            </a:r>
            <a:endParaRPr lang="en-US" sz="18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double </a:t>
            </a:r>
            <a:r>
              <a:rPr lang="en-US" sz="1800" dirty="0" err="1" smtClean="0">
                <a:latin typeface="Calibri" charset="0"/>
              </a:rPr>
              <a:t>lon_bnds</a:t>
            </a:r>
            <a:r>
              <a:rPr lang="en-US" sz="1800" dirty="0" smtClean="0">
                <a:latin typeface="Calibri" charset="0"/>
              </a:rPr>
              <a:t>(</a:t>
            </a:r>
            <a:r>
              <a:rPr lang="en-US" sz="1800" dirty="0" err="1" smtClean="0">
                <a:latin typeface="Calibri" charset="0"/>
              </a:rPr>
              <a:t>lon</a:t>
            </a:r>
            <a:r>
              <a:rPr lang="en-US" sz="1800" dirty="0" smtClean="0">
                <a:latin typeface="Calibri" charset="0"/>
              </a:rPr>
              <a:t>=720, </a:t>
            </a:r>
            <a:r>
              <a:rPr lang="en-US" sz="1800" dirty="0" err="1" smtClean="0">
                <a:latin typeface="Calibri" charset="0"/>
              </a:rPr>
              <a:t>nv</a:t>
            </a:r>
            <a:r>
              <a:rPr lang="en-US" sz="1800" dirty="0" smtClean="0">
                <a:latin typeface="Calibri" charset="0"/>
              </a:rPr>
              <a:t>=2);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</a:t>
            </a:r>
            <a:r>
              <a:rPr lang="en-US" sz="1800" dirty="0" err="1" smtClean="0">
                <a:latin typeface="Calibri" charset="0"/>
              </a:rPr>
              <a:t>degrees_east</a:t>
            </a:r>
            <a:r>
              <a:rPr lang="en-US" sz="1800" dirty="0" smtClean="0">
                <a:latin typeface="Calibri" charset="0"/>
              </a:rPr>
              <a:t>";</a:t>
            </a:r>
            <a:endParaRPr lang="en-US" sz="18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double </a:t>
            </a:r>
            <a:r>
              <a:rPr lang="en-US" sz="1800" dirty="0" err="1" smtClean="0">
                <a:latin typeface="Calibri" charset="0"/>
              </a:rPr>
              <a:t>lat</a:t>
            </a:r>
            <a:r>
              <a:rPr lang="en-US" sz="1800" dirty="0" smtClean="0">
                <a:latin typeface="Calibri" charset="0"/>
              </a:rPr>
              <a:t>(</a:t>
            </a:r>
            <a:r>
              <a:rPr lang="en-US" sz="1800" dirty="0" err="1" smtClean="0">
                <a:latin typeface="Calibri" charset="0"/>
              </a:rPr>
              <a:t>lat</a:t>
            </a:r>
            <a:r>
              <a:rPr lang="en-US" sz="1800" dirty="0" smtClean="0">
                <a:latin typeface="Calibri" charset="0"/>
              </a:rPr>
              <a:t>=360);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:bounds = "</a:t>
            </a:r>
            <a:r>
              <a:rPr lang="en-US" sz="1800" dirty="0" err="1" smtClean="0">
                <a:latin typeface="Calibri" charset="0"/>
              </a:rPr>
              <a:t>lat_bnds</a:t>
            </a:r>
            <a:r>
              <a:rPr lang="en-US" sz="1800" dirty="0" smtClean="0">
                <a:latin typeface="Calibri" charset="0"/>
              </a:rPr>
              <a:t>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</a:t>
            </a:r>
            <a:r>
              <a:rPr lang="en-US" sz="1800" dirty="0" err="1" smtClean="0">
                <a:latin typeface="Calibri" charset="0"/>
              </a:rPr>
              <a:t>degrees_north</a:t>
            </a:r>
            <a:r>
              <a:rPr lang="en-US" sz="1800" dirty="0" smtClean="0">
                <a:latin typeface="Calibri" charset="0"/>
              </a:rPr>
              <a:t>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double </a:t>
            </a:r>
            <a:r>
              <a:rPr lang="en-US" sz="1800" dirty="0" err="1" smtClean="0">
                <a:latin typeface="Calibri" charset="0"/>
              </a:rPr>
              <a:t>lon</a:t>
            </a:r>
            <a:r>
              <a:rPr lang="en-US" sz="1800" dirty="0" smtClean="0">
                <a:latin typeface="Calibri" charset="0"/>
              </a:rPr>
              <a:t>(</a:t>
            </a:r>
            <a:r>
              <a:rPr lang="en-US" sz="1800" dirty="0" err="1" smtClean="0">
                <a:latin typeface="Calibri" charset="0"/>
              </a:rPr>
              <a:t>lon</a:t>
            </a:r>
            <a:r>
              <a:rPr lang="en-US" sz="1800" dirty="0" smtClean="0">
                <a:latin typeface="Calibri" charset="0"/>
              </a:rPr>
              <a:t>=720);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:bounds = "</a:t>
            </a:r>
            <a:r>
              <a:rPr lang="en-US" sz="1800" dirty="0" err="1" smtClean="0">
                <a:latin typeface="Calibri" charset="0"/>
              </a:rPr>
              <a:t>lon_bnds</a:t>
            </a:r>
            <a:r>
              <a:rPr lang="en-US" sz="1800" dirty="0" smtClean="0">
                <a:latin typeface="Calibri" charset="0"/>
              </a:rPr>
              <a:t>";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</a:rPr>
              <a:t>     :units = "</a:t>
            </a:r>
            <a:r>
              <a:rPr lang="en-US" sz="1800" dirty="0" err="1" smtClean="0">
                <a:latin typeface="Calibri" charset="0"/>
              </a:rPr>
              <a:t>degrees_east</a:t>
            </a:r>
            <a:r>
              <a:rPr lang="en-US" sz="1800" dirty="0" smtClean="0">
                <a:latin typeface="Calibri" charset="0"/>
              </a:rPr>
              <a:t>";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Specify Temporal Info in </a:t>
            </a:r>
            <a:r>
              <a:rPr lang="en-US" sz="3600" dirty="0" err="1" smtClean="0">
                <a:solidFill>
                  <a:srgbClr val="333399"/>
                </a:solidFill>
                <a:latin typeface="Calibri" charset="0"/>
              </a:rPr>
              <a:t>NetCDF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Specify calendar and time coordinate</a:t>
            </a:r>
          </a:p>
          <a:p>
            <a:r>
              <a:rPr lang="en-US" dirty="0" smtClean="0">
                <a:latin typeface="Calibri" charset="0"/>
              </a:rPr>
              <a:t>Specify time step boundaries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2819400"/>
            <a:ext cx="6324600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latin typeface="Calibri" charset="0"/>
              </a:rPr>
              <a:t>2008 </a:t>
            </a:r>
            <a:r>
              <a:rPr lang="en-US" sz="2000" b="1" dirty="0" err="1" smtClean="0">
                <a:latin typeface="Calibri" charset="0"/>
              </a:rPr>
              <a:t>Daymet</a:t>
            </a:r>
            <a:r>
              <a:rPr lang="en-US" sz="2000" b="1" dirty="0" smtClean="0">
                <a:latin typeface="Calibri" charset="0"/>
              </a:rPr>
              <a:t> Daily Average Vapor Pressure</a:t>
            </a:r>
          </a:p>
          <a:p>
            <a:pPr marL="0" indent="0">
              <a:buNone/>
            </a:pP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Calendar: </a:t>
            </a:r>
            <a:r>
              <a:rPr lang="en-US" sz="2000" dirty="0" err="1" smtClean="0">
                <a:latin typeface="Calibri" charset="0"/>
              </a:rPr>
              <a:t>gregorian</a:t>
            </a: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Time coordinate units: days since 1980-01-01T00:00:00Z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Time coordinate values: 10227.5, 10228.5, 10229.5, 10230.5, 10231.5, …, 10590.5, </a:t>
            </a:r>
            <a:r>
              <a:rPr lang="en-US" sz="2000" dirty="0" smtClean="0">
                <a:solidFill>
                  <a:srgbClr val="3366FF"/>
                </a:solidFill>
                <a:latin typeface="Calibri" charset="0"/>
              </a:rPr>
              <a:t>10591.5 (Dec 30</a:t>
            </a:r>
            <a:r>
              <a:rPr lang="en-US" sz="2000" baseline="30000" dirty="0" smtClean="0">
                <a:solidFill>
                  <a:srgbClr val="3366FF"/>
                </a:solidFill>
                <a:latin typeface="Calibri" charset="0"/>
              </a:rPr>
              <a:t>th</a:t>
            </a:r>
            <a:r>
              <a:rPr lang="en-US" sz="2000" dirty="0" smtClean="0">
                <a:solidFill>
                  <a:srgbClr val="3366FF"/>
                </a:solidFill>
                <a:latin typeface="Calibri" charset="0"/>
              </a:rPr>
              <a:t> noon)</a:t>
            </a:r>
          </a:p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Time step boundaries: </a:t>
            </a:r>
            <a:r>
              <a:rPr lang="en-US" sz="2000" dirty="0" smtClean="0">
                <a:latin typeface="Calibri" charset="0"/>
              </a:rPr>
              <a:t>10227,10228; 10228,10229; …; 10590,10591; </a:t>
            </a:r>
            <a:r>
              <a:rPr lang="en-US" sz="2000" dirty="0" smtClean="0">
                <a:solidFill>
                  <a:srgbClr val="3366FF"/>
                </a:solidFill>
                <a:latin typeface="Calibri" charset="0"/>
              </a:rPr>
              <a:t>10591,10592 (</a:t>
            </a:r>
            <a:r>
              <a:rPr lang="en-US" sz="2000" dirty="0" err="1" smtClean="0">
                <a:solidFill>
                  <a:srgbClr val="3366FF"/>
                </a:solidFill>
                <a:latin typeface="Calibri" charset="0"/>
              </a:rPr>
              <a:t>start,end</a:t>
            </a:r>
            <a:r>
              <a:rPr lang="en-US" sz="2000" dirty="0" smtClean="0">
                <a:solidFill>
                  <a:srgbClr val="3366FF"/>
                </a:solidFill>
                <a:latin typeface="Calibri" charset="0"/>
              </a:rPr>
              <a:t> of Dec 30</a:t>
            </a:r>
            <a:r>
              <a:rPr lang="en-US" sz="2000" baseline="30000" dirty="0" smtClean="0">
                <a:solidFill>
                  <a:srgbClr val="3366FF"/>
                </a:solidFill>
                <a:latin typeface="Calibri" charset="0"/>
              </a:rPr>
              <a:t>th</a:t>
            </a:r>
            <a:r>
              <a:rPr lang="en-US" sz="2000" dirty="0" smtClean="0">
                <a:solidFill>
                  <a:srgbClr val="3366FF"/>
                </a:solidFill>
                <a:latin typeface="Calibri" charset="0"/>
              </a:rPr>
              <a:t>)</a:t>
            </a:r>
            <a:endParaRPr lang="en-US" sz="2000" dirty="0">
              <a:solidFill>
                <a:srgbClr val="3366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Cell Methods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To describe the characteristic of a variable that is represented by grid cell values</a:t>
            </a:r>
          </a:p>
          <a:p>
            <a:pPr lvl="1"/>
            <a:r>
              <a:rPr lang="en-US" dirty="0" smtClean="0">
                <a:latin typeface="Calibri" charset="0"/>
              </a:rPr>
              <a:t>NARR </a:t>
            </a:r>
            <a:r>
              <a:rPr lang="en-US" dirty="0" err="1" smtClean="0">
                <a:latin typeface="Calibri" charset="0"/>
              </a:rPr>
              <a:t>dswrf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dirty="0" smtClean="0"/>
              <a:t>3-hourly average, average across a 32km by 32km region</a:t>
            </a:r>
          </a:p>
          <a:p>
            <a:pPr lvl="1"/>
            <a:r>
              <a:rPr lang="en-US" dirty="0" smtClean="0">
                <a:latin typeface="Calibri" charset="0"/>
              </a:rPr>
              <a:t>NARR </a:t>
            </a:r>
            <a:r>
              <a:rPr lang="en-US" dirty="0" err="1" smtClean="0">
                <a:latin typeface="Calibri" charset="0"/>
              </a:rPr>
              <a:t>precip</a:t>
            </a:r>
            <a:r>
              <a:rPr lang="en-US" dirty="0" smtClean="0">
                <a:latin typeface="Calibri" charset="0"/>
              </a:rPr>
              <a:t>: 3-hourly accumulated, </a:t>
            </a:r>
            <a:r>
              <a:rPr lang="en-US" dirty="0" smtClean="0"/>
              <a:t>average across a 32km by 32km region</a:t>
            </a:r>
            <a:endParaRPr lang="en-US" dirty="0" smtClean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cell_methods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“time: mean area: mean”</a:t>
            </a:r>
          </a:p>
          <a:p>
            <a:pPr lvl="1"/>
            <a:r>
              <a:rPr lang="en-US" dirty="0" smtClean="0">
                <a:latin typeface="Calibri" charset="0"/>
              </a:rPr>
              <a:t>“time: sum area: mean”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5000" y="3810000"/>
            <a:ext cx="1905000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point</a:t>
            </a:r>
          </a:p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Sum</a:t>
            </a:r>
          </a:p>
          <a:p>
            <a:pPr marL="0" indent="0">
              <a:buNone/>
            </a:pPr>
            <a:r>
              <a:rPr lang="en-US" sz="1600" dirty="0">
                <a:latin typeface="Calibri" charset="0"/>
              </a:rPr>
              <a:t>m</a:t>
            </a:r>
            <a:r>
              <a:rPr lang="en-US" sz="1600" dirty="0" smtClean="0">
                <a:latin typeface="Calibri" charset="0"/>
              </a:rPr>
              <a:t>aximum</a:t>
            </a:r>
          </a:p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median</a:t>
            </a:r>
          </a:p>
          <a:p>
            <a:pPr marL="0" indent="0">
              <a:buNone/>
            </a:pPr>
            <a:r>
              <a:rPr lang="en-US" sz="1600" dirty="0" err="1" smtClean="0">
                <a:latin typeface="Calibri" charset="0"/>
              </a:rPr>
              <a:t>mid_range</a:t>
            </a:r>
            <a:endParaRPr lang="en-US" sz="16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minimum</a:t>
            </a:r>
          </a:p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mean</a:t>
            </a:r>
          </a:p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mode</a:t>
            </a:r>
          </a:p>
          <a:p>
            <a:pPr marL="0" indent="0">
              <a:buNone/>
            </a:pPr>
            <a:r>
              <a:rPr lang="en-US" sz="1600" dirty="0" err="1" smtClean="0">
                <a:latin typeface="Calibri" charset="0"/>
              </a:rPr>
              <a:t>standard_deviation</a:t>
            </a:r>
            <a:endParaRPr lang="en-US" sz="1600" dirty="0" smtClean="0">
              <a:latin typeface="Calibri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variance</a:t>
            </a:r>
          </a:p>
          <a:p>
            <a:pPr marL="0" indent="0">
              <a:buNone/>
            </a:pPr>
            <a:endParaRPr lang="en-US" sz="1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0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Missing Data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2438400"/>
          </a:xfrm>
        </p:spPr>
        <p:txBody>
          <a:bodyPr/>
          <a:lstStyle/>
          <a:p>
            <a:r>
              <a:rPr lang="en-US" sz="2400" dirty="0" smtClean="0">
                <a:latin typeface="Calibri" charset="0"/>
              </a:rPr>
              <a:t>Use </a:t>
            </a:r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_</a:t>
            </a:r>
            <a:r>
              <a:rPr lang="en-US" sz="2400" dirty="0" err="1" smtClean="0">
                <a:solidFill>
                  <a:srgbClr val="008000"/>
                </a:solidFill>
                <a:latin typeface="Calibri" charset="0"/>
              </a:rPr>
              <a:t>FillValue</a:t>
            </a:r>
            <a:r>
              <a:rPr lang="en-US" sz="2400" dirty="0" smtClean="0">
                <a:latin typeface="Calibri" charset="0"/>
              </a:rPr>
              <a:t>, </a:t>
            </a:r>
            <a:r>
              <a:rPr lang="en-US" sz="2400" dirty="0" err="1" smtClean="0">
                <a:solidFill>
                  <a:srgbClr val="FF6600"/>
                </a:solidFill>
                <a:latin typeface="Calibri" charset="0"/>
              </a:rPr>
              <a:t>missing_value</a:t>
            </a:r>
            <a:r>
              <a:rPr lang="en-US" sz="2400" dirty="0" smtClean="0">
                <a:latin typeface="Calibri" charset="0"/>
              </a:rPr>
              <a:t>, </a:t>
            </a:r>
            <a:r>
              <a:rPr lang="en-US" sz="2400" dirty="0" err="1" smtClean="0">
                <a:latin typeface="Calibri" charset="0"/>
              </a:rPr>
              <a:t>valid_min</a:t>
            </a:r>
            <a:r>
              <a:rPr lang="en-US" sz="2400" dirty="0" smtClean="0">
                <a:latin typeface="Calibri" charset="0"/>
              </a:rPr>
              <a:t>, </a:t>
            </a:r>
            <a:r>
              <a:rPr lang="en-US" sz="2400" dirty="0" err="1" smtClean="0">
                <a:latin typeface="Calibri" charset="0"/>
              </a:rPr>
              <a:t>valid_max</a:t>
            </a:r>
            <a:r>
              <a:rPr lang="en-US" sz="2400" dirty="0" smtClean="0">
                <a:latin typeface="Calibri" charset="0"/>
              </a:rPr>
              <a:t>, and </a:t>
            </a:r>
            <a:r>
              <a:rPr lang="en-US" sz="2400" dirty="0" err="1" smtClean="0">
                <a:latin typeface="Calibri" charset="0"/>
              </a:rPr>
              <a:t>valid_range</a:t>
            </a:r>
            <a:r>
              <a:rPr lang="en-US" sz="2400" dirty="0" smtClean="0">
                <a:latin typeface="Calibri" charset="0"/>
              </a:rPr>
              <a:t> to indicate what values in a variable are considered to be valid or what values shall be ignored.</a:t>
            </a:r>
          </a:p>
          <a:p>
            <a:pPr marL="457200" lvl="1" indent="0">
              <a:buNone/>
            </a:pPr>
            <a:r>
              <a:rPr lang="ro-RO" sz="2200" dirty="0" smtClean="0"/>
              <a:t>float nbp(time=20, lat=74, lon=120); </a:t>
            </a:r>
            <a:endParaRPr lang="fi-FI" sz="2200" dirty="0" smtClean="0"/>
          </a:p>
          <a:p>
            <a:pPr marL="457200" lvl="1" indent="0">
              <a:buNone/>
            </a:pPr>
            <a:r>
              <a:rPr lang="fi-FI" sz="2200" dirty="0" smtClean="0"/>
              <a:t>    :_</a:t>
            </a:r>
            <a:r>
              <a:rPr lang="fi-FI" sz="2200" dirty="0" err="1" smtClean="0"/>
              <a:t>FillValue</a:t>
            </a:r>
            <a:r>
              <a:rPr lang="fi-FI" sz="2200" dirty="0" smtClean="0"/>
              <a:t> = -99999.0f; // </a:t>
            </a:r>
            <a:r>
              <a:rPr lang="fi-FI" sz="2200" dirty="0" err="1" smtClean="0"/>
              <a:t>float</a:t>
            </a:r>
            <a:r>
              <a:rPr lang="fi-FI" sz="2200" dirty="0" smtClean="0"/>
              <a:t> </a:t>
            </a:r>
            <a:endParaRPr lang="en-US" sz="22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Evap in BG1_CLM_v1_monthly_Evap_1980_200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b="-7627"/>
          <a:stretch/>
        </p:blipFill>
        <p:spPr>
          <a:xfrm>
            <a:off x="4800600" y="3733800"/>
            <a:ext cx="3657600" cy="2358190"/>
          </a:xfrm>
          <a:prstGeom prst="rect">
            <a:avLst/>
          </a:prstGeom>
        </p:spPr>
      </p:pic>
      <p:pic>
        <p:nvPicPr>
          <p:cNvPr id="6" name="Picture 5" descr="Evap in BG1_CLM_v1_monthly_Evap_1980_2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-7626"/>
          <a:stretch/>
        </p:blipFill>
        <p:spPr>
          <a:xfrm>
            <a:off x="762000" y="3733800"/>
            <a:ext cx="3657600" cy="2358190"/>
          </a:xfrm>
          <a:prstGeom prst="rect">
            <a:avLst/>
          </a:prstGeom>
        </p:spPr>
      </p:pic>
      <p:pic>
        <p:nvPicPr>
          <p:cNvPr id="9" name="Picture 192" descr="r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44568"/>
            <a:ext cx="381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93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Data Units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3505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UDUNITS</a:t>
            </a:r>
          </a:p>
          <a:p>
            <a:pPr lvl="1"/>
            <a:r>
              <a:rPr lang="en-US" dirty="0" smtClean="0"/>
              <a:t>Support conversion of unit specifications</a:t>
            </a:r>
          </a:p>
          <a:p>
            <a:pPr lvl="1"/>
            <a:r>
              <a:rPr lang="en-US" dirty="0" smtClean="0">
                <a:latin typeface="Calibri" charset="0"/>
              </a:rPr>
              <a:t>Support </a:t>
            </a:r>
            <a:r>
              <a:rPr lang="en-US" dirty="0" smtClean="0"/>
              <a:t>arithmetic manipulation of units</a:t>
            </a:r>
          </a:p>
          <a:p>
            <a:pPr lvl="1"/>
            <a:r>
              <a:rPr lang="en-US" dirty="0" smtClean="0"/>
              <a:t>conversion of values between compatible scales of measurement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3886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b="1" dirty="0" smtClean="0">
                <a:solidFill>
                  <a:srgbClr val="009900"/>
                </a:solidFill>
                <a:latin typeface="Calibri" charset="0"/>
              </a:rPr>
              <a:t>Follow the rules and computers can then do a lot of work for you and others.</a:t>
            </a:r>
            <a:endParaRPr lang="en-US" sz="3000" b="1" dirty="0">
              <a:solidFill>
                <a:srgbClr val="009900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95600" y="4953000"/>
            <a:ext cx="38100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Calibri" charset="0"/>
              </a:rPr>
              <a:t>Units for Gross Primary Productivity (GPP)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8000"/>
                </a:solidFill>
                <a:latin typeface="Calibri" charset="0"/>
              </a:rPr>
              <a:t>kg m-2 s-1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8000"/>
                </a:solidFill>
                <a:latin typeface="Calibri" charset="0"/>
              </a:rPr>
              <a:t>Kg/m2/month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6600"/>
                </a:solidFill>
                <a:latin typeface="Calibri" charset="0"/>
              </a:rPr>
              <a:t>kgC</a:t>
            </a:r>
            <a:r>
              <a:rPr lang="en-US" sz="1600" dirty="0" smtClean="0">
                <a:solidFill>
                  <a:srgbClr val="FF6600"/>
                </a:solidFill>
                <a:latin typeface="Calibri" charset="0"/>
              </a:rPr>
              <a:t> m-2 s-1</a:t>
            </a:r>
            <a:endParaRPr lang="en-US" sz="1600" dirty="0">
              <a:solidFill>
                <a:srgbClr val="FF66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Summary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Provide spatial and temporal information completely and accurately</a:t>
            </a:r>
          </a:p>
          <a:p>
            <a:r>
              <a:rPr lang="en-US" sz="2200" dirty="0" smtClean="0">
                <a:latin typeface="Calibri" charset="0"/>
              </a:rPr>
              <a:t>Choose good formats to organize the data content and make them self-descriptive</a:t>
            </a:r>
          </a:p>
          <a:p>
            <a:r>
              <a:rPr lang="en-US" sz="2200" dirty="0" smtClean="0">
                <a:latin typeface="Calibri" charset="0"/>
              </a:rPr>
              <a:t>Provide interpretative metadata in standard ways</a:t>
            </a:r>
          </a:p>
          <a:p>
            <a:r>
              <a:rPr lang="en-US" sz="2200" dirty="0" smtClean="0">
                <a:latin typeface="Calibri" charset="0"/>
              </a:rPr>
              <a:t>You will be returned a lot by doing this</a:t>
            </a:r>
          </a:p>
          <a:p>
            <a:pPr lvl="1"/>
            <a:r>
              <a:rPr lang="en-US" sz="2000" dirty="0" smtClean="0">
                <a:latin typeface="Calibri" charset="0"/>
              </a:rPr>
              <a:t>Your data will be easily understood by not only users but also computers</a:t>
            </a:r>
          </a:p>
          <a:p>
            <a:pPr lvl="1"/>
            <a:r>
              <a:rPr lang="en-US" sz="2000" dirty="0" smtClean="0">
                <a:latin typeface="Calibri" charset="0"/>
              </a:rPr>
              <a:t>A lot of data visualization and analysis can be automated</a:t>
            </a:r>
          </a:p>
          <a:p>
            <a:pPr lvl="1"/>
            <a:r>
              <a:rPr lang="en-US" sz="2000" dirty="0" smtClean="0">
                <a:latin typeface="Calibri" charset="0"/>
              </a:rPr>
              <a:t>Your data can be ingested into many existing Web services to provide on-demand data distribution to users</a:t>
            </a:r>
          </a:p>
          <a:p>
            <a:pPr lvl="1"/>
            <a:r>
              <a:rPr lang="en-US" sz="2000" dirty="0" smtClean="0">
                <a:latin typeface="Calibri" charset="0"/>
              </a:rPr>
              <a:t>Value of your data can be preserved longer into the future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1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Calibri" charset="0"/>
              </a:rPr>
              <a:t>Critical Things for Spatial Data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>
                <a:latin typeface="Calibri" charset="0"/>
              </a:rPr>
              <a:t>Where: </a:t>
            </a:r>
            <a:r>
              <a:rPr lang="en-US" i="1">
                <a:latin typeface="Calibri" charset="0"/>
              </a:rPr>
              <a:t>spatial information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Spatial Reference System: datum and projection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Spatial extent/resolution/boundary</a:t>
            </a:r>
          </a:p>
          <a:p>
            <a:r>
              <a:rPr lang="en-US">
                <a:latin typeface="Calibri" charset="0"/>
              </a:rPr>
              <a:t>When: </a:t>
            </a:r>
            <a:r>
              <a:rPr lang="en-US" i="1">
                <a:latin typeface="Calibri" charset="0"/>
              </a:rPr>
              <a:t>temporal information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Calendar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Time units &amp; extent/resolution/boundary</a:t>
            </a:r>
          </a:p>
          <a:p>
            <a:r>
              <a:rPr lang="en-US">
                <a:latin typeface="Calibri" charset="0"/>
              </a:rPr>
              <a:t>What: </a:t>
            </a:r>
            <a:r>
              <a:rPr lang="en-US" i="1">
                <a:latin typeface="Calibri" charset="0"/>
              </a:rPr>
              <a:t>data content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Data format: structure &amp; organization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Units, scale, missing value,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Calibri" charset="0"/>
              </a:rPr>
              <a:t>Bottom Line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" y="2057400"/>
            <a:ext cx="7696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400" b="1">
                <a:solidFill>
                  <a:srgbClr val="009900"/>
                </a:solidFill>
                <a:latin typeface="Calibri" charset="0"/>
              </a:rPr>
              <a:t>These critical things have to be </a:t>
            </a:r>
            <a:r>
              <a:rPr lang="en-US" sz="3400" b="1">
                <a:solidFill>
                  <a:srgbClr val="FF6600"/>
                </a:solidFill>
                <a:latin typeface="Calibri" charset="0"/>
              </a:rPr>
              <a:t>PROVIDED</a:t>
            </a:r>
            <a:r>
              <a:rPr lang="en-US" sz="3400" b="1">
                <a:solidFill>
                  <a:srgbClr val="009900"/>
                </a:solidFill>
                <a:latin typeface="Calibri" charset="0"/>
              </a:rPr>
              <a:t> and </a:t>
            </a:r>
            <a:r>
              <a:rPr lang="en-US" sz="3400" b="1">
                <a:solidFill>
                  <a:srgbClr val="FF6600"/>
                </a:solidFill>
                <a:latin typeface="Calibri" charset="0"/>
              </a:rPr>
              <a:t>CORRECT</a:t>
            </a:r>
            <a:r>
              <a:rPr lang="en-US" sz="3400" b="1">
                <a:solidFill>
                  <a:srgbClr val="009900"/>
                </a:solidFill>
                <a:latin typeface="Calibri" charset="0"/>
              </a:rPr>
              <a:t>, even if they are provided in human-understandable ways!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Calibri" charset="0"/>
              </a:rPr>
              <a:t>Spatial Reference System (SRS)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7772400" cy="48768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Datum: </a:t>
            </a:r>
            <a:r>
              <a:rPr lang="en-US" sz="2000" dirty="0">
                <a:latin typeface="Calibri" charset="0"/>
              </a:rPr>
              <a:t>a system which allows the location of latitudes and longitudes (and heights) to be identified onto the surface of the Earth</a:t>
            </a:r>
          </a:p>
          <a:p>
            <a:pPr lvl="1"/>
            <a:r>
              <a:rPr lang="en-US" sz="2000" dirty="0">
                <a:latin typeface="Calibri" charset="0"/>
                <a:ea typeface="ＭＳ Ｐゴシック" charset="0"/>
              </a:rPr>
              <a:t>Sphere / Spheroid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Projection: </a:t>
            </a:r>
            <a:r>
              <a:rPr lang="en-US" sz="2000" dirty="0">
                <a:latin typeface="Calibri" charset="0"/>
              </a:rPr>
              <a:t>define a way to flatten the Earth surface</a:t>
            </a:r>
          </a:p>
          <a:p>
            <a:endParaRPr lang="en-US" sz="2000" dirty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SRID: </a:t>
            </a:r>
            <a:r>
              <a:rPr lang="en-US" sz="2000" dirty="0">
                <a:latin typeface="Calibri" charset="0"/>
              </a:rPr>
              <a:t>code representing pre-defined popular SRS, e.g. EPSG:</a:t>
            </a:r>
            <a:r>
              <a:rPr lang="en-US" sz="2000" dirty="0" smtClean="0">
                <a:latin typeface="Calibri" charset="0"/>
              </a:rPr>
              <a:t>4326</a:t>
            </a:r>
          </a:p>
          <a:p>
            <a:pPr lvl="1"/>
            <a:r>
              <a:rPr lang="en-US" sz="2200" dirty="0" smtClean="0">
                <a:latin typeface="Calibri" charset="0"/>
                <a:hlinkClick r:id="rId2"/>
              </a:rPr>
              <a:t>http://spatialreference.org</a:t>
            </a:r>
            <a:endParaRPr lang="en-US" sz="2200" dirty="0">
              <a:latin typeface="Calibri" charset="0"/>
            </a:endParaRPr>
          </a:p>
        </p:txBody>
      </p:sp>
      <p:pic>
        <p:nvPicPr>
          <p:cNvPr id="90119" name="Picture 7" descr="The Earth with latitude and longitude projected onto its su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A map of the 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2514600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3276600" y="4800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24" name="Picture 12" descr="G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11363"/>
            <a:ext cx="35052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Calibri" charset="0"/>
              </a:rPr>
              <a:t>Spatial Example (1)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Where is an AmeriFlux site located?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Valles Caldera Mixed Conifer / US-Vcm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Latitude: 35.8884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Longitude: -106.5321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Elevation: 3003m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Precision: on the order of 10 meters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Datum: shape and center of the earth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NAD83 (e.g. USGS NHD) or WGS84 (e.g. GPS)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Do I care? Not if 1-2 meters difference doesn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</a:rPr>
              <a:t>t matter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Vertical datum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42" name="Picture 74"/>
          <p:cNvPicPr>
            <a:picLocks noChangeAspect="1" noChangeArrowheads="1"/>
          </p:cNvPicPr>
          <p:nvPr/>
        </p:nvPicPr>
        <p:blipFill>
          <a:blip r:embed="rId2">
            <a:lum bright="20000"/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4860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Calibri" charset="0"/>
              </a:rPr>
              <a:t>Spatial Example (2)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077200" cy="4876800"/>
          </a:xfrm>
        </p:spPr>
        <p:txBody>
          <a:bodyPr/>
          <a:lstStyle/>
          <a:p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Where do my data represent?</a:t>
            </a:r>
          </a:p>
          <a:p>
            <a:pPr lvl="1"/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Regular gridded data: all grid cells have consistent size (e.g. NACP regional TBM output)</a:t>
            </a:r>
          </a:p>
          <a:p>
            <a:pPr lvl="2"/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Define your SRS</a:t>
            </a:r>
          </a:p>
          <a:p>
            <a:pPr lvl="3"/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Sphere-based GCS (radius of the earth: 6370997m)</a:t>
            </a:r>
          </a:p>
          <a:p>
            <a:pPr lvl="2"/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Provide X/Y spatial resolution: size of a grid cell</a:t>
            </a:r>
          </a:p>
          <a:p>
            <a:pPr lvl="3"/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X:  1-degree, Y: 1-degree</a:t>
            </a:r>
          </a:p>
          <a:p>
            <a:pPr lvl="2"/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Provide spatial extent: outer boundary of all cells</a:t>
            </a:r>
          </a:p>
          <a:p>
            <a:pPr lvl="3"/>
            <a:r>
              <a:rPr lang="en-US" dirty="0">
                <a:effectLst>
                  <a:glow rad="381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West: -170, South: 10, East: -50, North: 84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orog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333399"/>
                </a:solidFill>
                <a:latin typeface="Calibri" charset="0"/>
              </a:rPr>
              <a:t>Spatial Example (2) Con</a:t>
            </a:r>
            <a:r>
              <a:rPr lang="ja-JP" altLang="en-US" sz="3600" dirty="0">
                <a:solidFill>
                  <a:srgbClr val="333399"/>
                </a:solidFill>
                <a:latin typeface="Calibri" charset="0"/>
              </a:rPr>
              <a:t>’</a:t>
            </a:r>
            <a:r>
              <a:rPr lang="en-US" sz="3600" dirty="0">
                <a:solidFill>
                  <a:srgbClr val="333399"/>
                </a:solidFill>
                <a:latin typeface="Calibri" charset="0"/>
              </a:rPr>
              <a:t>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>
                <a:effectLst>
                  <a:glow rad="254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Where do my data represent?</a:t>
            </a:r>
          </a:p>
          <a:p>
            <a:pPr lvl="1"/>
            <a:r>
              <a:rPr lang="en-US" dirty="0">
                <a:effectLst>
                  <a:glow rad="254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Irregular gridded data (e.g. 10242 Spherical Geodesic Grid)</a:t>
            </a:r>
          </a:p>
          <a:p>
            <a:pPr lvl="2"/>
            <a:r>
              <a:rPr lang="en-US" dirty="0">
                <a:effectLst>
                  <a:glow rad="254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Define your SRS</a:t>
            </a:r>
          </a:p>
          <a:p>
            <a:pPr lvl="2"/>
            <a:r>
              <a:rPr lang="en-US" dirty="0">
                <a:effectLst>
                  <a:glow rad="254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Provide coordinates for each vertex of each polygon</a:t>
            </a:r>
          </a:p>
          <a:p>
            <a:pPr lvl="2"/>
            <a:r>
              <a:rPr lang="en-US" dirty="0">
                <a:effectLst>
                  <a:glow rad="25400">
                    <a:schemeClr val="bg1"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Provide coordinates for the center of each polygon</a:t>
            </a:r>
          </a:p>
          <a:p>
            <a:pPr lvl="1">
              <a:buFontTx/>
              <a:buNone/>
            </a:pPr>
            <a:endParaRPr lang="en-US" dirty="0">
              <a:effectLst>
                <a:glow rad="25400">
                  <a:schemeClr val="bg1">
                    <a:alpha val="75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>Spatial Example (3) </a:t>
            </a:r>
            <a:endParaRPr lang="en-US" sz="36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SRS for </a:t>
            </a:r>
            <a:r>
              <a:rPr lang="en-US" dirty="0" err="1" smtClean="0">
                <a:latin typeface="Calibri" charset="0"/>
              </a:rPr>
              <a:t>Daymet</a:t>
            </a:r>
            <a:r>
              <a:rPr lang="en-US" dirty="0" smtClean="0">
                <a:latin typeface="Calibri" charset="0"/>
              </a:rPr>
              <a:t> data</a:t>
            </a:r>
          </a:p>
          <a:p>
            <a:pPr lvl="1"/>
            <a:r>
              <a:rPr lang="en-US" dirty="0" smtClean="0">
                <a:latin typeface="Calibri" charset="0"/>
              </a:rPr>
              <a:t>1-km daily surface weather and climatological data</a:t>
            </a:r>
          </a:p>
          <a:p>
            <a:pPr lvl="1"/>
            <a:r>
              <a:rPr lang="en-US" dirty="0" smtClean="0">
                <a:latin typeface="Calibri" charset="0"/>
              </a:rPr>
              <a:t>Projection: </a:t>
            </a:r>
            <a:r>
              <a:rPr lang="en-US" dirty="0" smtClean="0"/>
              <a:t>Lambert Conformal Conic</a:t>
            </a:r>
          </a:p>
          <a:p>
            <a:pPr lvl="2"/>
            <a:r>
              <a:rPr lang="en-US" dirty="0">
                <a:latin typeface="Calibri" charset="0"/>
              </a:rPr>
              <a:t>projection units: </a:t>
            </a:r>
            <a:r>
              <a:rPr lang="en-US" dirty="0" smtClean="0">
                <a:latin typeface="Calibri" charset="0"/>
              </a:rPr>
              <a:t>meters</a:t>
            </a:r>
            <a:endParaRPr lang="en-US" dirty="0">
              <a:latin typeface="Calibri" charset="0"/>
            </a:endParaRPr>
          </a:p>
          <a:p>
            <a:pPr lvl="2"/>
            <a:r>
              <a:rPr lang="en-US" dirty="0" smtClean="0"/>
              <a:t>datum (spheroid): WGS_84</a:t>
            </a:r>
            <a:endParaRPr lang="en-US" dirty="0"/>
          </a:p>
          <a:p>
            <a:pPr lvl="2"/>
            <a:r>
              <a:rPr lang="en-US" dirty="0" smtClean="0"/>
              <a:t>1st standard parallel: 25 </a:t>
            </a:r>
            <a:r>
              <a:rPr lang="en-US" dirty="0" err="1" smtClean="0"/>
              <a:t>deg</a:t>
            </a:r>
            <a:r>
              <a:rPr lang="en-US" dirty="0" smtClean="0"/>
              <a:t> N</a:t>
            </a:r>
            <a:endParaRPr lang="en-US" dirty="0"/>
          </a:p>
          <a:p>
            <a:pPr lvl="2"/>
            <a:r>
              <a:rPr lang="en-US" dirty="0" smtClean="0"/>
              <a:t>2nd standard parallel: 60 </a:t>
            </a:r>
            <a:r>
              <a:rPr lang="en-US" dirty="0" err="1" smtClean="0"/>
              <a:t>deg</a:t>
            </a:r>
            <a:r>
              <a:rPr lang="en-US" dirty="0" smtClean="0"/>
              <a:t> N</a:t>
            </a:r>
            <a:endParaRPr lang="en-US" dirty="0"/>
          </a:p>
          <a:p>
            <a:pPr lvl="2"/>
            <a:r>
              <a:rPr lang="en-US" dirty="0" smtClean="0"/>
              <a:t>Central meridian: -100 </a:t>
            </a:r>
            <a:r>
              <a:rPr lang="en-US" dirty="0" err="1" smtClean="0"/>
              <a:t>deg</a:t>
            </a:r>
            <a:r>
              <a:rPr lang="en-US" dirty="0" smtClean="0"/>
              <a:t> (W)</a:t>
            </a:r>
            <a:endParaRPr lang="en-US" dirty="0"/>
          </a:p>
          <a:p>
            <a:pPr lvl="2"/>
            <a:r>
              <a:rPr lang="en-US" dirty="0" smtClean="0"/>
              <a:t>Latitude of origin: 42.5 </a:t>
            </a:r>
            <a:r>
              <a:rPr lang="en-US" dirty="0" err="1" smtClean="0"/>
              <a:t>deg</a:t>
            </a:r>
            <a:r>
              <a:rPr lang="en-US" dirty="0" smtClean="0"/>
              <a:t> N</a:t>
            </a:r>
            <a:endParaRPr lang="en-US" dirty="0"/>
          </a:p>
          <a:p>
            <a:pPr lvl="2"/>
            <a:r>
              <a:rPr lang="en-US" dirty="0" smtClean="0"/>
              <a:t>false easting: 0</a:t>
            </a:r>
            <a:endParaRPr lang="en-US" dirty="0"/>
          </a:p>
          <a:p>
            <a:pPr lvl="2"/>
            <a:r>
              <a:rPr lang="en-US" dirty="0" smtClean="0"/>
              <a:t>false northing: 0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971800"/>
            <a:ext cx="3362653" cy="2932841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19800" y="6019800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Minimum Temperature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6DA07-3866-A748-A7EE-7E5222E07A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_Best_Practice-data_template_v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47817</TotalTime>
  <Words>1867</Words>
  <Application>Microsoft Macintosh PowerPoint</Application>
  <PresentationFormat>On-screen Show (4:3)</PresentationFormat>
  <Paragraphs>281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Verdana</vt:lpstr>
      <vt:lpstr>ＭＳ Ｐゴシック</vt:lpstr>
      <vt:lpstr>Arial</vt:lpstr>
      <vt:lpstr>Calibri</vt:lpstr>
      <vt:lpstr>ESA_Best_Practice-data_template_v2</vt:lpstr>
      <vt:lpstr>Preparing Spatial Data to Archive</vt:lpstr>
      <vt:lpstr>Spatial Data</vt:lpstr>
      <vt:lpstr>Critical Things for Spatial Data</vt:lpstr>
      <vt:lpstr>Bottom Line</vt:lpstr>
      <vt:lpstr>Spatial Reference System (SRS)</vt:lpstr>
      <vt:lpstr>Spatial Example (1)</vt:lpstr>
      <vt:lpstr>Spatial Example (2)</vt:lpstr>
      <vt:lpstr>Spatial Example (2) Con’t</vt:lpstr>
      <vt:lpstr>Spatial Example (3) </vt:lpstr>
      <vt:lpstr>Temporal Example (1)</vt:lpstr>
      <vt:lpstr>Temporal Example (2)</vt:lpstr>
      <vt:lpstr>Bad Practice (1)</vt:lpstr>
      <vt:lpstr>Bad Practice (2)</vt:lpstr>
      <vt:lpstr>Bad Practice (3)</vt:lpstr>
      <vt:lpstr>A Not-so-Good Practice</vt:lpstr>
      <vt:lpstr>Make a Step Forward</vt:lpstr>
      <vt:lpstr>“Good” Formats</vt:lpstr>
      <vt:lpstr>Standard Ways for Interpretative Metadata</vt:lpstr>
      <vt:lpstr>NetCDF + CF Convention</vt:lpstr>
      <vt:lpstr>Specify Spatial Info in NetCDF (1)</vt:lpstr>
      <vt:lpstr>Specify Spatial Info in NetCDF (2)</vt:lpstr>
      <vt:lpstr>Specify Spatial Info in NetCDF (3)</vt:lpstr>
      <vt:lpstr>Specify Temporal Info in NetCDF</vt:lpstr>
      <vt:lpstr>Cell Methods</vt:lpstr>
      <vt:lpstr>Missing Data</vt:lpstr>
      <vt:lpstr>Data Units</vt:lpstr>
      <vt:lpstr>Summary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Objectives</dc:title>
  <dc:creator>Robert B. Cook</dc:creator>
  <cp:lastModifiedBy>Wei, Yaxing</cp:lastModifiedBy>
  <cp:revision>492</cp:revision>
  <cp:lastPrinted>1601-01-01T00:00:00Z</cp:lastPrinted>
  <dcterms:created xsi:type="dcterms:W3CDTF">2002-07-16T14:35:23Z</dcterms:created>
  <dcterms:modified xsi:type="dcterms:W3CDTF">2013-02-01T16:35:29Z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