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9" r:id="rId1"/>
    <p:sldMasterId id="2147484206" r:id="rId2"/>
  </p:sldMasterIdLst>
  <p:notesMasterIdLst>
    <p:notesMasterId r:id="rId59"/>
  </p:notesMasterIdLst>
  <p:handoutMasterIdLst>
    <p:handoutMasterId r:id="rId60"/>
  </p:handoutMasterIdLst>
  <p:sldIdLst>
    <p:sldId id="535" r:id="rId3"/>
    <p:sldId id="537" r:id="rId4"/>
    <p:sldId id="556" r:id="rId5"/>
    <p:sldId id="539" r:id="rId6"/>
    <p:sldId id="538" r:id="rId7"/>
    <p:sldId id="540" r:id="rId8"/>
    <p:sldId id="584" r:id="rId9"/>
    <p:sldId id="541" r:id="rId10"/>
    <p:sldId id="545" r:id="rId11"/>
    <p:sldId id="542" r:id="rId12"/>
    <p:sldId id="543" r:id="rId13"/>
    <p:sldId id="544" r:id="rId14"/>
    <p:sldId id="546" r:id="rId15"/>
    <p:sldId id="547" r:id="rId16"/>
    <p:sldId id="548" r:id="rId17"/>
    <p:sldId id="549" r:id="rId18"/>
    <p:sldId id="550" r:id="rId19"/>
    <p:sldId id="551" r:id="rId20"/>
    <p:sldId id="552" r:id="rId21"/>
    <p:sldId id="553" r:id="rId22"/>
    <p:sldId id="585" r:id="rId23"/>
    <p:sldId id="586" r:id="rId24"/>
    <p:sldId id="554" r:id="rId25"/>
    <p:sldId id="583" r:id="rId26"/>
    <p:sldId id="558" r:id="rId27"/>
    <p:sldId id="555" r:id="rId28"/>
    <p:sldId id="557" r:id="rId29"/>
    <p:sldId id="559" r:id="rId30"/>
    <p:sldId id="561" r:id="rId31"/>
    <p:sldId id="591" r:id="rId32"/>
    <p:sldId id="590" r:id="rId33"/>
    <p:sldId id="587" r:id="rId34"/>
    <p:sldId id="564" r:id="rId35"/>
    <p:sldId id="563" r:id="rId36"/>
    <p:sldId id="588" r:id="rId37"/>
    <p:sldId id="592" r:id="rId38"/>
    <p:sldId id="562" r:id="rId39"/>
    <p:sldId id="565" r:id="rId40"/>
    <p:sldId id="566" r:id="rId41"/>
    <p:sldId id="567" r:id="rId42"/>
    <p:sldId id="568" r:id="rId43"/>
    <p:sldId id="569" r:id="rId44"/>
    <p:sldId id="570" r:id="rId45"/>
    <p:sldId id="571" r:id="rId46"/>
    <p:sldId id="572" r:id="rId47"/>
    <p:sldId id="573" r:id="rId48"/>
    <p:sldId id="574" r:id="rId49"/>
    <p:sldId id="575" r:id="rId50"/>
    <p:sldId id="576" r:id="rId51"/>
    <p:sldId id="577" r:id="rId52"/>
    <p:sldId id="578" r:id="rId53"/>
    <p:sldId id="579" r:id="rId54"/>
    <p:sldId id="580" r:id="rId55"/>
    <p:sldId id="581" r:id="rId56"/>
    <p:sldId id="582" r:id="rId57"/>
    <p:sldId id="589" r:id="rId58"/>
  </p:sldIdLst>
  <p:sldSz cx="9144000" cy="6858000" type="screen4x3"/>
  <p:notesSz cx="6997700" cy="9271000"/>
  <p:defaultTextStyle>
    <a:defPPr>
      <a:defRPr lang="en-US"/>
    </a:defPPr>
    <a:lvl1pPr algn="l" rtl="0" eaLnBrk="0" fontAlgn="base" hangingPunct="0">
      <a:spcBef>
        <a:spcPct val="0"/>
      </a:spcBef>
      <a:spcAft>
        <a:spcPct val="0"/>
      </a:spcAft>
      <a:defRPr kern="1200">
        <a:solidFill>
          <a:schemeClr val="tx1"/>
        </a:solidFill>
        <a:latin typeface="Verdana" charset="0"/>
        <a:ea typeface="ＭＳ Ｐゴシック" charset="0"/>
        <a:cs typeface="ＭＳ Ｐゴシック" charset="0"/>
      </a:defRPr>
    </a:lvl1pPr>
    <a:lvl2pPr marL="457200" algn="l" rtl="0" eaLnBrk="0" fontAlgn="base" hangingPunct="0">
      <a:spcBef>
        <a:spcPct val="0"/>
      </a:spcBef>
      <a:spcAft>
        <a:spcPct val="0"/>
      </a:spcAft>
      <a:defRPr kern="1200">
        <a:solidFill>
          <a:schemeClr val="tx1"/>
        </a:solidFill>
        <a:latin typeface="Verdana" charset="0"/>
        <a:ea typeface="ＭＳ Ｐゴシック" charset="0"/>
        <a:cs typeface="ＭＳ Ｐゴシック" charset="0"/>
      </a:defRPr>
    </a:lvl2pPr>
    <a:lvl3pPr marL="914400" algn="l" rtl="0" eaLnBrk="0" fontAlgn="base" hangingPunct="0">
      <a:spcBef>
        <a:spcPct val="0"/>
      </a:spcBef>
      <a:spcAft>
        <a:spcPct val="0"/>
      </a:spcAft>
      <a:defRPr kern="1200">
        <a:solidFill>
          <a:schemeClr val="tx1"/>
        </a:solidFill>
        <a:latin typeface="Verdana" charset="0"/>
        <a:ea typeface="ＭＳ Ｐゴシック" charset="0"/>
        <a:cs typeface="ＭＳ Ｐゴシック" charset="0"/>
      </a:defRPr>
    </a:lvl3pPr>
    <a:lvl4pPr marL="1371600" algn="l" rtl="0" eaLnBrk="0" fontAlgn="base" hangingPunct="0">
      <a:spcBef>
        <a:spcPct val="0"/>
      </a:spcBef>
      <a:spcAft>
        <a:spcPct val="0"/>
      </a:spcAft>
      <a:defRPr kern="1200">
        <a:solidFill>
          <a:schemeClr val="tx1"/>
        </a:solidFill>
        <a:latin typeface="Verdana" charset="0"/>
        <a:ea typeface="ＭＳ Ｐゴシック" charset="0"/>
        <a:cs typeface="ＭＳ Ｐゴシック" charset="0"/>
      </a:defRPr>
    </a:lvl4pPr>
    <a:lvl5pPr marL="1828800" algn="l" rtl="0" eaLnBrk="0" fontAlgn="base" hangingPunct="0">
      <a:spcBef>
        <a:spcPct val="0"/>
      </a:spcBef>
      <a:spcAft>
        <a:spcPct val="0"/>
      </a:spcAft>
      <a:defRPr kern="1200">
        <a:solidFill>
          <a:schemeClr val="tx1"/>
        </a:solidFill>
        <a:latin typeface="Verdana" charset="0"/>
        <a:ea typeface="ＭＳ Ｐゴシック" charset="0"/>
        <a:cs typeface="ＭＳ Ｐゴシック" charset="0"/>
      </a:defRPr>
    </a:lvl5pPr>
    <a:lvl6pPr marL="2286000" algn="l" defTabSz="457200" rtl="0" eaLnBrk="1" latinLnBrk="0" hangingPunct="1">
      <a:defRPr kern="1200">
        <a:solidFill>
          <a:schemeClr val="tx1"/>
        </a:solidFill>
        <a:latin typeface="Verdana" charset="0"/>
        <a:ea typeface="ＭＳ Ｐゴシック" charset="0"/>
        <a:cs typeface="ＭＳ Ｐゴシック" charset="0"/>
      </a:defRPr>
    </a:lvl6pPr>
    <a:lvl7pPr marL="2743200" algn="l" defTabSz="457200" rtl="0" eaLnBrk="1" latinLnBrk="0" hangingPunct="1">
      <a:defRPr kern="1200">
        <a:solidFill>
          <a:schemeClr val="tx1"/>
        </a:solidFill>
        <a:latin typeface="Verdana" charset="0"/>
        <a:ea typeface="ＭＳ Ｐゴシック" charset="0"/>
        <a:cs typeface="ＭＳ Ｐゴシック" charset="0"/>
      </a:defRPr>
    </a:lvl7pPr>
    <a:lvl8pPr marL="3200400" algn="l" defTabSz="457200" rtl="0" eaLnBrk="1" latinLnBrk="0" hangingPunct="1">
      <a:defRPr kern="1200">
        <a:solidFill>
          <a:schemeClr val="tx1"/>
        </a:solidFill>
        <a:latin typeface="Verdana" charset="0"/>
        <a:ea typeface="ＭＳ Ｐゴシック" charset="0"/>
        <a:cs typeface="ＭＳ Ｐゴシック" charset="0"/>
      </a:defRPr>
    </a:lvl8pPr>
    <a:lvl9pPr marL="3657600" algn="l" defTabSz="457200" rtl="0" eaLnBrk="1" latinLnBrk="0" hangingPunct="1">
      <a:defRPr kern="1200">
        <a:solidFill>
          <a:schemeClr val="tx1"/>
        </a:solidFill>
        <a:latin typeface="Verdana"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000090"/>
    <a:srgbClr val="FF9300"/>
    <a:srgbClr val="0066FF"/>
    <a:srgbClr val="0000FF"/>
    <a:srgbClr val="333399"/>
    <a:srgbClr val="A2C0FF"/>
    <a:srgbClr val="FFFFBF"/>
    <a:srgbClr val="C6B74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808" autoAdjust="0"/>
    <p:restoredTop sz="90124" autoAdjust="0"/>
  </p:normalViewPr>
  <p:slideViewPr>
    <p:cSldViewPr>
      <p:cViewPr varScale="1">
        <p:scale>
          <a:sx n="113" d="100"/>
          <a:sy n="113" d="100"/>
        </p:scale>
        <p:origin x="1072"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63" Type="http://schemas.openxmlformats.org/officeDocument/2006/relationships/theme" Target="theme/theme1.xml"/><Relationship Id="rId64" Type="http://schemas.openxmlformats.org/officeDocument/2006/relationships/tableStyles" Target="tableStyles.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slide" Target="slides/slide56.xml"/><Relationship Id="rId59" Type="http://schemas.openxmlformats.org/officeDocument/2006/relationships/notesMaster" Target="notesMasters/notesMaster1.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60" Type="http://schemas.openxmlformats.org/officeDocument/2006/relationships/handoutMaster" Target="handoutMasters/handoutMaster1.xml"/><Relationship Id="rId61" Type="http://schemas.openxmlformats.org/officeDocument/2006/relationships/presProps" Target="presProps.xml"/><Relationship Id="rId62" Type="http://schemas.openxmlformats.org/officeDocument/2006/relationships/viewProps" Target="viewProp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1074" name="Rectangle 2"/>
          <p:cNvSpPr>
            <a:spLocks noGrp="1" noChangeArrowheads="1"/>
          </p:cNvSpPr>
          <p:nvPr>
            <p:ph type="hdr" sz="quarter"/>
          </p:nvPr>
        </p:nvSpPr>
        <p:spPr bwMode="auto">
          <a:xfrm>
            <a:off x="0" y="0"/>
            <a:ext cx="3035300" cy="463550"/>
          </a:xfrm>
          <a:prstGeom prst="rect">
            <a:avLst/>
          </a:prstGeom>
          <a:noFill/>
          <a:ln>
            <a:noFill/>
          </a:ln>
          <a:effectLst/>
          <a:extLst>
            <a:ext uri="{FAA26D3D-D897-4be2-8F04-BA451C77F1D7}">
              <ma14:placeholderFlag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2913" tIns="46457" rIns="92913" bIns="46457" numCol="1" anchor="t" anchorCtr="0" compatLnSpc="1">
            <a:prstTxWarp prst="textNoShape">
              <a:avLst/>
            </a:prstTxWarp>
          </a:bodyPr>
          <a:lstStyle>
            <a:lvl1pPr defTabSz="930275" eaLnBrk="1" hangingPunct="1">
              <a:defRPr sz="1200">
                <a:cs typeface="+mn-cs"/>
              </a:defRPr>
            </a:lvl1pPr>
          </a:lstStyle>
          <a:p>
            <a:pPr>
              <a:defRPr/>
            </a:pPr>
            <a:endParaRPr lang="en-US"/>
          </a:p>
        </p:txBody>
      </p:sp>
      <p:sp>
        <p:nvSpPr>
          <p:cNvPr id="131075" name="Rectangle 3"/>
          <p:cNvSpPr>
            <a:spLocks noGrp="1" noChangeArrowheads="1"/>
          </p:cNvSpPr>
          <p:nvPr>
            <p:ph type="dt" sz="quarter" idx="1"/>
          </p:nvPr>
        </p:nvSpPr>
        <p:spPr bwMode="auto">
          <a:xfrm>
            <a:off x="3960813" y="0"/>
            <a:ext cx="3035300" cy="463550"/>
          </a:xfrm>
          <a:prstGeom prst="rect">
            <a:avLst/>
          </a:prstGeom>
          <a:noFill/>
          <a:ln>
            <a:noFill/>
          </a:ln>
          <a:effectLst/>
          <a:extLst>
            <a:ext uri="{FAA26D3D-D897-4be2-8F04-BA451C77F1D7}">
              <ma14:placeholderFlag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2913" tIns="46457" rIns="92913" bIns="46457" numCol="1" anchor="t" anchorCtr="0" compatLnSpc="1">
            <a:prstTxWarp prst="textNoShape">
              <a:avLst/>
            </a:prstTxWarp>
          </a:bodyPr>
          <a:lstStyle>
            <a:lvl1pPr algn="r" defTabSz="930275" eaLnBrk="1" hangingPunct="1">
              <a:defRPr sz="1200">
                <a:cs typeface="+mn-cs"/>
              </a:defRPr>
            </a:lvl1pPr>
          </a:lstStyle>
          <a:p>
            <a:pPr>
              <a:defRPr/>
            </a:pPr>
            <a:endParaRPr lang="en-US"/>
          </a:p>
        </p:txBody>
      </p:sp>
      <p:sp>
        <p:nvSpPr>
          <p:cNvPr id="131076" name="Rectangle 4"/>
          <p:cNvSpPr>
            <a:spLocks noGrp="1" noChangeArrowheads="1"/>
          </p:cNvSpPr>
          <p:nvPr>
            <p:ph type="ftr" sz="quarter" idx="2"/>
          </p:nvPr>
        </p:nvSpPr>
        <p:spPr bwMode="auto">
          <a:xfrm>
            <a:off x="0" y="8805863"/>
            <a:ext cx="3035300" cy="463550"/>
          </a:xfrm>
          <a:prstGeom prst="rect">
            <a:avLst/>
          </a:prstGeom>
          <a:noFill/>
          <a:ln>
            <a:noFill/>
          </a:ln>
          <a:effectLst/>
          <a:extLst>
            <a:ext uri="{FAA26D3D-D897-4be2-8F04-BA451C77F1D7}">
              <ma14:placeholderFlag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2913" tIns="46457" rIns="92913" bIns="46457" numCol="1" anchor="b" anchorCtr="0" compatLnSpc="1">
            <a:prstTxWarp prst="textNoShape">
              <a:avLst/>
            </a:prstTxWarp>
          </a:bodyPr>
          <a:lstStyle>
            <a:lvl1pPr defTabSz="930275" eaLnBrk="1" hangingPunct="1">
              <a:defRPr sz="1200">
                <a:cs typeface="+mn-cs"/>
              </a:defRPr>
            </a:lvl1pPr>
          </a:lstStyle>
          <a:p>
            <a:pPr>
              <a:defRPr/>
            </a:pPr>
            <a:endParaRPr lang="en-US"/>
          </a:p>
        </p:txBody>
      </p:sp>
      <p:sp>
        <p:nvSpPr>
          <p:cNvPr id="131077" name="Rectangle 5"/>
          <p:cNvSpPr>
            <a:spLocks noGrp="1" noChangeArrowheads="1"/>
          </p:cNvSpPr>
          <p:nvPr>
            <p:ph type="sldNum" sz="quarter" idx="3"/>
          </p:nvPr>
        </p:nvSpPr>
        <p:spPr bwMode="auto">
          <a:xfrm>
            <a:off x="3960813" y="8805863"/>
            <a:ext cx="3035300" cy="463550"/>
          </a:xfrm>
          <a:prstGeom prst="rect">
            <a:avLst/>
          </a:prstGeom>
          <a:noFill/>
          <a:ln>
            <a:noFill/>
          </a:ln>
          <a:effectLst/>
          <a:extLst>
            <a:ext uri="{FAA26D3D-D897-4be2-8F04-BA451C77F1D7}">
              <ma14:placeholderFlag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2913" tIns="46457" rIns="92913" bIns="46457" numCol="1" anchor="b" anchorCtr="0" compatLnSpc="1">
            <a:prstTxWarp prst="textNoShape">
              <a:avLst/>
            </a:prstTxWarp>
          </a:bodyPr>
          <a:lstStyle>
            <a:lvl1pPr algn="r" defTabSz="930275" eaLnBrk="1" hangingPunct="1">
              <a:defRPr sz="1200">
                <a:cs typeface="+mn-cs"/>
              </a:defRPr>
            </a:lvl1pPr>
          </a:lstStyle>
          <a:p>
            <a:pPr>
              <a:defRPr/>
            </a:pPr>
            <a:fld id="{96672090-2CEF-7940-9166-C10C435B17F7}" type="slidenum">
              <a:rPr lang="en-US"/>
              <a:pPr>
                <a:defRPr/>
              </a:pPr>
              <a:t>‹#›</a:t>
            </a:fld>
            <a:endParaRPr lang="en-US"/>
          </a:p>
        </p:txBody>
      </p:sp>
    </p:spTree>
    <p:extLst>
      <p:ext uri="{BB962C8B-B14F-4D97-AF65-F5344CB8AC3E}">
        <p14:creationId xmlns:p14="http://schemas.microsoft.com/office/powerpoint/2010/main" val="364222250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8546" name="Rectangle 2"/>
          <p:cNvSpPr>
            <a:spLocks noGrp="1" noChangeArrowheads="1"/>
          </p:cNvSpPr>
          <p:nvPr>
            <p:ph type="hdr" sz="quarter"/>
          </p:nvPr>
        </p:nvSpPr>
        <p:spPr bwMode="auto">
          <a:xfrm>
            <a:off x="0" y="0"/>
            <a:ext cx="3035300" cy="463550"/>
          </a:xfrm>
          <a:prstGeom prst="rect">
            <a:avLst/>
          </a:prstGeom>
          <a:noFill/>
          <a:ln>
            <a:noFill/>
          </a:ln>
          <a:effectLst/>
          <a:extLst>
            <a:ext uri="{FAA26D3D-D897-4be2-8F04-BA451C77F1D7}">
              <ma14:placeholderFlag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2913" tIns="46457" rIns="92913" bIns="46457" numCol="1" anchor="t" anchorCtr="0" compatLnSpc="1">
            <a:prstTxWarp prst="textNoShape">
              <a:avLst/>
            </a:prstTxWarp>
          </a:bodyPr>
          <a:lstStyle>
            <a:lvl1pPr defTabSz="930275" eaLnBrk="1" hangingPunct="1">
              <a:defRPr sz="1200">
                <a:cs typeface="+mn-cs"/>
              </a:defRPr>
            </a:lvl1pPr>
          </a:lstStyle>
          <a:p>
            <a:pPr>
              <a:defRPr/>
            </a:pPr>
            <a:endParaRPr lang="en-US"/>
          </a:p>
        </p:txBody>
      </p:sp>
      <p:sp>
        <p:nvSpPr>
          <p:cNvPr id="108547" name="Rectangle 3"/>
          <p:cNvSpPr>
            <a:spLocks noGrp="1" noChangeArrowheads="1"/>
          </p:cNvSpPr>
          <p:nvPr>
            <p:ph type="dt" idx="1"/>
          </p:nvPr>
        </p:nvSpPr>
        <p:spPr bwMode="auto">
          <a:xfrm>
            <a:off x="3960813" y="0"/>
            <a:ext cx="3035300" cy="463550"/>
          </a:xfrm>
          <a:prstGeom prst="rect">
            <a:avLst/>
          </a:prstGeom>
          <a:noFill/>
          <a:ln>
            <a:noFill/>
          </a:ln>
          <a:effectLst/>
          <a:extLst>
            <a:ext uri="{FAA26D3D-D897-4be2-8F04-BA451C77F1D7}">
              <ma14:placeholderFlag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2913" tIns="46457" rIns="92913" bIns="46457" numCol="1" anchor="t" anchorCtr="0" compatLnSpc="1">
            <a:prstTxWarp prst="textNoShape">
              <a:avLst/>
            </a:prstTxWarp>
          </a:bodyPr>
          <a:lstStyle>
            <a:lvl1pPr algn="r" defTabSz="930275" eaLnBrk="1" hangingPunct="1">
              <a:defRPr sz="1200">
                <a:cs typeface="+mn-cs"/>
              </a:defRPr>
            </a:lvl1pPr>
          </a:lstStyle>
          <a:p>
            <a:pPr>
              <a:defRPr/>
            </a:pPr>
            <a:endParaRPr lang="en-US"/>
          </a:p>
        </p:txBody>
      </p:sp>
      <p:sp>
        <p:nvSpPr>
          <p:cNvPr id="108548" name="Rectangle 4"/>
          <p:cNvSpPr>
            <a:spLocks noGrp="1" noRot="1" noChangeAspect="1" noChangeArrowheads="1" noTextEdit="1"/>
          </p:cNvSpPr>
          <p:nvPr>
            <p:ph type="sldImg" idx="2"/>
          </p:nvPr>
        </p:nvSpPr>
        <p:spPr bwMode="auto">
          <a:xfrm>
            <a:off x="1182688" y="695325"/>
            <a:ext cx="4635500" cy="3476625"/>
          </a:xfrm>
          <a:prstGeom prst="rect">
            <a:avLst/>
          </a:prstGeom>
          <a:no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 xmlns:a14="http://schemas.microsoft.com/office/drawing/2010/main" val="1"/>
            </a:ext>
          </a:extLst>
        </p:spPr>
      </p:sp>
      <p:sp>
        <p:nvSpPr>
          <p:cNvPr id="108549" name="Rectangle 5"/>
          <p:cNvSpPr>
            <a:spLocks noGrp="1" noChangeArrowheads="1"/>
          </p:cNvSpPr>
          <p:nvPr>
            <p:ph type="body" sz="quarter" idx="3"/>
          </p:nvPr>
        </p:nvSpPr>
        <p:spPr bwMode="auto">
          <a:xfrm>
            <a:off x="700088" y="4405313"/>
            <a:ext cx="5597525" cy="4170362"/>
          </a:xfrm>
          <a:prstGeom prst="rect">
            <a:avLst/>
          </a:prstGeom>
          <a:noFill/>
          <a:ln>
            <a:noFill/>
          </a:ln>
          <a:effectLst/>
          <a:extLst>
            <a:ext uri="{FAA26D3D-D897-4be2-8F04-BA451C77F1D7}">
              <ma14:placeholderFlag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2913" tIns="46457" rIns="92913" bIns="4645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8550" name="Rectangle 6"/>
          <p:cNvSpPr>
            <a:spLocks noGrp="1" noChangeArrowheads="1"/>
          </p:cNvSpPr>
          <p:nvPr>
            <p:ph type="ftr" sz="quarter" idx="4"/>
          </p:nvPr>
        </p:nvSpPr>
        <p:spPr bwMode="auto">
          <a:xfrm>
            <a:off x="0" y="8805863"/>
            <a:ext cx="3035300" cy="463550"/>
          </a:xfrm>
          <a:prstGeom prst="rect">
            <a:avLst/>
          </a:prstGeom>
          <a:noFill/>
          <a:ln>
            <a:noFill/>
          </a:ln>
          <a:effectLst/>
          <a:extLst>
            <a:ext uri="{FAA26D3D-D897-4be2-8F04-BA451C77F1D7}">
              <ma14:placeholderFlag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2913" tIns="46457" rIns="92913" bIns="46457" numCol="1" anchor="b" anchorCtr="0" compatLnSpc="1">
            <a:prstTxWarp prst="textNoShape">
              <a:avLst/>
            </a:prstTxWarp>
          </a:bodyPr>
          <a:lstStyle>
            <a:lvl1pPr defTabSz="930275" eaLnBrk="1" hangingPunct="1">
              <a:defRPr sz="1200">
                <a:cs typeface="+mn-cs"/>
              </a:defRPr>
            </a:lvl1pPr>
          </a:lstStyle>
          <a:p>
            <a:pPr>
              <a:defRPr/>
            </a:pPr>
            <a:endParaRPr lang="en-US"/>
          </a:p>
        </p:txBody>
      </p:sp>
      <p:sp>
        <p:nvSpPr>
          <p:cNvPr id="108551" name="Rectangle 7"/>
          <p:cNvSpPr>
            <a:spLocks noGrp="1" noChangeArrowheads="1"/>
          </p:cNvSpPr>
          <p:nvPr>
            <p:ph type="sldNum" sz="quarter" idx="5"/>
          </p:nvPr>
        </p:nvSpPr>
        <p:spPr bwMode="auto">
          <a:xfrm>
            <a:off x="3960813" y="8805863"/>
            <a:ext cx="3035300" cy="463550"/>
          </a:xfrm>
          <a:prstGeom prst="rect">
            <a:avLst/>
          </a:prstGeom>
          <a:noFill/>
          <a:ln>
            <a:noFill/>
          </a:ln>
          <a:effectLst/>
          <a:extLst>
            <a:ext uri="{FAA26D3D-D897-4be2-8F04-BA451C77F1D7}">
              <ma14:placeholderFlag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2913" tIns="46457" rIns="92913" bIns="46457" numCol="1" anchor="b" anchorCtr="0" compatLnSpc="1">
            <a:prstTxWarp prst="textNoShape">
              <a:avLst/>
            </a:prstTxWarp>
          </a:bodyPr>
          <a:lstStyle>
            <a:lvl1pPr algn="r" defTabSz="930275" eaLnBrk="1" hangingPunct="1">
              <a:defRPr sz="1200">
                <a:cs typeface="+mn-cs"/>
              </a:defRPr>
            </a:lvl1pPr>
          </a:lstStyle>
          <a:p>
            <a:pPr>
              <a:defRPr/>
            </a:pPr>
            <a:fld id="{DE224D98-9B7A-914F-BC1A-44B7C1EE553D}" type="slidenum">
              <a:rPr lang="en-US"/>
              <a:pPr>
                <a:defRPr/>
              </a:pPr>
              <a:t>‹#›</a:t>
            </a:fld>
            <a:endParaRPr lang="en-US"/>
          </a:p>
        </p:txBody>
      </p:sp>
    </p:spTree>
    <p:extLst>
      <p:ext uri="{BB962C8B-B14F-4D97-AF65-F5344CB8AC3E}">
        <p14:creationId xmlns:p14="http://schemas.microsoft.com/office/powerpoint/2010/main" val="3885695567"/>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Verdana"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Verdana" charset="0"/>
        <a:ea typeface="ＭＳ Ｐゴシック" charset="0"/>
        <a:cs typeface="ＭＳ Ｐゴシック" charset="0"/>
      </a:defRPr>
    </a:lvl2pPr>
    <a:lvl3pPr marL="914400" algn="l" rtl="0" eaLnBrk="0" fontAlgn="base" hangingPunct="0">
      <a:spcBef>
        <a:spcPct val="30000"/>
      </a:spcBef>
      <a:spcAft>
        <a:spcPct val="0"/>
      </a:spcAft>
      <a:defRPr sz="1200" kern="1200">
        <a:solidFill>
          <a:schemeClr val="tx1"/>
        </a:solidFill>
        <a:latin typeface="Verdana" charset="0"/>
        <a:ea typeface="ＭＳ Ｐゴシック" charset="0"/>
        <a:cs typeface="ＭＳ Ｐゴシック" charset="0"/>
      </a:defRPr>
    </a:lvl3pPr>
    <a:lvl4pPr marL="1371600" algn="l" rtl="0" eaLnBrk="0" fontAlgn="base" hangingPunct="0">
      <a:spcBef>
        <a:spcPct val="30000"/>
      </a:spcBef>
      <a:spcAft>
        <a:spcPct val="0"/>
      </a:spcAft>
      <a:defRPr sz="1200" kern="1200">
        <a:solidFill>
          <a:schemeClr val="tx1"/>
        </a:solidFill>
        <a:latin typeface="Verdana" charset="0"/>
        <a:ea typeface="ＭＳ Ｐゴシック" charset="0"/>
        <a:cs typeface="ＭＳ Ｐゴシック" charset="0"/>
      </a:defRPr>
    </a:lvl4pPr>
    <a:lvl5pPr marL="1828800" algn="l" rtl="0" eaLnBrk="0" fontAlgn="base" hangingPunct="0">
      <a:spcBef>
        <a:spcPct val="30000"/>
      </a:spcBef>
      <a:spcAft>
        <a:spcPct val="0"/>
      </a:spcAft>
      <a:defRPr sz="1200" kern="1200">
        <a:solidFill>
          <a:schemeClr val="tx1"/>
        </a:solidFill>
        <a:latin typeface="Verdana" charset="0"/>
        <a:ea typeface="ＭＳ Ｐゴシック" charset="0"/>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6B8D6CF-2EC6-CA4E-BD40-DDBB31E642C0}" type="slidenum">
              <a:rPr lang="en-US"/>
              <a:pPr>
                <a:defRPr/>
              </a:pPr>
              <a:t>1</a:t>
            </a:fld>
            <a:endParaRPr lang="en-US"/>
          </a:p>
        </p:txBody>
      </p:sp>
      <p:sp>
        <p:nvSpPr>
          <p:cNvPr id="3051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05155" name="Rectangle 3"/>
          <p:cNvSpPr>
            <a:spLocks noGrp="1" noChangeArrowheads="1"/>
          </p:cNvSpPr>
          <p:nvPr>
            <p:ph type="body" idx="1"/>
          </p:nvPr>
        </p:nvSpPr>
        <p:spPr/>
        <p:txBody>
          <a:bodyPr/>
          <a:lstStyle/>
          <a:p>
            <a:endParaRPr lang="en-US" sz="1200" kern="1200" dirty="0" smtClean="0">
              <a:solidFill>
                <a:schemeClr val="tx1"/>
              </a:solidFill>
              <a:latin typeface="Verdana" charset="0"/>
              <a:ea typeface="ＭＳ Ｐゴシック" charset="0"/>
              <a:cs typeface="ＭＳ Ｐゴシック" charset="0"/>
            </a:endParaRPr>
          </a:p>
        </p:txBody>
      </p:sp>
    </p:spTree>
    <p:extLst>
      <p:ext uri="{BB962C8B-B14F-4D97-AF65-F5344CB8AC3E}">
        <p14:creationId xmlns:p14="http://schemas.microsoft.com/office/powerpoint/2010/main" val="646421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30275" eaLnBrk="0" hangingPunct="0">
              <a:defRPr sz="2600">
                <a:solidFill>
                  <a:schemeClr val="tx1"/>
                </a:solidFill>
                <a:latin typeface="Calibri" charset="0"/>
                <a:ea typeface="ＭＳ Ｐゴシック" charset="-128"/>
              </a:defRPr>
            </a:lvl1pPr>
            <a:lvl2pPr marL="742950" indent="-285750" defTabSz="930275" eaLnBrk="0" hangingPunct="0">
              <a:defRPr sz="2600">
                <a:solidFill>
                  <a:schemeClr val="tx1"/>
                </a:solidFill>
                <a:latin typeface="Calibri" charset="0"/>
                <a:ea typeface="ＭＳ Ｐゴシック" charset="-128"/>
              </a:defRPr>
            </a:lvl2pPr>
            <a:lvl3pPr marL="1143000" indent="-228600" defTabSz="930275" eaLnBrk="0" hangingPunct="0">
              <a:defRPr sz="2600">
                <a:solidFill>
                  <a:schemeClr val="tx1"/>
                </a:solidFill>
                <a:latin typeface="Calibri" charset="0"/>
                <a:ea typeface="ＭＳ Ｐゴシック" charset="-128"/>
              </a:defRPr>
            </a:lvl3pPr>
            <a:lvl4pPr marL="1600200" indent="-228600" defTabSz="930275" eaLnBrk="0" hangingPunct="0">
              <a:defRPr sz="2600">
                <a:solidFill>
                  <a:schemeClr val="tx1"/>
                </a:solidFill>
                <a:latin typeface="Calibri" charset="0"/>
                <a:ea typeface="ＭＳ Ｐゴシック" charset="-128"/>
              </a:defRPr>
            </a:lvl4pPr>
            <a:lvl5pPr marL="2057400" indent="-228600" defTabSz="930275" eaLnBrk="0" hangingPunct="0">
              <a:defRPr sz="2600">
                <a:solidFill>
                  <a:schemeClr val="tx1"/>
                </a:solidFill>
                <a:latin typeface="Calibri" charset="0"/>
                <a:ea typeface="ＭＳ Ｐゴシック" charset="-128"/>
              </a:defRPr>
            </a:lvl5pPr>
            <a:lvl6pPr marL="2514600" indent="-228600" defTabSz="930275" eaLnBrk="0" fontAlgn="base" hangingPunct="0">
              <a:spcBef>
                <a:spcPct val="0"/>
              </a:spcBef>
              <a:spcAft>
                <a:spcPct val="0"/>
              </a:spcAft>
              <a:defRPr sz="2600">
                <a:solidFill>
                  <a:schemeClr val="tx1"/>
                </a:solidFill>
                <a:latin typeface="Calibri" charset="0"/>
                <a:ea typeface="ＭＳ Ｐゴシック" charset="-128"/>
              </a:defRPr>
            </a:lvl6pPr>
            <a:lvl7pPr marL="2971800" indent="-228600" defTabSz="930275" eaLnBrk="0" fontAlgn="base" hangingPunct="0">
              <a:spcBef>
                <a:spcPct val="0"/>
              </a:spcBef>
              <a:spcAft>
                <a:spcPct val="0"/>
              </a:spcAft>
              <a:defRPr sz="2600">
                <a:solidFill>
                  <a:schemeClr val="tx1"/>
                </a:solidFill>
                <a:latin typeface="Calibri" charset="0"/>
                <a:ea typeface="ＭＳ Ｐゴシック" charset="-128"/>
              </a:defRPr>
            </a:lvl7pPr>
            <a:lvl8pPr marL="3429000" indent="-228600" defTabSz="930275" eaLnBrk="0" fontAlgn="base" hangingPunct="0">
              <a:spcBef>
                <a:spcPct val="0"/>
              </a:spcBef>
              <a:spcAft>
                <a:spcPct val="0"/>
              </a:spcAft>
              <a:defRPr sz="2600">
                <a:solidFill>
                  <a:schemeClr val="tx1"/>
                </a:solidFill>
                <a:latin typeface="Calibri" charset="0"/>
                <a:ea typeface="ＭＳ Ｐゴシック" charset="-128"/>
              </a:defRPr>
            </a:lvl8pPr>
            <a:lvl9pPr marL="3886200" indent="-228600" defTabSz="930275" eaLnBrk="0" fontAlgn="base" hangingPunct="0">
              <a:spcBef>
                <a:spcPct val="0"/>
              </a:spcBef>
              <a:spcAft>
                <a:spcPct val="0"/>
              </a:spcAft>
              <a:defRPr sz="2600">
                <a:solidFill>
                  <a:schemeClr val="tx1"/>
                </a:solidFill>
                <a:latin typeface="Calibri" charset="0"/>
                <a:ea typeface="ＭＳ Ｐゴシック" charset="-128"/>
              </a:defRPr>
            </a:lvl9pPr>
          </a:lstStyle>
          <a:p>
            <a:pPr eaLnBrk="1" hangingPunct="1"/>
            <a:fld id="{890BA3A9-814B-5148-B6B4-0BAB6A4522D4}" type="slidenum">
              <a:rPr lang="en-US" altLang="x-none" sz="1200">
                <a:latin typeface="Arial" charset="0"/>
              </a:rPr>
              <a:pPr eaLnBrk="1" hangingPunct="1"/>
              <a:t>34</a:t>
            </a:fld>
            <a:endParaRPr lang="en-US" altLang="x-none" sz="1200">
              <a:latin typeface="Arial" charset="0"/>
            </a:endParaRPr>
          </a:p>
        </p:txBody>
      </p:sp>
      <p:sp>
        <p:nvSpPr>
          <p:cNvPr id="5468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46819" name="Rectangle 3"/>
          <p:cNvSpPr>
            <a:spLocks noGrp="1" noChangeArrowheads="1"/>
          </p:cNvSpPr>
          <p:nvPr>
            <p:ph type="body" idx="1"/>
          </p:nvPr>
        </p:nvSpPr>
        <p:spPr/>
        <p:txBody>
          <a:bodyPr/>
          <a:lstStyle/>
          <a:p>
            <a:pPr eaLnBrk="1" hangingPunct="1">
              <a:defRPr/>
            </a:pPr>
            <a:endParaRPr lang="en-US" dirty="0">
              <a:cs typeface="+mn-cs"/>
            </a:endParaRPr>
          </a:p>
        </p:txBody>
      </p:sp>
    </p:spTree>
    <p:extLst>
      <p:ext uri="{BB962C8B-B14F-4D97-AF65-F5344CB8AC3E}">
        <p14:creationId xmlns:p14="http://schemas.microsoft.com/office/powerpoint/2010/main" val="11029913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E224D98-9B7A-914F-BC1A-44B7C1EE553D}" type="slidenum">
              <a:rPr lang="en-US" smtClean="0"/>
              <a:pPr>
                <a:defRPr/>
              </a:pPr>
              <a:t>36</a:t>
            </a:fld>
            <a:endParaRPr lang="en-US"/>
          </a:p>
        </p:txBody>
      </p:sp>
    </p:spTree>
    <p:extLst>
      <p:ext uri="{BB962C8B-B14F-4D97-AF65-F5344CB8AC3E}">
        <p14:creationId xmlns:p14="http://schemas.microsoft.com/office/powerpoint/2010/main" val="14794957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Thematic Real-time Environmental Distributed Data Services (THREDDS)</a:t>
            </a:r>
            <a:endParaRPr lang="en-US" dirty="0"/>
          </a:p>
        </p:txBody>
      </p:sp>
      <p:sp>
        <p:nvSpPr>
          <p:cNvPr id="4" name="Slide Number Placeholder 3"/>
          <p:cNvSpPr>
            <a:spLocks noGrp="1"/>
          </p:cNvSpPr>
          <p:nvPr>
            <p:ph type="sldNum" sz="quarter" idx="10"/>
          </p:nvPr>
        </p:nvSpPr>
        <p:spPr/>
        <p:txBody>
          <a:bodyPr/>
          <a:lstStyle/>
          <a:p>
            <a:pPr>
              <a:defRPr/>
            </a:pPr>
            <a:fld id="{DE224D98-9B7A-914F-BC1A-44B7C1EE553D}" type="slidenum">
              <a:rPr lang="en-US" smtClean="0"/>
              <a:pPr>
                <a:defRPr/>
              </a:pPr>
              <a:t>37</a:t>
            </a:fld>
            <a:endParaRPr lang="en-US"/>
          </a:p>
        </p:txBody>
      </p:sp>
    </p:spTree>
    <p:extLst>
      <p:ext uri="{BB962C8B-B14F-4D97-AF65-F5344CB8AC3E}">
        <p14:creationId xmlns:p14="http://schemas.microsoft.com/office/powerpoint/2010/main" val="2407421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Underlined items</a:t>
            </a:r>
            <a:r>
              <a:rPr lang="en-US" baseline="0" dirty="0" smtClean="0"/>
              <a:t> are standards approved by the ESDIS Standards Office (ESO). Dashed-underlined items means discussions have been held and lessons-learned document has </a:t>
            </a:r>
            <a:r>
              <a:rPr lang="en-US" baseline="0" smtClean="0"/>
              <a:t>been provided.</a:t>
            </a:r>
            <a:endParaRPr lang="en-US" dirty="0"/>
          </a:p>
        </p:txBody>
      </p:sp>
      <p:sp>
        <p:nvSpPr>
          <p:cNvPr id="4" name="Slide Number Placeholder 3"/>
          <p:cNvSpPr>
            <a:spLocks noGrp="1"/>
          </p:cNvSpPr>
          <p:nvPr>
            <p:ph type="sldNum" sz="quarter" idx="10"/>
          </p:nvPr>
        </p:nvSpPr>
        <p:spPr/>
        <p:txBody>
          <a:bodyPr/>
          <a:lstStyle/>
          <a:p>
            <a:fld id="{C8A7C705-1389-0A4F-BFD9-551E2862A58B}" type="slidenum">
              <a:rPr lang="en-US" smtClean="0"/>
              <a:t>38</a:t>
            </a:fld>
            <a:endParaRPr lang="en-US"/>
          </a:p>
        </p:txBody>
      </p:sp>
    </p:spTree>
    <p:extLst>
      <p:ext uri="{BB962C8B-B14F-4D97-AF65-F5344CB8AC3E}">
        <p14:creationId xmlns:p14="http://schemas.microsoft.com/office/powerpoint/2010/main" val="13981992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5325"/>
            <a:ext cx="4635500" cy="34766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38A412-2747-CD40-B215-E4C0144B1027}" type="slidenum">
              <a:rPr lang="en-US" smtClean="0"/>
              <a:pPr/>
              <a:t>39</a:t>
            </a:fld>
            <a:endParaRPr lang="en-US"/>
          </a:p>
        </p:txBody>
      </p:sp>
    </p:spTree>
    <p:extLst>
      <p:ext uri="{BB962C8B-B14F-4D97-AF65-F5344CB8AC3E}">
        <p14:creationId xmlns:p14="http://schemas.microsoft.com/office/powerpoint/2010/main" val="838754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5325"/>
            <a:ext cx="4635500" cy="34766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38A412-2747-CD40-B215-E4C0144B1027}" type="slidenum">
              <a:rPr lang="en-US" smtClean="0"/>
              <a:pPr/>
              <a:t>40</a:t>
            </a:fld>
            <a:endParaRPr lang="en-US"/>
          </a:p>
        </p:txBody>
      </p:sp>
    </p:spTree>
    <p:extLst>
      <p:ext uri="{BB962C8B-B14F-4D97-AF65-F5344CB8AC3E}">
        <p14:creationId xmlns:p14="http://schemas.microsoft.com/office/powerpoint/2010/main" val="145831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E224D98-9B7A-914F-BC1A-44B7C1EE553D}" type="slidenum">
              <a:rPr lang="en-US" smtClean="0"/>
              <a:pPr>
                <a:defRPr/>
              </a:pPr>
              <a:t>2</a:t>
            </a:fld>
            <a:endParaRPr lang="en-US"/>
          </a:p>
        </p:txBody>
      </p:sp>
    </p:spTree>
    <p:extLst>
      <p:ext uri="{BB962C8B-B14F-4D97-AF65-F5344CB8AC3E}">
        <p14:creationId xmlns:p14="http://schemas.microsoft.com/office/powerpoint/2010/main" val="10672362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E224D98-9B7A-914F-BC1A-44B7C1EE553D}" type="slidenum">
              <a:rPr lang="en-US" smtClean="0"/>
              <a:pPr>
                <a:defRPr/>
              </a:pPr>
              <a:t>3</a:t>
            </a:fld>
            <a:endParaRPr lang="en-US"/>
          </a:p>
        </p:txBody>
      </p:sp>
    </p:spTree>
    <p:extLst>
      <p:ext uri="{BB962C8B-B14F-4D97-AF65-F5344CB8AC3E}">
        <p14:creationId xmlns:p14="http://schemas.microsoft.com/office/powerpoint/2010/main" val="17942586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E224D98-9B7A-914F-BC1A-44B7C1EE553D}" type="slidenum">
              <a:rPr lang="en-US" smtClean="0"/>
              <a:pPr>
                <a:defRPr/>
              </a:pPr>
              <a:t>7</a:t>
            </a:fld>
            <a:endParaRPr lang="en-US"/>
          </a:p>
        </p:txBody>
      </p:sp>
    </p:spTree>
    <p:extLst>
      <p:ext uri="{BB962C8B-B14F-4D97-AF65-F5344CB8AC3E}">
        <p14:creationId xmlns:p14="http://schemas.microsoft.com/office/powerpoint/2010/main" val="16925079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Intergovernmental Panel on Climate Change </a:t>
            </a:r>
            <a:endParaRPr lang="en-US" dirty="0"/>
          </a:p>
        </p:txBody>
      </p:sp>
      <p:sp>
        <p:nvSpPr>
          <p:cNvPr id="4" name="Slide Number Placeholder 3"/>
          <p:cNvSpPr>
            <a:spLocks noGrp="1"/>
          </p:cNvSpPr>
          <p:nvPr>
            <p:ph type="sldNum" sz="quarter" idx="10"/>
          </p:nvPr>
        </p:nvSpPr>
        <p:spPr/>
        <p:txBody>
          <a:bodyPr/>
          <a:lstStyle/>
          <a:p>
            <a:pPr>
              <a:defRPr/>
            </a:pPr>
            <a:fld id="{DE224D98-9B7A-914F-BC1A-44B7C1EE553D}" type="slidenum">
              <a:rPr lang="en-US" smtClean="0"/>
              <a:pPr>
                <a:defRPr/>
              </a:pPr>
              <a:t>10</a:t>
            </a:fld>
            <a:endParaRPr lang="en-US"/>
          </a:p>
        </p:txBody>
      </p:sp>
    </p:spTree>
    <p:extLst>
      <p:ext uri="{BB962C8B-B14F-4D97-AF65-F5344CB8AC3E}">
        <p14:creationId xmlns:p14="http://schemas.microsoft.com/office/powerpoint/2010/main" val="20083898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E224D98-9B7A-914F-BC1A-44B7C1EE553D}" type="slidenum">
              <a:rPr lang="en-US" smtClean="0"/>
              <a:pPr>
                <a:defRPr/>
              </a:pPr>
              <a:t>27</a:t>
            </a:fld>
            <a:endParaRPr lang="en-US"/>
          </a:p>
        </p:txBody>
      </p:sp>
    </p:spTree>
    <p:extLst>
      <p:ext uri="{BB962C8B-B14F-4D97-AF65-F5344CB8AC3E}">
        <p14:creationId xmlns:p14="http://schemas.microsoft.com/office/powerpoint/2010/main" val="14057216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E224D98-9B7A-914F-BC1A-44B7C1EE553D}" type="slidenum">
              <a:rPr lang="en-US" smtClean="0"/>
              <a:pPr>
                <a:defRPr/>
              </a:pPr>
              <a:t>30</a:t>
            </a:fld>
            <a:endParaRPr lang="en-US"/>
          </a:p>
        </p:txBody>
      </p:sp>
    </p:spTree>
    <p:extLst>
      <p:ext uri="{BB962C8B-B14F-4D97-AF65-F5344CB8AC3E}">
        <p14:creationId xmlns:p14="http://schemas.microsoft.com/office/powerpoint/2010/main" val="10195847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E224D98-9B7A-914F-BC1A-44B7C1EE553D}" type="slidenum">
              <a:rPr lang="en-US" smtClean="0"/>
              <a:pPr>
                <a:defRPr/>
              </a:pPr>
              <a:t>32</a:t>
            </a:fld>
            <a:endParaRPr lang="en-US"/>
          </a:p>
        </p:txBody>
      </p:sp>
    </p:spTree>
    <p:extLst>
      <p:ext uri="{BB962C8B-B14F-4D97-AF65-F5344CB8AC3E}">
        <p14:creationId xmlns:p14="http://schemas.microsoft.com/office/powerpoint/2010/main" val="18692446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a:ln/>
        </p:spPr>
      </p:sp>
      <p:sp>
        <p:nvSpPr>
          <p:cNvPr id="1945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x-none" altLang="x-none">
              <a:ea typeface="ＭＳ Ｐゴシック" charset="-128"/>
            </a:endParaRPr>
          </a:p>
        </p:txBody>
      </p:sp>
      <p:sp>
        <p:nvSpPr>
          <p:cNvPr id="1945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C49080AA-D043-DE4E-AA7D-68AC08F2FA95}" type="slidenum">
              <a:rPr lang="en-US" altLang="x-none" sz="1200"/>
              <a:pPr eaLnBrk="1" hangingPunct="1"/>
              <a:t>33</a:t>
            </a:fld>
            <a:endParaRPr lang="en-US" altLang="x-none" sz="1200"/>
          </a:p>
        </p:txBody>
      </p:sp>
    </p:spTree>
    <p:extLst>
      <p:ext uri="{BB962C8B-B14F-4D97-AF65-F5344CB8AC3E}">
        <p14:creationId xmlns:p14="http://schemas.microsoft.com/office/powerpoint/2010/main" val="18361536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6.png"/><Relationship Id="rId5" Type="http://schemas.openxmlformats.org/officeDocument/2006/relationships/image" Target="../media/image10.png"/><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 Id="rId3"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14"/>
          <p:cNvSpPr>
            <a:spLocks noChangeShapeType="1"/>
          </p:cNvSpPr>
          <p:nvPr userDrawn="1"/>
        </p:nvSpPr>
        <p:spPr bwMode="auto">
          <a:xfrm flipV="1">
            <a:off x="457200" y="2819400"/>
            <a:ext cx="5334000" cy="1588"/>
          </a:xfrm>
          <a:prstGeom prst="line">
            <a:avLst/>
          </a:prstGeom>
          <a:noFill/>
          <a:ln w="34925">
            <a:solidFill>
              <a:srgbClr val="000090"/>
            </a:solidFill>
            <a:round/>
            <a:headEnd/>
            <a:tailEnd/>
          </a:ln>
          <a:extLst>
            <a:ext uri="{909E8E84-426E-40dd-AFC4-6F175D3DCCD1}">
              <a14:hiddenFill xmlns="" xmlns:a14="http://schemas.microsoft.com/office/drawing/2010/main">
                <a:noFill/>
              </a14:hiddenFill>
            </a:ext>
          </a:extLst>
        </p:spPr>
        <p:txBody>
          <a:bodyPr/>
          <a:lstStyle/>
          <a:p>
            <a:endParaRPr lang="en-US"/>
          </a:p>
        </p:txBody>
      </p:sp>
      <p:pic>
        <p:nvPicPr>
          <p:cNvPr id="6" name="Picture 18" descr="bluemarble_circle_transparent"/>
          <p:cNvPicPr preferRelativeResize="0">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6858000" y="2922588"/>
            <a:ext cx="1417638" cy="1368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2" descr="congo_spot_circle_transparent"/>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6096000" y="2084388"/>
            <a:ext cx="1435100" cy="1374775"/>
          </a:xfrm>
          <a:prstGeom prst="rect">
            <a:avLst/>
          </a:prstGeom>
          <a:noFill/>
          <a:ln>
            <a:noFill/>
          </a:ln>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Oval 15"/>
          <p:cNvSpPr>
            <a:spLocks noChangeArrowheads="1"/>
          </p:cNvSpPr>
          <p:nvPr/>
        </p:nvSpPr>
        <p:spPr bwMode="auto">
          <a:xfrm>
            <a:off x="6197600" y="2181226"/>
            <a:ext cx="1225550" cy="1169988"/>
          </a:xfrm>
          <a:prstGeom prst="ellipse">
            <a:avLst/>
          </a:prstGeom>
          <a:noFill/>
          <a:ln w="15875">
            <a:solidFill>
              <a:srgbClr val="3366FF"/>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12" name="Oval 16"/>
          <p:cNvSpPr>
            <a:spLocks noChangeArrowheads="1"/>
          </p:cNvSpPr>
          <p:nvPr/>
        </p:nvSpPr>
        <p:spPr bwMode="auto">
          <a:xfrm>
            <a:off x="6934200" y="2998788"/>
            <a:ext cx="1295400" cy="1219200"/>
          </a:xfrm>
          <a:prstGeom prst="ellipse">
            <a:avLst/>
          </a:prstGeom>
          <a:noFill/>
          <a:ln w="15875">
            <a:solidFill>
              <a:srgbClr val="3366FF"/>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488450" name="Rectangle 2"/>
          <p:cNvSpPr>
            <a:spLocks noGrp="1" noChangeArrowheads="1"/>
          </p:cNvSpPr>
          <p:nvPr userDrawn="1">
            <p:ph type="ctrTitle"/>
          </p:nvPr>
        </p:nvSpPr>
        <p:spPr>
          <a:xfrm>
            <a:off x="457200" y="1295400"/>
            <a:ext cx="5334000" cy="1524000"/>
          </a:xfrm>
        </p:spPr>
        <p:txBody>
          <a:bodyPr/>
          <a:lstStyle>
            <a:lvl1pPr>
              <a:defRPr sz="3600"/>
            </a:lvl1pPr>
          </a:lstStyle>
          <a:p>
            <a:r>
              <a:rPr lang="en-US" dirty="0" smtClean="0"/>
              <a:t>Click to edit Master title style</a:t>
            </a:r>
            <a:endParaRPr lang="en-US" dirty="0"/>
          </a:p>
        </p:txBody>
      </p:sp>
      <p:sp>
        <p:nvSpPr>
          <p:cNvPr id="488451" name="Rectangle 3"/>
          <p:cNvSpPr>
            <a:spLocks noGrp="1" noChangeArrowheads="1"/>
          </p:cNvSpPr>
          <p:nvPr userDrawn="1">
            <p:ph type="subTitle" idx="1"/>
          </p:nvPr>
        </p:nvSpPr>
        <p:spPr>
          <a:xfrm>
            <a:off x="457200" y="3048000"/>
            <a:ext cx="4648200" cy="1143000"/>
          </a:xfrm>
        </p:spPr>
        <p:txBody>
          <a:bodyPr/>
          <a:lstStyle>
            <a:lvl1pPr marL="0" indent="0">
              <a:buFontTx/>
              <a:buNone/>
              <a:defRPr sz="1600"/>
            </a:lvl1pPr>
          </a:lstStyle>
          <a:p>
            <a:r>
              <a:rPr lang="en-US" smtClean="0"/>
              <a:t>Click to edit Master subtitle style</a:t>
            </a:r>
            <a:endParaRPr lang="en-US"/>
          </a:p>
        </p:txBody>
      </p:sp>
      <p:pic>
        <p:nvPicPr>
          <p:cNvPr id="3" name="Picture 2"/>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6934200" y="2998788"/>
            <a:ext cx="1295400" cy="1219200"/>
          </a:xfrm>
          <a:prstGeom prst="ellipse">
            <a:avLst/>
          </a:prstGeom>
          <a:ln w="6350" cap="rnd" cmpd="sng">
            <a:noFill/>
          </a:ln>
          <a:effectLst>
            <a:outerShdw blurRad="50800" dist="38100" dir="2700000" algn="tl"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sp>
        <p:nvSpPr>
          <p:cNvPr id="20" name="Oval 15"/>
          <p:cNvSpPr>
            <a:spLocks noChangeArrowheads="1"/>
          </p:cNvSpPr>
          <p:nvPr userDrawn="1"/>
        </p:nvSpPr>
        <p:spPr bwMode="auto">
          <a:xfrm>
            <a:off x="6934200" y="2998788"/>
            <a:ext cx="1295400" cy="1219200"/>
          </a:xfrm>
          <a:prstGeom prst="ellipse">
            <a:avLst/>
          </a:prstGeom>
          <a:noFill/>
          <a:ln w="15875">
            <a:solidFill>
              <a:srgbClr val="3366FF"/>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pic>
        <p:nvPicPr>
          <p:cNvPr id="14" name="Picture 13"/>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6019800" y="3303588"/>
            <a:ext cx="1295400" cy="1268412"/>
          </a:xfrm>
          <a:prstGeom prst="ellipse">
            <a:avLst/>
          </a:prstGeom>
          <a:ln w="9525" cap="rnd" cmpd="sng">
            <a:solidFill>
              <a:srgbClr val="0066FF"/>
            </a:solidFill>
          </a:ln>
          <a:effectLst>
            <a:outerShdw blurRad="50800" dist="38100" dir="2700000" algn="tl"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pic>
        <p:nvPicPr>
          <p:cNvPr id="15" name="Picture 14"/>
          <p:cNvPicPr>
            <a:picLocks noChangeAspect="1"/>
          </p:cNvPicPr>
          <p:nvPr userDrawn="1"/>
        </p:nvPicPr>
        <p:blipFill>
          <a:blip r:embed="rId6" cstate="print">
            <a:alphaModFix amt="39000"/>
            <a:extLst>
              <a:ext uri="{28A0092B-C50C-407E-A947-70E740481C1C}">
                <a14:useLocalDpi xmlns:a14="http://schemas.microsoft.com/office/drawing/2010/main"/>
              </a:ext>
            </a:extLst>
          </a:blip>
          <a:stretch>
            <a:fillRect/>
          </a:stretch>
        </p:blipFill>
        <p:spPr>
          <a:xfrm>
            <a:off x="6248400" y="2895600"/>
            <a:ext cx="1467816" cy="838200"/>
          </a:xfrm>
          <a:prstGeom prst="ellipse">
            <a:avLst/>
          </a:prstGeom>
          <a:ln>
            <a:noFill/>
          </a:ln>
          <a:effectLst>
            <a:softEdge rad="112500"/>
          </a:effectLst>
        </p:spPr>
      </p:pic>
    </p:spTree>
    <p:extLst>
      <p:ext uri="{BB962C8B-B14F-4D97-AF65-F5344CB8AC3E}">
        <p14:creationId xmlns:p14="http://schemas.microsoft.com/office/powerpoint/2010/main" val="39355148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p:txBody>
          <a:bodyPr/>
          <a:lstStyle>
            <a:lvl1pPr>
              <a:defRPr/>
            </a:lvl1pPr>
          </a:lstStyle>
          <a:p>
            <a:pPr>
              <a:defRPr/>
            </a:pPr>
            <a:fld id="{0DDDEB69-1D62-A24C-B641-B095ADD608EC}" type="slidenum">
              <a:rPr lang="en-US"/>
              <a:pPr>
                <a:defRPr/>
              </a:pPr>
              <a:t>‹#›</a:t>
            </a:fld>
            <a:endParaRPr lang="en-US"/>
          </a:p>
        </p:txBody>
      </p:sp>
    </p:spTree>
    <p:extLst>
      <p:ext uri="{BB962C8B-B14F-4D97-AF65-F5344CB8AC3E}">
        <p14:creationId xmlns:p14="http://schemas.microsoft.com/office/powerpoint/2010/main" val="38570010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86500" y="274638"/>
            <a:ext cx="19431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56769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p:txBody>
          <a:bodyPr/>
          <a:lstStyle>
            <a:lvl1pPr>
              <a:defRPr/>
            </a:lvl1pPr>
          </a:lstStyle>
          <a:p>
            <a:pPr>
              <a:defRPr/>
            </a:pPr>
            <a:fld id="{0E596D0E-7AC5-9241-9D06-50F5A47744A7}" type="slidenum">
              <a:rPr lang="en-US"/>
              <a:pPr>
                <a:defRPr/>
              </a:pPr>
              <a:t>‹#›</a:t>
            </a:fld>
            <a:endParaRPr lang="en-US"/>
          </a:p>
        </p:txBody>
      </p:sp>
    </p:spTree>
    <p:extLst>
      <p:ext uri="{BB962C8B-B14F-4D97-AF65-F5344CB8AC3E}">
        <p14:creationId xmlns:p14="http://schemas.microsoft.com/office/powerpoint/2010/main" val="37613541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10" name="Freeform 5"/>
          <p:cNvSpPr>
            <a:spLocks/>
          </p:cNvSpPr>
          <p:nvPr/>
        </p:nvSpPr>
        <p:spPr bwMode="auto">
          <a:xfrm>
            <a:off x="5679806" y="0"/>
            <a:ext cx="3464194" cy="6861871"/>
          </a:xfrm>
          <a:custGeom>
            <a:avLst/>
            <a:gdLst>
              <a:gd name="T0" fmla="*/ 149 w 1094"/>
              <a:gd name="T1" fmla="*/ 2166 h 2166"/>
              <a:gd name="T2" fmla="*/ 1094 w 1094"/>
              <a:gd name="T3" fmla="*/ 2166 h 2166"/>
              <a:gd name="T4" fmla="*/ 1094 w 1094"/>
              <a:gd name="T5" fmla="*/ 0 h 2166"/>
              <a:gd name="T6" fmla="*/ 0 w 1094"/>
              <a:gd name="T7" fmla="*/ 0 h 2166"/>
              <a:gd name="T8" fmla="*/ 149 w 1094"/>
              <a:gd name="T9" fmla="*/ 2166 h 2166"/>
            </a:gdLst>
            <a:ahLst/>
            <a:cxnLst>
              <a:cxn ang="0">
                <a:pos x="T0" y="T1"/>
              </a:cxn>
              <a:cxn ang="0">
                <a:pos x="T2" y="T3"/>
              </a:cxn>
              <a:cxn ang="0">
                <a:pos x="T4" y="T5"/>
              </a:cxn>
              <a:cxn ang="0">
                <a:pos x="T6" y="T7"/>
              </a:cxn>
              <a:cxn ang="0">
                <a:pos x="T8" y="T9"/>
              </a:cxn>
            </a:cxnLst>
            <a:rect l="0" t="0" r="r" b="b"/>
            <a:pathLst>
              <a:path w="1094" h="2166">
                <a:moveTo>
                  <a:pt x="149" y="2166"/>
                </a:moveTo>
                <a:cubicBezTo>
                  <a:pt x="1094" y="2166"/>
                  <a:pt x="1094" y="2166"/>
                  <a:pt x="1094" y="2166"/>
                </a:cubicBezTo>
                <a:cubicBezTo>
                  <a:pt x="1094" y="0"/>
                  <a:pt x="1094" y="0"/>
                  <a:pt x="1094" y="0"/>
                </a:cubicBezTo>
                <a:cubicBezTo>
                  <a:pt x="0" y="0"/>
                  <a:pt x="0" y="0"/>
                  <a:pt x="0" y="0"/>
                </a:cubicBezTo>
                <a:cubicBezTo>
                  <a:pt x="0" y="0"/>
                  <a:pt x="304" y="816"/>
                  <a:pt x="149" y="2166"/>
                </a:cubicBezTo>
                <a:close/>
              </a:path>
            </a:pathLst>
          </a:custGeom>
          <a:solidFill>
            <a:schemeClr val="accent1">
              <a:lumMod val="20000"/>
              <a:lumOff val="80000"/>
            </a:schemeClr>
          </a:solidFill>
          <a:ln>
            <a:noFill/>
          </a:ln>
          <a:extLst/>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a:solidFill>
                <a:prstClr val="black"/>
              </a:solidFill>
              <a:latin typeface="Arial"/>
              <a:ea typeface=""/>
              <a:cs typeface=""/>
            </a:endParaRPr>
          </a:p>
        </p:txBody>
      </p:sp>
      <p:pic>
        <p:nvPicPr>
          <p:cNvPr id="20" name="Picture 19"/>
          <p:cNvPicPr>
            <a:picLocks noChangeAspect="1"/>
          </p:cNvPicPr>
          <p:nvPr/>
        </p:nvPicPr>
        <p:blipFill rotWithShape="1">
          <a:blip r:embed="rId2" cstate="print">
            <a:duotone>
              <a:prstClr val="black"/>
              <a:schemeClr val="accent2">
                <a:tint val="45000"/>
                <a:satMod val="400000"/>
              </a:schemeClr>
            </a:duotone>
            <a:extLst>
              <a:ext uri="{28A0092B-C50C-407E-A947-70E740481C1C}">
                <a14:useLocalDpi xmlns:a14="http://schemas.microsoft.com/office/drawing/2010/main"/>
              </a:ext>
            </a:extLst>
          </a:blip>
          <a:srcRect l="53723" t="46829" r="5491"/>
          <a:stretch/>
        </p:blipFill>
        <p:spPr>
          <a:xfrm rot="5400000" flipH="1">
            <a:off x="-39313" y="38845"/>
            <a:ext cx="3519399" cy="3441027"/>
          </a:xfrm>
          <a:prstGeom prst="rect">
            <a:avLst/>
          </a:prstGeom>
        </p:spPr>
      </p:pic>
      <p:sp>
        <p:nvSpPr>
          <p:cNvPr id="8" name="AutoShape 3"/>
          <p:cNvSpPr>
            <a:spLocks noChangeAspect="1" noChangeArrowheads="1" noTextEdit="1"/>
          </p:cNvSpPr>
          <p:nvPr/>
        </p:nvSpPr>
        <p:spPr bwMode="auto">
          <a:xfrm rot="16200000">
            <a:off x="3800344" y="1503009"/>
            <a:ext cx="6858002" cy="3809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a:solidFill>
                <a:prstClr val="black"/>
              </a:solidFill>
              <a:latin typeface="Arial"/>
              <a:ea typeface=""/>
              <a:cs typeface=""/>
            </a:endParaRPr>
          </a:p>
        </p:txBody>
      </p:sp>
      <p:sp>
        <p:nvSpPr>
          <p:cNvPr id="2" name="Title 1"/>
          <p:cNvSpPr>
            <a:spLocks noGrp="1"/>
          </p:cNvSpPr>
          <p:nvPr>
            <p:ph type="ctrTitle"/>
          </p:nvPr>
        </p:nvSpPr>
        <p:spPr>
          <a:xfrm>
            <a:off x="201168" y="235945"/>
            <a:ext cx="4160172" cy="888705"/>
          </a:xfrm>
        </p:spPr>
        <p:txBody>
          <a:bodyPr/>
          <a:lstStyle>
            <a:lvl1pPr algn="l">
              <a:defRPr sz="3000">
                <a:solidFill>
                  <a:srgbClr val="000000"/>
                </a:solidFill>
              </a:defRPr>
            </a:lvl1pPr>
          </a:lstStyle>
          <a:p>
            <a:r>
              <a:rPr lang="en-US" smtClean="0"/>
              <a:t>Click to edit Master title style</a:t>
            </a:r>
            <a:endParaRPr lang="en-US" dirty="0"/>
          </a:p>
        </p:txBody>
      </p:sp>
      <p:pic>
        <p:nvPicPr>
          <p:cNvPr id="5" name="Picture 4"/>
          <p:cNvPicPr>
            <a:picLocks noChangeAspect="1"/>
          </p:cNvPicPr>
          <p:nvPr/>
        </p:nvPicPr>
        <p:blipFill>
          <a:blip r:embed="rId3"/>
          <a:stretch>
            <a:fillRect/>
          </a:stretch>
        </p:blipFill>
        <p:spPr>
          <a:xfrm>
            <a:off x="6176663" y="6282137"/>
            <a:ext cx="2943299" cy="575863"/>
          </a:xfrm>
          <a:prstGeom prst="rect">
            <a:avLst/>
          </a:prstGeom>
        </p:spPr>
      </p:pic>
      <p:sp>
        <p:nvSpPr>
          <p:cNvPr id="3" name="Subtitle 2"/>
          <p:cNvSpPr>
            <a:spLocks noGrp="1"/>
          </p:cNvSpPr>
          <p:nvPr>
            <p:ph type="subTitle" idx="1"/>
          </p:nvPr>
        </p:nvSpPr>
        <p:spPr>
          <a:xfrm>
            <a:off x="201168" y="1761403"/>
            <a:ext cx="3255297" cy="757130"/>
          </a:xfrm>
        </p:spPr>
        <p:txBody>
          <a:bodyPr/>
          <a:lstStyle>
            <a:lvl1pPr marL="0" indent="0" algn="l">
              <a:buNone/>
              <a:defRPr sz="2400">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9" name="TextBox 18"/>
          <p:cNvSpPr txBox="1"/>
          <p:nvPr/>
        </p:nvSpPr>
        <p:spPr>
          <a:xfrm>
            <a:off x="6777790" y="5768881"/>
            <a:ext cx="2114681" cy="400110"/>
          </a:xfrm>
          <a:prstGeom prst="rect">
            <a:avLst/>
          </a:prstGeom>
          <a:noFill/>
        </p:spPr>
        <p:txBody>
          <a:bodyPr wrap="none" rtlCol="0">
            <a:spAutoFit/>
          </a:bodyPr>
          <a:lstStyle/>
          <a:p>
            <a:pPr eaLnBrk="1" fontAlgn="auto" hangingPunct="1">
              <a:spcBef>
                <a:spcPts val="0"/>
              </a:spcBef>
              <a:spcAft>
                <a:spcPts val="0"/>
              </a:spcAft>
            </a:pPr>
            <a:r>
              <a:rPr lang="en-US" sz="1000" dirty="0">
                <a:solidFill>
                  <a:srgbClr val="1E7640"/>
                </a:solidFill>
                <a:latin typeface="Arial"/>
                <a:ea typeface=""/>
                <a:cs typeface=""/>
              </a:rPr>
              <a:t>ORNL is managed by UT-Battelle </a:t>
            </a:r>
            <a:br>
              <a:rPr lang="en-US" sz="1000" dirty="0">
                <a:solidFill>
                  <a:srgbClr val="1E7640"/>
                </a:solidFill>
                <a:latin typeface="Arial"/>
                <a:ea typeface=""/>
                <a:cs typeface=""/>
              </a:rPr>
            </a:br>
            <a:r>
              <a:rPr lang="en-US" sz="1000" dirty="0">
                <a:solidFill>
                  <a:srgbClr val="1E7640"/>
                </a:solidFill>
                <a:latin typeface="Arial"/>
                <a:ea typeface=""/>
                <a:cs typeface=""/>
              </a:rPr>
              <a:t>for the US Department of Energy</a:t>
            </a:r>
          </a:p>
        </p:txBody>
      </p:sp>
      <p:pic>
        <p:nvPicPr>
          <p:cNvPr id="22" name="Picture 21"/>
          <p:cNvPicPr>
            <a:picLocks noChangeAspect="1"/>
          </p:cNvPicPr>
          <p:nvPr/>
        </p:nvPicPr>
        <p:blipFill rotWithShape="1">
          <a:blip r:embed="rId4" cstate="print">
            <a:extLst>
              <a:ext uri="{28A0092B-C50C-407E-A947-70E740481C1C}">
                <a14:useLocalDpi xmlns:a14="http://schemas.microsoft.com/office/drawing/2010/main"/>
              </a:ext>
            </a:extLst>
          </a:blip>
          <a:srcRect b="-1"/>
          <a:stretch/>
        </p:blipFill>
        <p:spPr>
          <a:xfrm>
            <a:off x="5083728" y="1244602"/>
            <a:ext cx="4060272" cy="5045846"/>
          </a:xfrm>
          <a:prstGeom prst="rect">
            <a:avLst/>
          </a:prstGeom>
        </p:spPr>
      </p:pic>
      <p:pic>
        <p:nvPicPr>
          <p:cNvPr id="7" name="Picture 6" descr="NASA_logo.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49926" y="121590"/>
            <a:ext cx="1299493" cy="1075732"/>
          </a:xfrm>
          <a:prstGeom prst="rect">
            <a:avLst/>
          </a:prstGeom>
        </p:spPr>
      </p:pic>
      <p:sp>
        <p:nvSpPr>
          <p:cNvPr id="12" name="Freeform 6"/>
          <p:cNvSpPr>
            <a:spLocks/>
          </p:cNvSpPr>
          <p:nvPr/>
        </p:nvSpPr>
        <p:spPr bwMode="auto">
          <a:xfrm>
            <a:off x="5377263" y="0"/>
            <a:ext cx="1272781" cy="6861871"/>
          </a:xfrm>
          <a:custGeom>
            <a:avLst/>
            <a:gdLst>
              <a:gd name="T0" fmla="*/ 221 w 402"/>
              <a:gd name="T1" fmla="*/ 2166 h 2166"/>
              <a:gd name="T2" fmla="*/ 240 w 402"/>
              <a:gd name="T3" fmla="*/ 2166 h 2166"/>
              <a:gd name="T4" fmla="*/ 90 w 402"/>
              <a:gd name="T5" fmla="*/ 0 h 2166"/>
              <a:gd name="T6" fmla="*/ 0 w 402"/>
              <a:gd name="T7" fmla="*/ 0 h 2166"/>
              <a:gd name="T8" fmla="*/ 221 w 402"/>
              <a:gd name="T9" fmla="*/ 2166 h 2166"/>
            </a:gdLst>
            <a:ahLst/>
            <a:cxnLst>
              <a:cxn ang="0">
                <a:pos x="T0" y="T1"/>
              </a:cxn>
              <a:cxn ang="0">
                <a:pos x="T2" y="T3"/>
              </a:cxn>
              <a:cxn ang="0">
                <a:pos x="T4" y="T5"/>
              </a:cxn>
              <a:cxn ang="0">
                <a:pos x="T6" y="T7"/>
              </a:cxn>
              <a:cxn ang="0">
                <a:pos x="T8" y="T9"/>
              </a:cxn>
            </a:cxnLst>
            <a:rect l="0" t="0" r="r" b="b"/>
            <a:pathLst>
              <a:path w="402" h="2166">
                <a:moveTo>
                  <a:pt x="221" y="2166"/>
                </a:moveTo>
                <a:cubicBezTo>
                  <a:pt x="240" y="2166"/>
                  <a:pt x="240" y="2166"/>
                  <a:pt x="240" y="2166"/>
                </a:cubicBezTo>
                <a:cubicBezTo>
                  <a:pt x="240" y="2166"/>
                  <a:pt x="402" y="989"/>
                  <a:pt x="90" y="0"/>
                </a:cubicBezTo>
                <a:cubicBezTo>
                  <a:pt x="0" y="0"/>
                  <a:pt x="0" y="0"/>
                  <a:pt x="0" y="0"/>
                </a:cubicBezTo>
                <a:cubicBezTo>
                  <a:pt x="0" y="0"/>
                  <a:pt x="347" y="767"/>
                  <a:pt x="221" y="2166"/>
                </a:cubicBezTo>
                <a:close/>
              </a:path>
            </a:pathLst>
          </a:custGeom>
          <a:solidFill>
            <a:schemeClr val="accent1">
              <a:lumMod val="75000"/>
            </a:schemeClr>
          </a:solidFill>
          <a:ln>
            <a:noFill/>
          </a:ln>
          <a:extLst/>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a:solidFill>
                <a:prstClr val="black"/>
              </a:solidFill>
              <a:latin typeface="Arial"/>
              <a:ea typeface=""/>
              <a:cs typeface=""/>
            </a:endParaRPr>
          </a:p>
        </p:txBody>
      </p:sp>
    </p:spTree>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9433" y="381000"/>
            <a:ext cx="8636290" cy="484748"/>
          </a:xfrm>
        </p:spPr>
        <p:txBody>
          <a:bodyPr/>
          <a:lstStyle>
            <a:lvl1pPr>
              <a:defRPr sz="3000"/>
            </a:lvl1pPr>
          </a:lstStyle>
          <a:p>
            <a:r>
              <a:rPr lang="en-US" smtClean="0"/>
              <a:t>Click to edit Master title style</a:t>
            </a:r>
            <a:endParaRPr lang="en-US" dirty="0"/>
          </a:p>
        </p:txBody>
      </p:sp>
      <p:sp>
        <p:nvSpPr>
          <p:cNvPr id="3" name="Content Placeholder 2"/>
          <p:cNvSpPr>
            <a:spLocks noGrp="1"/>
          </p:cNvSpPr>
          <p:nvPr>
            <p:ph idx="1"/>
          </p:nvPr>
        </p:nvSpPr>
        <p:spPr>
          <a:xfrm>
            <a:off x="201168" y="1219200"/>
            <a:ext cx="8642640" cy="3489930"/>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marL="1482725" indent="-222250">
              <a:buFont typeface="Arial" panose="020B0604020202020204" pitchFamily="34" charset="0"/>
              <a:buChar char="•"/>
              <a:defRPr sz="1600">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6"/>
          <p:cNvSpPr>
            <a:spLocks noChangeArrowheads="1"/>
          </p:cNvSpPr>
          <p:nvPr/>
        </p:nvSpPr>
        <p:spPr bwMode="auto">
          <a:xfrm flipH="1">
            <a:off x="22695" y="6513051"/>
            <a:ext cx="210301" cy="152400"/>
          </a:xfrm>
          <a:prstGeom prst="rect">
            <a:avLst/>
          </a:prstGeom>
          <a:noFill/>
          <a:ln w="9525">
            <a:noFill/>
            <a:miter lim="800000"/>
            <a:headEnd/>
            <a:tailEnd/>
          </a:ln>
          <a:effectLst/>
        </p:spPr>
        <p:txBody>
          <a:bodyPr lIns="0" tIns="0" rIns="0" bIns="0"/>
          <a:lstStyle/>
          <a:p>
            <a:pPr algn="r" defTabSz="173038" eaLnBrk="1" fontAlgn="auto" hangingPunct="1">
              <a:lnSpc>
                <a:spcPct val="90000"/>
              </a:lnSpc>
              <a:spcBef>
                <a:spcPts val="0"/>
              </a:spcBef>
              <a:spcAft>
                <a:spcPts val="0"/>
              </a:spcAft>
              <a:tabLst>
                <a:tab pos="230188" algn="l"/>
              </a:tabLst>
              <a:defRPr/>
            </a:pPr>
            <a:fld id="{040BB257-551A-4736-B50F-DCF1BA034C06}" type="slidenum">
              <a:rPr lang="en-US" sz="1000" smtClean="0">
                <a:solidFill>
                  <a:prstClr val="white">
                    <a:lumMod val="75000"/>
                  </a:prstClr>
                </a:solidFill>
                <a:latin typeface="Arial" pitchFamily="34" charset="0"/>
                <a:ea typeface=""/>
                <a:cs typeface="Arial" pitchFamily="34" charset="0"/>
              </a:rPr>
              <a:pPr algn="r" defTabSz="173038" eaLnBrk="1" fontAlgn="auto" hangingPunct="1">
                <a:lnSpc>
                  <a:spcPct val="90000"/>
                </a:lnSpc>
                <a:spcBef>
                  <a:spcPts val="0"/>
                </a:spcBef>
                <a:spcAft>
                  <a:spcPts val="0"/>
                </a:spcAft>
                <a:tabLst>
                  <a:tab pos="230188" algn="l"/>
                </a:tabLst>
                <a:defRPr/>
              </a:pPr>
              <a:t>‹#›</a:t>
            </a:fld>
            <a:endParaRPr lang="en-US" sz="1000" dirty="0">
              <a:solidFill>
                <a:prstClr val="white">
                  <a:lumMod val="75000"/>
                </a:prstClr>
              </a:solidFill>
              <a:latin typeface="Arial" pitchFamily="34" charset="0"/>
              <a:ea typeface=""/>
              <a:cs typeface="Arial" pitchFamily="34" charset="0"/>
            </a:endParaRPr>
          </a:p>
        </p:txBody>
      </p:sp>
      <p:sp>
        <p:nvSpPr>
          <p:cNvPr id="9" name="Rectangle 256"/>
          <p:cNvSpPr txBox="1">
            <a:spLocks noChangeArrowheads="1"/>
          </p:cNvSpPr>
          <p:nvPr/>
        </p:nvSpPr>
        <p:spPr>
          <a:xfrm>
            <a:off x="216123" y="6477000"/>
            <a:ext cx="2895600" cy="182562"/>
          </a:xfrm>
          <a:prstGeom prst="rect">
            <a:avLst/>
          </a:prstGeom>
          <a:ln/>
        </p:spPr>
        <p:txBody>
          <a:bodyPr anchor="ctr"/>
          <a:lstStyle/>
          <a:p>
            <a:pPr eaLnBrk="1" fontAlgn="auto" hangingPunct="1">
              <a:spcBef>
                <a:spcPts val="0"/>
              </a:spcBef>
              <a:spcAft>
                <a:spcPts val="0"/>
              </a:spcAft>
            </a:pPr>
            <a:r>
              <a:rPr lang="en-US" sz="1000" dirty="0" smtClean="0">
                <a:solidFill>
                  <a:srgbClr val="BFBFBF"/>
                </a:solidFill>
                <a:latin typeface="Arial" pitchFamily="34" charset="0"/>
                <a:ea typeface=""/>
                <a:cs typeface="Arial" pitchFamily="34" charset="0"/>
              </a:rPr>
              <a:t>Spatial Data Access Tool (SDAT)</a:t>
            </a:r>
            <a:endParaRPr lang="en-US" sz="1000" dirty="0">
              <a:solidFill>
                <a:srgbClr val="BFBFBF"/>
              </a:solidFill>
              <a:latin typeface="Arial" pitchFamily="34" charset="0"/>
              <a:ea typeface=""/>
              <a:cs typeface="Arial" pitchFamily="34" charset="0"/>
            </a:endParaRPr>
          </a:p>
        </p:txBody>
      </p:sp>
      <p:pic>
        <p:nvPicPr>
          <p:cNvPr id="11" name="Picture 10"/>
          <p:cNvPicPr>
            <a:picLocks noChangeAspect="1"/>
          </p:cNvPicPr>
          <p:nvPr/>
        </p:nvPicPr>
        <p:blipFill>
          <a:blip r:embed="rId2"/>
          <a:stretch>
            <a:fillRect/>
          </a:stretch>
        </p:blipFill>
        <p:spPr>
          <a:xfrm>
            <a:off x="8214220" y="0"/>
            <a:ext cx="929780" cy="929780"/>
          </a:xfrm>
          <a:prstGeom prst="rect">
            <a:avLst/>
          </a:prstGeom>
        </p:spPr>
      </p:pic>
      <p:pic>
        <p:nvPicPr>
          <p:cNvPr id="12" name="Picture 11"/>
          <p:cNvPicPr>
            <a:picLocks noChangeAspect="1"/>
          </p:cNvPicPr>
          <p:nvPr/>
        </p:nvPicPr>
        <p:blipFill rotWithShape="1">
          <a:blip r:embed="rId3" cstate="print">
            <a:extLst>
              <a:ext uri="{28A0092B-C50C-407E-A947-70E740481C1C}">
                <a14:useLocalDpi xmlns:a14="http://schemas.microsoft.com/office/drawing/2010/main"/>
              </a:ext>
            </a:extLst>
          </a:blip>
          <a:srcRect b="-1"/>
          <a:stretch/>
        </p:blipFill>
        <p:spPr>
          <a:xfrm>
            <a:off x="5083728" y="1812022"/>
            <a:ext cx="4060272" cy="5045846"/>
          </a:xfrm>
          <a:prstGeom prst="rect">
            <a:avLst/>
          </a:prstGeom>
        </p:spPr>
      </p:pic>
    </p:spTree>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1168" y="236982"/>
            <a:ext cx="8628678" cy="484748"/>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204415" y="1402417"/>
            <a:ext cx="4192528" cy="821190"/>
          </a:xfrm>
        </p:spPr>
        <p:txBody>
          <a:bodyPr anchor="b"/>
          <a:lstStyle>
            <a:lvl1pPr marL="0" indent="0">
              <a:buNone/>
              <a:defRPr sz="2400" b="1">
                <a:solidFill>
                  <a:srgbClr val="00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04415" y="2227999"/>
            <a:ext cx="4192528" cy="3674610"/>
          </a:xfrm>
        </p:spPr>
        <p:txBody>
          <a:bodyPr/>
          <a:lstStyle>
            <a:lvl1pPr>
              <a:defRPr sz="2400"/>
            </a:lvl1pPr>
            <a:lvl2pPr>
              <a:defRPr sz="2000"/>
            </a:lvl2pPr>
            <a:lvl3pPr>
              <a:defRPr sz="1800"/>
            </a:lvl3pPr>
            <a:lvl4pPr>
              <a:defRPr sz="1600"/>
            </a:lvl4pPr>
            <a:lvl5pPr marL="1482725" indent="-222250">
              <a:buFont typeface="Arial" panose="020B0604020202020204" pitchFamily="34" charset="0"/>
              <a:buChar cha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53492" y="1402417"/>
            <a:ext cx="4194175" cy="821190"/>
          </a:xfrm>
        </p:spPr>
        <p:txBody>
          <a:bodyPr anchor="b"/>
          <a:lstStyle>
            <a:lvl1pPr marL="0" indent="0">
              <a:buNone/>
              <a:defRPr sz="2400" b="1">
                <a:solidFill>
                  <a:srgbClr val="00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53492" y="2227999"/>
            <a:ext cx="4194175" cy="3674610"/>
          </a:xfrm>
        </p:spPr>
        <p:txBody>
          <a:bodyPr/>
          <a:lstStyle>
            <a:lvl1pPr>
              <a:defRPr sz="2400"/>
            </a:lvl1pPr>
            <a:lvl2pPr>
              <a:defRPr sz="2000"/>
            </a:lvl2pPr>
            <a:lvl3pPr>
              <a:defRPr sz="1800"/>
            </a:lvl3pPr>
            <a:lvl4pPr>
              <a:defRPr sz="1600"/>
            </a:lvl4pPr>
            <a:lvl5pPr marL="1482725" indent="-222250">
              <a:defRPr lang="en-US" sz="18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ection divider">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duotone>
              <a:prstClr val="black"/>
              <a:schemeClr val="accent2">
                <a:tint val="45000"/>
                <a:satMod val="400000"/>
              </a:schemeClr>
            </a:duotone>
            <a:extLst>
              <a:ext uri="{28A0092B-C50C-407E-A947-70E740481C1C}">
                <a14:useLocalDpi xmlns:a14="http://schemas.microsoft.com/office/drawing/2010/main"/>
              </a:ext>
            </a:extLst>
          </a:blip>
          <a:srcRect l="53723" t="46829" r="5491"/>
          <a:stretch/>
        </p:blipFill>
        <p:spPr>
          <a:xfrm rot="5400000" flipH="1">
            <a:off x="-39313" y="38845"/>
            <a:ext cx="3519399" cy="3441027"/>
          </a:xfrm>
          <a:prstGeom prst="rect">
            <a:avLst/>
          </a:prstGeom>
        </p:spPr>
      </p:pic>
      <p:sp>
        <p:nvSpPr>
          <p:cNvPr id="2" name="Title 1"/>
          <p:cNvSpPr>
            <a:spLocks noGrp="1"/>
          </p:cNvSpPr>
          <p:nvPr>
            <p:ph type="title"/>
          </p:nvPr>
        </p:nvSpPr>
        <p:spPr>
          <a:xfrm>
            <a:off x="201167" y="237744"/>
            <a:ext cx="4341471" cy="1117600"/>
          </a:xfrm>
        </p:spPr>
        <p:txBody>
          <a:bodyPr/>
          <a:lstStyle/>
          <a:p>
            <a:r>
              <a:rPr lang="en-US" smtClean="0"/>
              <a:t>Click to edit Master title style</a:t>
            </a:r>
            <a:endParaRPr lang="en-US" dirty="0"/>
          </a:p>
        </p:txBody>
      </p:sp>
    </p:spTree>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01168" y="237744"/>
            <a:ext cx="8628678" cy="484748"/>
          </a:xfrm>
        </p:spPr>
        <p:txBody>
          <a:bodyPr/>
          <a:lstStyle/>
          <a:p>
            <a:r>
              <a:rPr lang="en-US" smtClean="0"/>
              <a:t>Click to edit Master title style</a:t>
            </a:r>
            <a:endParaRPr lang="en-US" dirty="0"/>
          </a:p>
        </p:txBody>
      </p:sp>
    </p:spTree>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Footer Placeholder 1"/>
          <p:cNvSpPr txBox="1">
            <a:spLocks/>
          </p:cNvSpPr>
          <p:nvPr userDrawn="1"/>
        </p:nvSpPr>
        <p:spPr>
          <a:xfrm>
            <a:off x="-76200" y="6569075"/>
            <a:ext cx="5334000" cy="365125"/>
          </a:xfrm>
          <a:prstGeom prst="rect">
            <a:avLst/>
          </a:prstGeom>
        </p:spPr>
        <p:txBody>
          <a:bodyPr anchor="ctr"/>
          <a:lstStyle>
            <a:defPPr>
              <a:defRPr lang="en-US"/>
            </a:defPPr>
            <a:lvl1pPr algn="l" rtl="0" eaLnBrk="0" fontAlgn="base" hangingPunct="0">
              <a:spcBef>
                <a:spcPct val="0"/>
              </a:spcBef>
              <a:spcAft>
                <a:spcPct val="0"/>
              </a:spcAft>
              <a:defRPr sz="1200" kern="1200">
                <a:solidFill>
                  <a:schemeClr val="tx1">
                    <a:tint val="75000"/>
                  </a:schemeClr>
                </a:solidFill>
                <a:latin typeface="Verdana" charset="0"/>
                <a:ea typeface="ＭＳ Ｐゴシック" charset="0"/>
                <a:cs typeface="ＭＳ Ｐゴシック" charset="0"/>
              </a:defRPr>
            </a:lvl1pPr>
            <a:lvl2pPr marL="457200" algn="l" rtl="0" eaLnBrk="0" fontAlgn="base" hangingPunct="0">
              <a:spcBef>
                <a:spcPct val="0"/>
              </a:spcBef>
              <a:spcAft>
                <a:spcPct val="0"/>
              </a:spcAft>
              <a:defRPr kern="1200">
                <a:solidFill>
                  <a:schemeClr val="tx1"/>
                </a:solidFill>
                <a:latin typeface="Verdana" charset="0"/>
                <a:ea typeface="ＭＳ Ｐゴシック" charset="0"/>
                <a:cs typeface="ＭＳ Ｐゴシック" charset="0"/>
              </a:defRPr>
            </a:lvl2pPr>
            <a:lvl3pPr marL="914400" algn="l" rtl="0" eaLnBrk="0" fontAlgn="base" hangingPunct="0">
              <a:spcBef>
                <a:spcPct val="0"/>
              </a:spcBef>
              <a:spcAft>
                <a:spcPct val="0"/>
              </a:spcAft>
              <a:defRPr kern="1200">
                <a:solidFill>
                  <a:schemeClr val="tx1"/>
                </a:solidFill>
                <a:latin typeface="Verdana" charset="0"/>
                <a:ea typeface="ＭＳ Ｐゴシック" charset="0"/>
                <a:cs typeface="ＭＳ Ｐゴシック" charset="0"/>
              </a:defRPr>
            </a:lvl3pPr>
            <a:lvl4pPr marL="1371600" algn="l" rtl="0" eaLnBrk="0" fontAlgn="base" hangingPunct="0">
              <a:spcBef>
                <a:spcPct val="0"/>
              </a:spcBef>
              <a:spcAft>
                <a:spcPct val="0"/>
              </a:spcAft>
              <a:defRPr kern="1200">
                <a:solidFill>
                  <a:schemeClr val="tx1"/>
                </a:solidFill>
                <a:latin typeface="Verdana" charset="0"/>
                <a:ea typeface="ＭＳ Ｐゴシック" charset="0"/>
                <a:cs typeface="ＭＳ Ｐゴシック" charset="0"/>
              </a:defRPr>
            </a:lvl4pPr>
            <a:lvl5pPr marL="1828800" algn="l" rtl="0" eaLnBrk="0" fontAlgn="base" hangingPunct="0">
              <a:spcBef>
                <a:spcPct val="0"/>
              </a:spcBef>
              <a:spcAft>
                <a:spcPct val="0"/>
              </a:spcAft>
              <a:defRPr kern="1200">
                <a:solidFill>
                  <a:schemeClr val="tx1"/>
                </a:solidFill>
                <a:latin typeface="Verdana" charset="0"/>
                <a:ea typeface="ＭＳ Ｐゴシック" charset="0"/>
                <a:cs typeface="ＭＳ Ｐゴシック" charset="0"/>
              </a:defRPr>
            </a:lvl5pPr>
            <a:lvl6pPr marL="2286000" algn="l" defTabSz="457200" rtl="0" eaLnBrk="1" latinLnBrk="0" hangingPunct="1">
              <a:defRPr kern="1200">
                <a:solidFill>
                  <a:schemeClr val="tx1"/>
                </a:solidFill>
                <a:latin typeface="Verdana" charset="0"/>
                <a:ea typeface="ＭＳ Ｐゴシック" charset="0"/>
                <a:cs typeface="ＭＳ Ｐゴシック" charset="0"/>
              </a:defRPr>
            </a:lvl6pPr>
            <a:lvl7pPr marL="2743200" algn="l" defTabSz="457200" rtl="0" eaLnBrk="1" latinLnBrk="0" hangingPunct="1">
              <a:defRPr kern="1200">
                <a:solidFill>
                  <a:schemeClr val="tx1"/>
                </a:solidFill>
                <a:latin typeface="Verdana" charset="0"/>
                <a:ea typeface="ＭＳ Ｐゴシック" charset="0"/>
                <a:cs typeface="ＭＳ Ｐゴシック" charset="0"/>
              </a:defRPr>
            </a:lvl7pPr>
            <a:lvl8pPr marL="3200400" algn="l" defTabSz="457200" rtl="0" eaLnBrk="1" latinLnBrk="0" hangingPunct="1">
              <a:defRPr kern="1200">
                <a:solidFill>
                  <a:schemeClr val="tx1"/>
                </a:solidFill>
                <a:latin typeface="Verdana" charset="0"/>
                <a:ea typeface="ＭＳ Ｐゴシック" charset="0"/>
                <a:cs typeface="ＭＳ Ｐゴシック" charset="0"/>
              </a:defRPr>
            </a:lvl8pPr>
            <a:lvl9pPr marL="3657600" algn="l" defTabSz="457200" rtl="0" eaLnBrk="1" latinLnBrk="0" hangingPunct="1">
              <a:defRPr kern="1200">
                <a:solidFill>
                  <a:schemeClr val="tx1"/>
                </a:solidFill>
                <a:latin typeface="Verdana" charset="0"/>
                <a:ea typeface="ＭＳ Ｐゴシック" charset="0"/>
                <a:cs typeface="ＭＳ Ｐゴシック" charset="0"/>
              </a:defRPr>
            </a:lvl9pPr>
          </a:lstStyle>
          <a:p>
            <a:pPr>
              <a:defRPr/>
            </a:pPr>
            <a:r>
              <a:rPr lang="en-US" baseline="0" dirty="0" smtClean="0"/>
              <a:t>   </a:t>
            </a:r>
            <a:r>
              <a:rPr lang="en-US" dirty="0" smtClean="0"/>
              <a:t>Data Management Workshop, March 26, 2017</a:t>
            </a:r>
            <a:endParaRPr lang="en-US" dirty="0"/>
          </a:p>
        </p:txBody>
      </p:sp>
      <p:sp>
        <p:nvSpPr>
          <p:cNvPr id="2" name="Title 1"/>
          <p:cNvSpPr>
            <a:spLocks noGrp="1"/>
          </p:cNvSpPr>
          <p:nvPr>
            <p:ph type="title"/>
          </p:nvPr>
        </p:nvSpPr>
        <p:spPr/>
        <p:txBody>
          <a:bodyPr/>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p:txBody>
          <a:bodyPr/>
          <a:lstStyle>
            <a:lvl1pPr>
              <a:defRPr/>
            </a:lvl1pPr>
          </a:lstStyle>
          <a:p>
            <a:pPr>
              <a:defRPr/>
            </a:pPr>
            <a:fld id="{700D400F-40F2-DD42-85AA-DC6EC84B1DE8}" type="slidenum">
              <a:rPr lang="en-US"/>
              <a:pPr>
                <a:defRPr/>
              </a:pPr>
              <a:t>‹#›</a:t>
            </a:fld>
            <a:endParaRPr lang="en-US"/>
          </a:p>
        </p:txBody>
      </p:sp>
    </p:spTree>
    <p:extLst>
      <p:ext uri="{BB962C8B-B14F-4D97-AF65-F5344CB8AC3E}">
        <p14:creationId xmlns:p14="http://schemas.microsoft.com/office/powerpoint/2010/main" val="7338489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p:txBody>
          <a:bodyPr/>
          <a:lstStyle>
            <a:lvl1pPr>
              <a:defRPr/>
            </a:lvl1pPr>
          </a:lstStyle>
          <a:p>
            <a:pPr>
              <a:defRPr/>
            </a:pPr>
            <a:fld id="{0B3E07EA-2850-6044-8EBA-6F7E47A7F5C2}" type="slidenum">
              <a:rPr lang="en-US"/>
              <a:pPr>
                <a:defRPr/>
              </a:pPr>
              <a:t>‹#›</a:t>
            </a:fld>
            <a:endParaRPr lang="en-US"/>
          </a:p>
        </p:txBody>
      </p:sp>
    </p:spTree>
    <p:extLst>
      <p:ext uri="{BB962C8B-B14F-4D97-AF65-F5344CB8AC3E}">
        <p14:creationId xmlns:p14="http://schemas.microsoft.com/office/powerpoint/2010/main" val="1034818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47800"/>
            <a:ext cx="3810000" cy="4678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19600" y="1447800"/>
            <a:ext cx="3810000" cy="4678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p:txBody>
          <a:bodyPr/>
          <a:lstStyle>
            <a:lvl1pPr>
              <a:defRPr/>
            </a:lvl1pPr>
          </a:lstStyle>
          <a:p>
            <a:pPr>
              <a:defRPr/>
            </a:pPr>
            <a:fld id="{E19E9462-101F-414A-B3FD-A35266471EE4}" type="slidenum">
              <a:rPr lang="en-US"/>
              <a:pPr>
                <a:defRPr/>
              </a:pPr>
              <a:t>‹#›</a:t>
            </a:fld>
            <a:endParaRPr lang="en-US"/>
          </a:p>
        </p:txBody>
      </p:sp>
      <p:sp>
        <p:nvSpPr>
          <p:cNvPr id="6" name="Footer Placeholder 1"/>
          <p:cNvSpPr>
            <a:spLocks noGrp="1"/>
          </p:cNvSpPr>
          <p:nvPr>
            <p:ph type="ftr" sz="quarter" idx="11"/>
          </p:nvPr>
        </p:nvSpPr>
        <p:spPr/>
        <p:txBody>
          <a:bodyPr/>
          <a:lstStyle>
            <a:lvl1pPr>
              <a:defRPr/>
            </a:lvl1pPr>
          </a:lstStyle>
          <a:p>
            <a:pPr>
              <a:defRPr/>
            </a:pPr>
            <a:r>
              <a:rPr lang="en-US"/>
              <a:t>NASA TE Best Data Management Practices, May 2, 2013</a:t>
            </a:r>
          </a:p>
        </p:txBody>
      </p:sp>
    </p:spTree>
    <p:extLst>
      <p:ext uri="{BB962C8B-B14F-4D97-AF65-F5344CB8AC3E}">
        <p14:creationId xmlns:p14="http://schemas.microsoft.com/office/powerpoint/2010/main" val="33418746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p:txBody>
          <a:bodyPr/>
          <a:lstStyle>
            <a:lvl1pPr>
              <a:defRPr/>
            </a:lvl1pPr>
          </a:lstStyle>
          <a:p>
            <a:pPr>
              <a:defRPr/>
            </a:pPr>
            <a:fld id="{53C5ABA6-5720-0942-A049-2B12A2F6A69E}" type="slidenum">
              <a:rPr lang="en-US"/>
              <a:pPr>
                <a:defRPr/>
              </a:pPr>
              <a:t>‹#›</a:t>
            </a:fld>
            <a:endParaRPr lang="en-US"/>
          </a:p>
        </p:txBody>
      </p:sp>
      <p:sp>
        <p:nvSpPr>
          <p:cNvPr id="8" name="Footer Placeholder 1"/>
          <p:cNvSpPr>
            <a:spLocks noGrp="1"/>
          </p:cNvSpPr>
          <p:nvPr>
            <p:ph type="ftr" sz="quarter" idx="11"/>
          </p:nvPr>
        </p:nvSpPr>
        <p:spPr/>
        <p:txBody>
          <a:bodyPr/>
          <a:lstStyle>
            <a:lvl1pPr>
              <a:defRPr/>
            </a:lvl1pPr>
          </a:lstStyle>
          <a:p>
            <a:pPr>
              <a:defRPr/>
            </a:pPr>
            <a:r>
              <a:rPr lang="en-US"/>
              <a:t>NASA TE Best Data Management Practices, May 2, 2013</a:t>
            </a:r>
          </a:p>
        </p:txBody>
      </p:sp>
    </p:spTree>
    <p:extLst>
      <p:ext uri="{BB962C8B-B14F-4D97-AF65-F5344CB8AC3E}">
        <p14:creationId xmlns:p14="http://schemas.microsoft.com/office/powerpoint/2010/main" val="35821028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p:txBody>
          <a:bodyPr/>
          <a:lstStyle>
            <a:lvl1pPr>
              <a:defRPr/>
            </a:lvl1pPr>
          </a:lstStyle>
          <a:p>
            <a:pPr>
              <a:defRPr/>
            </a:pPr>
            <a:fld id="{D7C36210-F975-9D48-9A3B-8F3BA30304F2}" type="slidenum">
              <a:rPr lang="en-US"/>
              <a:pPr>
                <a:defRPr/>
              </a:pPr>
              <a:t>‹#›</a:t>
            </a:fld>
            <a:endParaRPr lang="en-US"/>
          </a:p>
        </p:txBody>
      </p:sp>
      <p:sp>
        <p:nvSpPr>
          <p:cNvPr id="4" name="Footer Placeholder 1"/>
          <p:cNvSpPr>
            <a:spLocks noGrp="1"/>
          </p:cNvSpPr>
          <p:nvPr>
            <p:ph type="ftr" sz="quarter" idx="11"/>
          </p:nvPr>
        </p:nvSpPr>
        <p:spPr/>
        <p:txBody>
          <a:bodyPr/>
          <a:lstStyle>
            <a:lvl1pPr>
              <a:defRPr/>
            </a:lvl1pPr>
          </a:lstStyle>
          <a:p>
            <a:pPr>
              <a:defRPr/>
            </a:pPr>
            <a:r>
              <a:rPr lang="en-US"/>
              <a:t>NASA TE Best Data Management Practices, May 2, 2013</a:t>
            </a:r>
          </a:p>
        </p:txBody>
      </p:sp>
    </p:spTree>
    <p:extLst>
      <p:ext uri="{BB962C8B-B14F-4D97-AF65-F5344CB8AC3E}">
        <p14:creationId xmlns:p14="http://schemas.microsoft.com/office/powerpoint/2010/main" val="170804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p:txBody>
          <a:bodyPr/>
          <a:lstStyle>
            <a:lvl1pPr>
              <a:defRPr/>
            </a:lvl1pPr>
          </a:lstStyle>
          <a:p>
            <a:pPr>
              <a:defRPr/>
            </a:pPr>
            <a:fld id="{53DA0BFF-52D1-1247-8504-4A411CE474B4}" type="slidenum">
              <a:rPr lang="en-US"/>
              <a:pPr>
                <a:defRPr/>
              </a:pPr>
              <a:t>‹#›</a:t>
            </a:fld>
            <a:endParaRPr lang="en-US"/>
          </a:p>
        </p:txBody>
      </p:sp>
      <p:sp>
        <p:nvSpPr>
          <p:cNvPr id="3" name="Footer Placeholder 1"/>
          <p:cNvSpPr>
            <a:spLocks noGrp="1"/>
          </p:cNvSpPr>
          <p:nvPr>
            <p:ph type="ftr" sz="quarter" idx="11"/>
          </p:nvPr>
        </p:nvSpPr>
        <p:spPr/>
        <p:txBody>
          <a:bodyPr/>
          <a:lstStyle>
            <a:lvl1pPr>
              <a:defRPr/>
            </a:lvl1pPr>
          </a:lstStyle>
          <a:p>
            <a:pPr>
              <a:defRPr/>
            </a:pPr>
            <a:r>
              <a:rPr lang="en-US"/>
              <a:t>NASA TE Best Data Management Practices, May 2, 2013</a:t>
            </a:r>
          </a:p>
        </p:txBody>
      </p:sp>
    </p:spTree>
    <p:extLst>
      <p:ext uri="{BB962C8B-B14F-4D97-AF65-F5344CB8AC3E}">
        <p14:creationId xmlns:p14="http://schemas.microsoft.com/office/powerpoint/2010/main" val="26785094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p:txBody>
          <a:bodyPr/>
          <a:lstStyle>
            <a:lvl1pPr>
              <a:defRPr/>
            </a:lvl1pPr>
          </a:lstStyle>
          <a:p>
            <a:pPr>
              <a:defRPr/>
            </a:pPr>
            <a:fld id="{AAA0E4B0-7DF4-EA4F-8978-06BAF1036997}" type="slidenum">
              <a:rPr lang="en-US"/>
              <a:pPr>
                <a:defRPr/>
              </a:pPr>
              <a:t>‹#›</a:t>
            </a:fld>
            <a:endParaRPr lang="en-US"/>
          </a:p>
        </p:txBody>
      </p:sp>
      <p:sp>
        <p:nvSpPr>
          <p:cNvPr id="6" name="Footer Placeholder 1"/>
          <p:cNvSpPr>
            <a:spLocks noGrp="1"/>
          </p:cNvSpPr>
          <p:nvPr>
            <p:ph type="ftr" sz="quarter" idx="11"/>
          </p:nvPr>
        </p:nvSpPr>
        <p:spPr/>
        <p:txBody>
          <a:bodyPr/>
          <a:lstStyle>
            <a:lvl1pPr>
              <a:defRPr/>
            </a:lvl1pPr>
          </a:lstStyle>
          <a:p>
            <a:pPr>
              <a:defRPr/>
            </a:pPr>
            <a:r>
              <a:rPr lang="en-US"/>
              <a:t>NASA TE Best Data Management Practices, May 2, 2013</a:t>
            </a:r>
          </a:p>
        </p:txBody>
      </p:sp>
    </p:spTree>
    <p:extLst>
      <p:ext uri="{BB962C8B-B14F-4D97-AF65-F5344CB8AC3E}">
        <p14:creationId xmlns:p14="http://schemas.microsoft.com/office/powerpoint/2010/main" val="2176809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p:txBody>
          <a:bodyPr/>
          <a:lstStyle>
            <a:lvl1pPr>
              <a:defRPr/>
            </a:lvl1pPr>
          </a:lstStyle>
          <a:p>
            <a:pPr>
              <a:defRPr/>
            </a:pPr>
            <a:fld id="{89F914E0-8B6A-C64F-917E-C9EF8BC573CF}" type="slidenum">
              <a:rPr lang="en-US"/>
              <a:pPr>
                <a:defRPr/>
              </a:pPr>
              <a:t>‹#›</a:t>
            </a:fld>
            <a:endParaRPr lang="en-US"/>
          </a:p>
        </p:txBody>
      </p:sp>
    </p:spTree>
    <p:extLst>
      <p:ext uri="{BB962C8B-B14F-4D97-AF65-F5344CB8AC3E}">
        <p14:creationId xmlns:p14="http://schemas.microsoft.com/office/powerpoint/2010/main" val="161377406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theme" Target="../theme/theme2.xml"/><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8.png"/><Relationship Id="rId1" Type="http://schemas.openxmlformats.org/officeDocument/2006/relationships/slideLayout" Target="../slideLayouts/slideLayout12.xml"/><Relationship Id="rId2"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7772400" cy="944562"/>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457200" y="1447800"/>
            <a:ext cx="7772400" cy="4678363"/>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01414" name="Rectangle 6"/>
          <p:cNvSpPr>
            <a:spLocks noGrp="1" noChangeArrowheads="1"/>
          </p:cNvSpPr>
          <p:nvPr>
            <p:ph type="sldNum" sz="quarter" idx="4"/>
          </p:nvPr>
        </p:nvSpPr>
        <p:spPr bwMode="auto">
          <a:xfrm>
            <a:off x="7010400" y="6553200"/>
            <a:ext cx="2133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FontTx/>
              <a:buNone/>
              <a:defRPr sz="1400"/>
            </a:lvl1pPr>
          </a:lstStyle>
          <a:p>
            <a:pPr>
              <a:defRPr/>
            </a:pPr>
            <a:fld id="{AF8FB2E1-3495-EE4B-81A3-63C21DE9D6E3}" type="slidenum">
              <a:rPr lang="en-US"/>
              <a:pPr>
                <a:defRPr/>
              </a:pPr>
              <a:t>‹#›</a:t>
            </a:fld>
            <a:endParaRPr lang="en-US"/>
          </a:p>
        </p:txBody>
      </p:sp>
      <p:sp>
        <p:nvSpPr>
          <p:cNvPr id="1033" name="Oval 19"/>
          <p:cNvSpPr>
            <a:spLocks noChangeArrowheads="1"/>
          </p:cNvSpPr>
          <p:nvPr/>
        </p:nvSpPr>
        <p:spPr bwMode="auto">
          <a:xfrm>
            <a:off x="8197850" y="1198563"/>
            <a:ext cx="288925" cy="257175"/>
          </a:xfrm>
          <a:prstGeom prst="ellipse">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5875">
                <a:solidFill>
                  <a:srgbClr val="000000"/>
                </a:solidFill>
                <a:round/>
                <a:headEnd/>
                <a:tailEnd/>
              </a14:hiddenLine>
            </a:ext>
          </a:extLst>
        </p:spPr>
        <p:txBody>
          <a:bodyPr wrap="none" anchor="ctr"/>
          <a:lstStyle/>
          <a:p>
            <a:endParaRPr lang="en-US"/>
          </a:p>
        </p:txBody>
      </p:sp>
      <p:sp>
        <p:nvSpPr>
          <p:cNvPr id="1034" name="Oval 20"/>
          <p:cNvSpPr>
            <a:spLocks noChangeArrowheads="1"/>
          </p:cNvSpPr>
          <p:nvPr/>
        </p:nvSpPr>
        <p:spPr bwMode="auto">
          <a:xfrm>
            <a:off x="8372475" y="1377950"/>
            <a:ext cx="303213" cy="266700"/>
          </a:xfrm>
          <a:prstGeom prst="ellipse">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5875">
                <a:solidFill>
                  <a:srgbClr val="000000"/>
                </a:solidFill>
                <a:round/>
                <a:headEnd/>
                <a:tailEnd/>
              </a14:hiddenLine>
            </a:ext>
          </a:extLst>
        </p:spPr>
        <p:txBody>
          <a:bodyPr wrap="none" anchor="ctr"/>
          <a:lstStyle/>
          <a:p>
            <a:endParaRPr lang="en-US"/>
          </a:p>
        </p:txBody>
      </p:sp>
      <p:sp>
        <p:nvSpPr>
          <p:cNvPr id="1035" name="Oval 21"/>
          <p:cNvSpPr>
            <a:spLocks noChangeArrowheads="1"/>
          </p:cNvSpPr>
          <p:nvPr/>
        </p:nvSpPr>
        <p:spPr bwMode="auto">
          <a:xfrm>
            <a:off x="8191500" y="1544638"/>
            <a:ext cx="306388" cy="266700"/>
          </a:xfrm>
          <a:prstGeom prst="ellipse">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5875">
                <a:solidFill>
                  <a:srgbClr val="000000"/>
                </a:solidFill>
                <a:round/>
                <a:headEnd/>
                <a:tailEnd/>
              </a14:hiddenLine>
            </a:ext>
          </a:extLst>
        </p:spPr>
        <p:txBody>
          <a:bodyPr wrap="none" anchor="ctr"/>
          <a:lstStyle/>
          <a:p>
            <a:endParaRPr lang="en-US"/>
          </a:p>
        </p:txBody>
      </p:sp>
      <p:sp>
        <p:nvSpPr>
          <p:cNvPr id="1036" name="Line 22"/>
          <p:cNvSpPr>
            <a:spLocks noChangeShapeType="1"/>
          </p:cNvSpPr>
          <p:nvPr/>
        </p:nvSpPr>
        <p:spPr bwMode="auto">
          <a:xfrm>
            <a:off x="482600" y="1143000"/>
            <a:ext cx="7848600" cy="0"/>
          </a:xfrm>
          <a:prstGeom prst="line">
            <a:avLst/>
          </a:prstGeom>
          <a:noFill/>
          <a:ln w="34925">
            <a:solidFill>
              <a:srgbClr val="00009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 name="Footer Placeholder 1"/>
          <p:cNvSpPr>
            <a:spLocks noGrp="1"/>
          </p:cNvSpPr>
          <p:nvPr>
            <p:ph type="ftr" sz="quarter" idx="3"/>
          </p:nvPr>
        </p:nvSpPr>
        <p:spPr>
          <a:xfrm>
            <a:off x="0" y="6569075"/>
            <a:ext cx="53340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r>
              <a:rPr lang="en-US" dirty="0" smtClean="0"/>
              <a:t>ABoVE </a:t>
            </a:r>
            <a:r>
              <a:rPr lang="en-US" dirty="0"/>
              <a:t>Data Management Practices, </a:t>
            </a:r>
            <a:r>
              <a:rPr lang="en-US" dirty="0" smtClean="0"/>
              <a:t>August 29</a:t>
            </a:r>
            <a:r>
              <a:rPr lang="en-US" dirty="0"/>
              <a:t>, </a:t>
            </a:r>
            <a:r>
              <a:rPr lang="en-US" dirty="0" smtClean="0"/>
              <a:t>2016</a:t>
            </a:r>
            <a:endParaRPr lang="en-US" dirty="0"/>
          </a:p>
        </p:txBody>
      </p:sp>
    </p:spTree>
  </p:cSld>
  <p:clrMap bg1="lt1" tx1="dk1" bg2="lt2" tx2="dk2" accent1="accent1" accent2="accent2" accent3="accent3" accent4="accent4" accent5="accent5" accent6="accent6" hlink="hlink" folHlink="folHlink"/>
  <p:sldLayoutIdLst>
    <p:sldLayoutId id="2147484195" r:id="rId1"/>
    <p:sldLayoutId id="2147484196" r:id="rId2"/>
    <p:sldLayoutId id="2147484197" r:id="rId3"/>
    <p:sldLayoutId id="2147484198" r:id="rId4"/>
    <p:sldLayoutId id="2147484199" r:id="rId5"/>
    <p:sldLayoutId id="2147484200" r:id="rId6"/>
    <p:sldLayoutId id="2147484201" r:id="rId7"/>
    <p:sldLayoutId id="2147484202" r:id="rId8"/>
    <p:sldLayoutId id="2147484203" r:id="rId9"/>
    <p:sldLayoutId id="2147484204" r:id="rId10"/>
    <p:sldLayoutId id="2147484205" r:id="rId11"/>
  </p:sldLayoutIdLst>
  <p:hf hdr="0" dt="0"/>
  <p:txStyles>
    <p:titleStyle>
      <a:lvl1pPr algn="l" rtl="0" eaLnBrk="0" fontAlgn="base" hangingPunct="0">
        <a:spcBef>
          <a:spcPct val="0"/>
        </a:spcBef>
        <a:spcAft>
          <a:spcPct val="0"/>
        </a:spcAft>
        <a:defRPr sz="3200" b="1">
          <a:solidFill>
            <a:srgbClr val="333399"/>
          </a:solidFill>
          <a:latin typeface="+mj-lt"/>
          <a:ea typeface="ＭＳ Ｐゴシック" charset="0"/>
          <a:cs typeface="ＭＳ Ｐゴシック" charset="0"/>
        </a:defRPr>
      </a:lvl1pPr>
      <a:lvl2pPr algn="l" rtl="0" eaLnBrk="0" fontAlgn="base" hangingPunct="0">
        <a:spcBef>
          <a:spcPct val="0"/>
        </a:spcBef>
        <a:spcAft>
          <a:spcPct val="0"/>
        </a:spcAft>
        <a:defRPr sz="3400" b="1">
          <a:solidFill>
            <a:schemeClr val="tx2"/>
          </a:solidFill>
          <a:latin typeface="Calibri" charset="0"/>
          <a:ea typeface="ＭＳ Ｐゴシック" charset="0"/>
          <a:cs typeface="ＭＳ Ｐゴシック" charset="0"/>
        </a:defRPr>
      </a:lvl2pPr>
      <a:lvl3pPr algn="l" rtl="0" eaLnBrk="0" fontAlgn="base" hangingPunct="0">
        <a:spcBef>
          <a:spcPct val="0"/>
        </a:spcBef>
        <a:spcAft>
          <a:spcPct val="0"/>
        </a:spcAft>
        <a:defRPr sz="3400" b="1">
          <a:solidFill>
            <a:schemeClr val="tx2"/>
          </a:solidFill>
          <a:latin typeface="Calibri" charset="0"/>
          <a:ea typeface="ＭＳ Ｐゴシック" charset="0"/>
          <a:cs typeface="ＭＳ Ｐゴシック" charset="0"/>
        </a:defRPr>
      </a:lvl3pPr>
      <a:lvl4pPr algn="l" rtl="0" eaLnBrk="0" fontAlgn="base" hangingPunct="0">
        <a:spcBef>
          <a:spcPct val="0"/>
        </a:spcBef>
        <a:spcAft>
          <a:spcPct val="0"/>
        </a:spcAft>
        <a:defRPr sz="3400" b="1">
          <a:solidFill>
            <a:schemeClr val="tx2"/>
          </a:solidFill>
          <a:latin typeface="Calibri" charset="0"/>
          <a:ea typeface="ＭＳ Ｐゴシック" charset="0"/>
          <a:cs typeface="ＭＳ Ｐゴシック" charset="0"/>
        </a:defRPr>
      </a:lvl4pPr>
      <a:lvl5pPr algn="l" rtl="0" eaLnBrk="0" fontAlgn="base" hangingPunct="0">
        <a:spcBef>
          <a:spcPct val="0"/>
        </a:spcBef>
        <a:spcAft>
          <a:spcPct val="0"/>
        </a:spcAft>
        <a:defRPr sz="3400" b="1">
          <a:solidFill>
            <a:schemeClr val="tx2"/>
          </a:solidFill>
          <a:latin typeface="Calibri" charset="0"/>
          <a:ea typeface="ＭＳ Ｐゴシック" charset="0"/>
          <a:cs typeface="ＭＳ Ｐゴシック" charset="0"/>
        </a:defRPr>
      </a:lvl5pPr>
      <a:lvl6pPr marL="457200" algn="l" rtl="0" eaLnBrk="1" fontAlgn="base" hangingPunct="1">
        <a:spcBef>
          <a:spcPct val="0"/>
        </a:spcBef>
        <a:spcAft>
          <a:spcPct val="0"/>
        </a:spcAft>
        <a:defRPr sz="3400" b="1">
          <a:solidFill>
            <a:schemeClr val="tx2"/>
          </a:solidFill>
          <a:latin typeface="Calibri" charset="0"/>
        </a:defRPr>
      </a:lvl6pPr>
      <a:lvl7pPr marL="914400" algn="l" rtl="0" eaLnBrk="1" fontAlgn="base" hangingPunct="1">
        <a:spcBef>
          <a:spcPct val="0"/>
        </a:spcBef>
        <a:spcAft>
          <a:spcPct val="0"/>
        </a:spcAft>
        <a:defRPr sz="3400" b="1">
          <a:solidFill>
            <a:schemeClr val="tx2"/>
          </a:solidFill>
          <a:latin typeface="Calibri" charset="0"/>
        </a:defRPr>
      </a:lvl7pPr>
      <a:lvl8pPr marL="1371600" algn="l" rtl="0" eaLnBrk="1" fontAlgn="base" hangingPunct="1">
        <a:spcBef>
          <a:spcPct val="0"/>
        </a:spcBef>
        <a:spcAft>
          <a:spcPct val="0"/>
        </a:spcAft>
        <a:defRPr sz="3400" b="1">
          <a:solidFill>
            <a:schemeClr val="tx2"/>
          </a:solidFill>
          <a:latin typeface="Calibri" charset="0"/>
        </a:defRPr>
      </a:lvl8pPr>
      <a:lvl9pPr marL="1828800" algn="l" rtl="0" eaLnBrk="1" fontAlgn="base" hangingPunct="1">
        <a:spcBef>
          <a:spcPct val="0"/>
        </a:spcBef>
        <a:spcAft>
          <a:spcPct val="0"/>
        </a:spcAft>
        <a:defRPr sz="3400" b="1">
          <a:solidFill>
            <a:schemeClr val="tx2"/>
          </a:solidFill>
          <a:latin typeface="Calibri" charset="0"/>
        </a:defRPr>
      </a:lvl9pPr>
    </p:titleStyle>
    <p:bodyStyle>
      <a:lvl1pPr marL="342900" indent="-342900" algn="l" rtl="0" eaLnBrk="0" fontAlgn="base" hangingPunct="0">
        <a:spcBef>
          <a:spcPct val="20000"/>
        </a:spcBef>
        <a:spcAft>
          <a:spcPct val="0"/>
        </a:spcAft>
        <a:buChar char="•"/>
        <a:defRPr sz="30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6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2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1600">
          <a:solidFill>
            <a:schemeClr val="tx1"/>
          </a:solidFill>
          <a:latin typeface="+mn-lt"/>
          <a:ea typeface="ＭＳ Ｐゴシック" charset="-128"/>
          <a:cs typeface="ＭＳ Ｐゴシック" charset="0"/>
        </a:defRPr>
      </a:lvl5pPr>
      <a:lvl6pPr marL="2514600" indent="-228600" algn="l" rtl="0" eaLnBrk="1" fontAlgn="base" hangingPunct="1">
        <a:spcBef>
          <a:spcPct val="20000"/>
        </a:spcBef>
        <a:spcAft>
          <a:spcPct val="0"/>
        </a:spcAft>
        <a:buChar char="»"/>
        <a:defRPr sz="1600">
          <a:solidFill>
            <a:schemeClr val="tx1"/>
          </a:solidFill>
          <a:latin typeface="+mn-lt"/>
          <a:ea typeface="ＭＳ Ｐゴシック" charset="-128"/>
        </a:defRPr>
      </a:lvl6pPr>
      <a:lvl7pPr marL="2971800" indent="-228600" algn="l" rtl="0" eaLnBrk="1" fontAlgn="base" hangingPunct="1">
        <a:spcBef>
          <a:spcPct val="20000"/>
        </a:spcBef>
        <a:spcAft>
          <a:spcPct val="0"/>
        </a:spcAft>
        <a:buChar char="»"/>
        <a:defRPr sz="1600">
          <a:solidFill>
            <a:schemeClr val="tx1"/>
          </a:solidFill>
          <a:latin typeface="+mn-lt"/>
          <a:ea typeface="ＭＳ Ｐゴシック" charset="-128"/>
        </a:defRPr>
      </a:lvl7pPr>
      <a:lvl8pPr marL="3429000" indent="-228600" algn="l" rtl="0" eaLnBrk="1" fontAlgn="base" hangingPunct="1">
        <a:spcBef>
          <a:spcPct val="20000"/>
        </a:spcBef>
        <a:spcAft>
          <a:spcPct val="0"/>
        </a:spcAft>
        <a:buChar char="»"/>
        <a:defRPr sz="1600">
          <a:solidFill>
            <a:schemeClr val="tx1"/>
          </a:solidFill>
          <a:latin typeface="+mn-lt"/>
          <a:ea typeface="ＭＳ Ｐゴシック" charset="-128"/>
        </a:defRPr>
      </a:lvl8pPr>
      <a:lvl9pPr marL="3886200" indent="-228600" algn="l" rtl="0" eaLnBrk="1" fontAlgn="base" hangingPunct="1">
        <a:spcBef>
          <a:spcPct val="20000"/>
        </a:spcBef>
        <a:spcAft>
          <a:spcPct val="0"/>
        </a:spcAft>
        <a:buChar char="»"/>
        <a:defRPr sz="16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8" cstate="print">
            <a:extLst>
              <a:ext uri="{28A0092B-C50C-407E-A947-70E740481C1C}">
                <a14:useLocalDpi xmlns:a14="http://schemas.microsoft.com/office/drawing/2010/main"/>
              </a:ext>
            </a:extLst>
          </a:blip>
          <a:srcRect b="-1"/>
          <a:stretch/>
        </p:blipFill>
        <p:spPr>
          <a:xfrm>
            <a:off x="5083728" y="1812022"/>
            <a:ext cx="4060272" cy="5045846"/>
          </a:xfrm>
          <a:prstGeom prst="rect">
            <a:avLst/>
          </a:prstGeom>
        </p:spPr>
      </p:pic>
      <p:pic>
        <p:nvPicPr>
          <p:cNvPr id="12" name="Picture 11"/>
          <p:cNvPicPr>
            <a:picLocks noChangeAspect="1"/>
          </p:cNvPicPr>
          <p:nvPr/>
        </p:nvPicPr>
        <p:blipFill rotWithShape="1">
          <a:blip r:embed="rId9" cstate="print">
            <a:duotone>
              <a:prstClr val="black"/>
              <a:schemeClr val="accent2">
                <a:tint val="45000"/>
                <a:satMod val="400000"/>
              </a:schemeClr>
            </a:duotone>
            <a:extLst>
              <a:ext uri="{28A0092B-C50C-407E-A947-70E740481C1C}">
                <a14:useLocalDpi xmlns:a14="http://schemas.microsoft.com/office/drawing/2010/main"/>
              </a:ext>
            </a:extLst>
          </a:blip>
          <a:srcRect l="53723" t="46829" r="5491"/>
          <a:stretch/>
        </p:blipFill>
        <p:spPr>
          <a:xfrm rot="5400000" flipH="1">
            <a:off x="-39313" y="38845"/>
            <a:ext cx="3519399" cy="3441027"/>
          </a:xfrm>
          <a:prstGeom prst="rect">
            <a:avLst/>
          </a:prstGeom>
        </p:spPr>
      </p:pic>
      <p:sp>
        <p:nvSpPr>
          <p:cNvPr id="1026" name="Title Placeholder 1"/>
          <p:cNvSpPr>
            <a:spLocks noGrp="1"/>
          </p:cNvSpPr>
          <p:nvPr>
            <p:ph type="title"/>
          </p:nvPr>
        </p:nvSpPr>
        <p:spPr bwMode="auto">
          <a:xfrm>
            <a:off x="201168" y="237744"/>
            <a:ext cx="8628678" cy="496290"/>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smtClean="0"/>
              <a:t>Click to edit Master title style</a:t>
            </a:r>
            <a:endParaRPr lang="en-US" dirty="0"/>
          </a:p>
        </p:txBody>
      </p:sp>
      <p:sp>
        <p:nvSpPr>
          <p:cNvPr id="1027" name="Text Placeholder 2"/>
          <p:cNvSpPr>
            <a:spLocks noGrp="1"/>
          </p:cNvSpPr>
          <p:nvPr>
            <p:ph type="body" idx="1"/>
          </p:nvPr>
        </p:nvSpPr>
        <p:spPr bwMode="auto">
          <a:xfrm>
            <a:off x="201168" y="1508760"/>
            <a:ext cx="8642640" cy="404092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6"/>
          <p:cNvSpPr>
            <a:spLocks noChangeArrowheads="1"/>
          </p:cNvSpPr>
          <p:nvPr/>
        </p:nvSpPr>
        <p:spPr bwMode="auto">
          <a:xfrm flipH="1">
            <a:off x="22695" y="6513051"/>
            <a:ext cx="210301" cy="152400"/>
          </a:xfrm>
          <a:prstGeom prst="rect">
            <a:avLst/>
          </a:prstGeom>
          <a:noFill/>
          <a:ln w="9525">
            <a:noFill/>
            <a:miter lim="800000"/>
            <a:headEnd/>
            <a:tailEnd/>
          </a:ln>
          <a:effectLst/>
        </p:spPr>
        <p:txBody>
          <a:bodyPr lIns="0" tIns="0" rIns="0" bIns="0"/>
          <a:lstStyle/>
          <a:p>
            <a:pPr algn="r" defTabSz="173038" eaLnBrk="1" fontAlgn="auto" hangingPunct="1">
              <a:lnSpc>
                <a:spcPct val="90000"/>
              </a:lnSpc>
              <a:spcBef>
                <a:spcPts val="0"/>
              </a:spcBef>
              <a:spcAft>
                <a:spcPts val="0"/>
              </a:spcAft>
              <a:tabLst>
                <a:tab pos="230188" algn="l"/>
              </a:tabLst>
              <a:defRPr/>
            </a:pPr>
            <a:fld id="{040BB257-551A-4736-B50F-DCF1BA034C06}" type="slidenum">
              <a:rPr lang="en-US" sz="1000" smtClean="0">
                <a:solidFill>
                  <a:prstClr val="white">
                    <a:lumMod val="75000"/>
                  </a:prstClr>
                </a:solidFill>
                <a:latin typeface="Arial" pitchFamily="34" charset="0"/>
                <a:ea typeface=""/>
                <a:cs typeface="Arial" pitchFamily="34" charset="0"/>
              </a:rPr>
              <a:pPr algn="r" defTabSz="173038" eaLnBrk="1" fontAlgn="auto" hangingPunct="1">
                <a:lnSpc>
                  <a:spcPct val="90000"/>
                </a:lnSpc>
                <a:spcBef>
                  <a:spcPts val="0"/>
                </a:spcBef>
                <a:spcAft>
                  <a:spcPts val="0"/>
                </a:spcAft>
                <a:tabLst>
                  <a:tab pos="230188" algn="l"/>
                </a:tabLst>
                <a:defRPr/>
              </a:pPr>
              <a:t>‹#›</a:t>
            </a:fld>
            <a:endParaRPr lang="en-US" sz="1000" dirty="0">
              <a:solidFill>
                <a:prstClr val="white">
                  <a:lumMod val="75000"/>
                </a:prstClr>
              </a:solidFill>
              <a:latin typeface="Arial" pitchFamily="34" charset="0"/>
              <a:ea typeface=""/>
              <a:cs typeface="Arial" pitchFamily="34" charset="0"/>
            </a:endParaRPr>
          </a:p>
        </p:txBody>
      </p:sp>
      <p:sp>
        <p:nvSpPr>
          <p:cNvPr id="14" name="Rectangle 256"/>
          <p:cNvSpPr txBox="1">
            <a:spLocks noChangeArrowheads="1"/>
          </p:cNvSpPr>
          <p:nvPr/>
        </p:nvSpPr>
        <p:spPr>
          <a:xfrm>
            <a:off x="216123" y="6477000"/>
            <a:ext cx="2895600" cy="182562"/>
          </a:xfrm>
          <a:prstGeom prst="rect">
            <a:avLst/>
          </a:prstGeom>
          <a:ln/>
        </p:spPr>
        <p:txBody>
          <a:bodyPr anchor="ctr"/>
          <a:lstStyle/>
          <a:p>
            <a:pPr eaLnBrk="1" fontAlgn="auto" hangingPunct="1">
              <a:spcBef>
                <a:spcPts val="0"/>
              </a:spcBef>
              <a:spcAft>
                <a:spcPts val="0"/>
              </a:spcAft>
            </a:pPr>
            <a:r>
              <a:rPr lang="en-US" sz="1000" dirty="0" smtClean="0">
                <a:solidFill>
                  <a:srgbClr val="BFBFBF"/>
                </a:solidFill>
                <a:latin typeface="Arial" pitchFamily="34" charset="0"/>
                <a:ea typeface=""/>
                <a:cs typeface="Arial" pitchFamily="34" charset="0"/>
              </a:rPr>
              <a:t>Spatial Data Access Tool (SDAT)</a:t>
            </a:r>
            <a:endParaRPr lang="en-US" sz="1000" dirty="0">
              <a:solidFill>
                <a:srgbClr val="BFBFBF"/>
              </a:solidFill>
              <a:latin typeface="Arial" pitchFamily="34" charset="0"/>
              <a:ea typeface=""/>
              <a:cs typeface="Arial" pitchFamily="34" charset="0"/>
            </a:endParaRPr>
          </a:p>
        </p:txBody>
      </p:sp>
      <p:sp>
        <p:nvSpPr>
          <p:cNvPr id="43" name="Rectangle 14"/>
          <p:cNvSpPr>
            <a:spLocks noChangeArrowheads="1"/>
          </p:cNvSpPr>
          <p:nvPr/>
        </p:nvSpPr>
        <p:spPr bwMode="auto">
          <a:xfrm>
            <a:off x="-569913" y="-2814638"/>
            <a:ext cx="25400" cy="1588"/>
          </a:xfrm>
          <a:prstGeom prst="rect">
            <a:avLst/>
          </a:prstGeom>
          <a:solidFill>
            <a:srgbClr val="85B7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a:solidFill>
                <a:prstClr val="black"/>
              </a:solidFill>
              <a:latin typeface="Arial"/>
              <a:ea typeface=""/>
              <a:cs typeface=""/>
            </a:endParaRPr>
          </a:p>
        </p:txBody>
      </p:sp>
      <p:pic>
        <p:nvPicPr>
          <p:cNvPr id="2" name="Picture 1"/>
          <p:cNvPicPr>
            <a:picLocks noChangeAspect="1"/>
          </p:cNvPicPr>
          <p:nvPr/>
        </p:nvPicPr>
        <p:blipFill>
          <a:blip r:embed="rId10"/>
          <a:stretch>
            <a:fillRect/>
          </a:stretch>
        </p:blipFill>
        <p:spPr>
          <a:xfrm>
            <a:off x="8214220" y="0"/>
            <a:ext cx="929780" cy="929780"/>
          </a:xfrm>
          <a:prstGeom prst="rect">
            <a:avLst/>
          </a:prstGeom>
        </p:spPr>
      </p:pic>
    </p:spTree>
    <p:extLst>
      <p:ext uri="{BB962C8B-B14F-4D97-AF65-F5344CB8AC3E}">
        <p14:creationId xmlns:p14="http://schemas.microsoft.com/office/powerpoint/2010/main" val="707354217"/>
      </p:ext>
    </p:extLst>
  </p:cSld>
  <p:clrMap bg1="lt1" tx1="dk1" bg2="lt2" tx2="dk2" accent1="accent1" accent2="accent2" accent3="accent3" accent4="accent4" accent5="accent5" accent6="accent6" hlink="hlink" folHlink="folHlink"/>
  <p:sldLayoutIdLst>
    <p:sldLayoutId id="2147484207" r:id="rId1"/>
    <p:sldLayoutId id="2147484208" r:id="rId2"/>
    <p:sldLayoutId id="2147484209" r:id="rId3"/>
    <p:sldLayoutId id="2147484210" r:id="rId4"/>
    <p:sldLayoutId id="2147484211" r:id="rId5"/>
    <p:sldLayoutId id="2147484212" r:id="rId6"/>
  </p:sldLayoutIdLst>
  <p:txStyles>
    <p:titleStyle>
      <a:lvl1pPr algn="l" rtl="0" eaLnBrk="1" fontAlgn="base" hangingPunct="1">
        <a:lnSpc>
          <a:spcPct val="85000"/>
        </a:lnSpc>
        <a:spcBef>
          <a:spcPct val="0"/>
        </a:spcBef>
        <a:spcAft>
          <a:spcPct val="0"/>
        </a:spcAft>
        <a:defRPr sz="3000" b="1" kern="1200">
          <a:solidFill>
            <a:schemeClr val="tx1"/>
          </a:solidFill>
          <a:latin typeface="+mn-lt"/>
          <a:ea typeface="+mj-ea"/>
          <a:cs typeface="+mj-cs"/>
        </a:defRPr>
      </a:lvl1pPr>
      <a:lvl2pPr algn="l" rtl="0" eaLnBrk="1" fontAlgn="base" hangingPunct="1">
        <a:lnSpc>
          <a:spcPct val="85000"/>
        </a:lnSpc>
        <a:spcBef>
          <a:spcPct val="0"/>
        </a:spcBef>
        <a:spcAft>
          <a:spcPct val="0"/>
        </a:spcAft>
        <a:defRPr sz="3000">
          <a:solidFill>
            <a:srgbClr val="006C3A"/>
          </a:solidFill>
          <a:latin typeface="Arial Black" pitchFamily="34" charset="0"/>
        </a:defRPr>
      </a:lvl2pPr>
      <a:lvl3pPr algn="l" rtl="0" eaLnBrk="1" fontAlgn="base" hangingPunct="1">
        <a:lnSpc>
          <a:spcPct val="85000"/>
        </a:lnSpc>
        <a:spcBef>
          <a:spcPct val="0"/>
        </a:spcBef>
        <a:spcAft>
          <a:spcPct val="0"/>
        </a:spcAft>
        <a:defRPr sz="3000">
          <a:solidFill>
            <a:srgbClr val="006C3A"/>
          </a:solidFill>
          <a:latin typeface="Arial Black" pitchFamily="34" charset="0"/>
        </a:defRPr>
      </a:lvl3pPr>
      <a:lvl4pPr algn="l" rtl="0" eaLnBrk="1" fontAlgn="base" hangingPunct="1">
        <a:lnSpc>
          <a:spcPct val="85000"/>
        </a:lnSpc>
        <a:spcBef>
          <a:spcPct val="0"/>
        </a:spcBef>
        <a:spcAft>
          <a:spcPct val="0"/>
        </a:spcAft>
        <a:defRPr sz="3000">
          <a:solidFill>
            <a:srgbClr val="006C3A"/>
          </a:solidFill>
          <a:latin typeface="Arial Black" pitchFamily="34" charset="0"/>
        </a:defRPr>
      </a:lvl4pPr>
      <a:lvl5pPr algn="l" rtl="0" eaLnBrk="1" fontAlgn="base" hangingPunct="1">
        <a:lnSpc>
          <a:spcPct val="85000"/>
        </a:lnSpc>
        <a:spcBef>
          <a:spcPct val="0"/>
        </a:spcBef>
        <a:spcAft>
          <a:spcPct val="0"/>
        </a:spcAft>
        <a:defRPr sz="3000">
          <a:solidFill>
            <a:srgbClr val="006C3A"/>
          </a:solidFill>
          <a:latin typeface="Arial Black" pitchFamily="34" charset="0"/>
        </a:defRPr>
      </a:lvl5pPr>
      <a:lvl6pPr marL="457200" algn="l" rtl="0" eaLnBrk="1" fontAlgn="base" hangingPunct="1">
        <a:lnSpc>
          <a:spcPct val="85000"/>
        </a:lnSpc>
        <a:spcBef>
          <a:spcPct val="0"/>
        </a:spcBef>
        <a:spcAft>
          <a:spcPct val="0"/>
        </a:spcAft>
        <a:defRPr sz="3000">
          <a:solidFill>
            <a:srgbClr val="006C3A"/>
          </a:solidFill>
          <a:latin typeface="Arial Black" pitchFamily="34" charset="0"/>
        </a:defRPr>
      </a:lvl6pPr>
      <a:lvl7pPr marL="914400" algn="l" rtl="0" eaLnBrk="1" fontAlgn="base" hangingPunct="1">
        <a:lnSpc>
          <a:spcPct val="85000"/>
        </a:lnSpc>
        <a:spcBef>
          <a:spcPct val="0"/>
        </a:spcBef>
        <a:spcAft>
          <a:spcPct val="0"/>
        </a:spcAft>
        <a:defRPr sz="3000">
          <a:solidFill>
            <a:srgbClr val="006C3A"/>
          </a:solidFill>
          <a:latin typeface="Arial Black" pitchFamily="34" charset="0"/>
        </a:defRPr>
      </a:lvl7pPr>
      <a:lvl8pPr marL="1371600" algn="l" rtl="0" eaLnBrk="1" fontAlgn="base" hangingPunct="1">
        <a:lnSpc>
          <a:spcPct val="85000"/>
        </a:lnSpc>
        <a:spcBef>
          <a:spcPct val="0"/>
        </a:spcBef>
        <a:spcAft>
          <a:spcPct val="0"/>
        </a:spcAft>
        <a:defRPr sz="3000">
          <a:solidFill>
            <a:srgbClr val="006C3A"/>
          </a:solidFill>
          <a:latin typeface="Arial Black" pitchFamily="34" charset="0"/>
        </a:defRPr>
      </a:lvl8pPr>
      <a:lvl9pPr marL="1828800" algn="l" rtl="0" eaLnBrk="1" fontAlgn="base" hangingPunct="1">
        <a:lnSpc>
          <a:spcPct val="85000"/>
        </a:lnSpc>
        <a:spcBef>
          <a:spcPct val="0"/>
        </a:spcBef>
        <a:spcAft>
          <a:spcPct val="0"/>
        </a:spcAft>
        <a:defRPr sz="3000">
          <a:solidFill>
            <a:srgbClr val="006C3A"/>
          </a:solidFill>
          <a:latin typeface="Arial Black" pitchFamily="34" charset="0"/>
        </a:defRPr>
      </a:lvl9pPr>
    </p:titleStyle>
    <p:bodyStyle>
      <a:lvl1pPr marL="230188" indent="-230188" algn="l" rtl="0" eaLnBrk="1" fontAlgn="base" hangingPunct="1">
        <a:lnSpc>
          <a:spcPct val="90000"/>
        </a:lnSpc>
        <a:spcBef>
          <a:spcPts val="1400"/>
        </a:spcBef>
        <a:spcAft>
          <a:spcPct val="0"/>
        </a:spcAft>
        <a:buClr>
          <a:schemeClr val="tx2"/>
        </a:buClr>
        <a:buFont typeface="Arial" charset="0"/>
        <a:buChar char="•"/>
        <a:defRPr sz="2400" kern="1200">
          <a:solidFill>
            <a:schemeClr val="tx1"/>
          </a:solidFill>
          <a:latin typeface="+mn-lt"/>
          <a:ea typeface="+mn-ea"/>
          <a:cs typeface="+mn-cs"/>
        </a:defRPr>
      </a:lvl1pPr>
      <a:lvl2pPr marL="625475" indent="-279400" algn="l" rtl="0" eaLnBrk="1" fontAlgn="base" hangingPunct="1">
        <a:lnSpc>
          <a:spcPct val="90000"/>
        </a:lnSpc>
        <a:spcBef>
          <a:spcPts val="800"/>
        </a:spcBef>
        <a:spcAft>
          <a:spcPct val="0"/>
        </a:spcAft>
        <a:buClr>
          <a:schemeClr val="tx2"/>
        </a:buClr>
        <a:buFont typeface="Arial" charset="0"/>
        <a:buChar char="–"/>
        <a:defRPr sz="2000" kern="1200">
          <a:solidFill>
            <a:schemeClr val="tx1"/>
          </a:solidFill>
          <a:latin typeface="+mn-lt"/>
          <a:ea typeface="+mn-ea"/>
          <a:cs typeface="+mn-cs"/>
        </a:defRPr>
      </a:lvl2pPr>
      <a:lvl3pPr marL="914400" indent="-230188" algn="l" rtl="0" eaLnBrk="1" fontAlgn="base" hangingPunct="1">
        <a:lnSpc>
          <a:spcPct val="90000"/>
        </a:lnSpc>
        <a:spcBef>
          <a:spcPts val="800"/>
        </a:spcBef>
        <a:spcAft>
          <a:spcPct val="0"/>
        </a:spcAft>
        <a:buClr>
          <a:schemeClr val="tx2"/>
        </a:buClr>
        <a:buFont typeface="Arial" charset="0"/>
        <a:buChar char="•"/>
        <a:defRPr sz="1800" kern="1200">
          <a:solidFill>
            <a:schemeClr val="tx1"/>
          </a:solidFill>
          <a:latin typeface="+mn-lt"/>
          <a:ea typeface="+mn-ea"/>
          <a:cs typeface="+mn-cs"/>
        </a:defRPr>
      </a:lvl3pPr>
      <a:lvl4pPr marL="1144588" indent="-173038" algn="l" rtl="0" eaLnBrk="1" fontAlgn="base" hangingPunct="1">
        <a:lnSpc>
          <a:spcPct val="90000"/>
        </a:lnSpc>
        <a:spcBef>
          <a:spcPts val="800"/>
        </a:spcBef>
        <a:spcAft>
          <a:spcPct val="0"/>
        </a:spcAft>
        <a:buClr>
          <a:schemeClr val="tx2"/>
        </a:buClr>
        <a:buFont typeface="Arial" charset="0"/>
        <a:buChar char="–"/>
        <a:defRPr sz="1600" kern="1200">
          <a:solidFill>
            <a:schemeClr val="tx1"/>
          </a:solidFill>
          <a:latin typeface="+mn-lt"/>
          <a:ea typeface="+mn-ea"/>
          <a:cs typeface="+mn-cs"/>
        </a:defRPr>
      </a:lvl4pPr>
      <a:lvl5pPr marL="1482725" indent="-222250" algn="l" rtl="0" eaLnBrk="1" fontAlgn="base" hangingPunct="1">
        <a:lnSpc>
          <a:spcPct val="90000"/>
        </a:lnSpc>
        <a:spcBef>
          <a:spcPts val="600"/>
        </a:spcBef>
        <a:spcAft>
          <a:spcPct val="0"/>
        </a:spcAft>
        <a:buClr>
          <a:schemeClr val="tx2"/>
        </a:buClr>
        <a:buFont typeface="Arial"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hyperlink" Target="http://cfconventions.org"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cfconventions.org/compliance-checker.html"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hdfeos.org/software/h4cflib.php" TargetMode="External"/><Relationship Id="rId4" Type="http://schemas.openxmlformats.org/officeDocument/2006/relationships/hyperlink" Target="http://hdfeos.org/software/aug_hdfeos5.php" TargetMode="External"/><Relationship Id="rId5" Type="http://schemas.openxmlformats.org/officeDocument/2006/relationships/hyperlink" Target="https://support.hdfgroup.org/HDF5/faq/cfattributes.html" TargetMode="External"/><Relationship Id="rId1" Type="http://schemas.openxmlformats.org/officeDocument/2006/relationships/slideLayout" Target="../slideLayouts/slideLayout2.xml"/><Relationship Id="rId2" Type="http://schemas.openxmlformats.org/officeDocument/2006/relationships/hyperlink" Target="https://wiki.earthdata.nasa.gov/display/ESDSWG/Dataset+Interoperability+Working+Group"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 Id="rId3" Type="http://schemas.openxmlformats.org/officeDocument/2006/relationships/hyperlink" Target="http://docs.opendap.org/index.php/QuickStart"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daymet.ornl.gov/web_services.html"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33.xml.rels><?xml version="1.0" encoding="UTF-8" standalone="yes"?>
<Relationships xmlns="http://schemas.openxmlformats.org/package/2006/relationships"><Relationship Id="rId3" Type="http://schemas.openxmlformats.org/officeDocument/2006/relationships/hyperlink" Target="http://www.opengeospatial.org/" TargetMode="External"/><Relationship Id="rId4"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hyperlink" Target="https://thredds.daac.ornl.gov/thredds/catalogs/ornldaac/ornldaac.html"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5.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6.png"/><Relationship Id="rId3" Type="http://schemas.openxmlformats.org/officeDocument/2006/relationships/image" Target="../media/image27.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hyperlink" Target="https://webmap.ornl.gov/wcsdown"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8.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9.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0.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hyperlink" Target="http://tables.googlelabs.com/" TargetMode="External"/><Relationship Id="rId6" Type="http://schemas.openxmlformats.org/officeDocument/2006/relationships/image" Target="../media/image17.png"/><Relationship Id="rId7"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1.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2.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3.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4.png"/><Relationship Id="rId3" Type="http://schemas.openxmlformats.org/officeDocument/2006/relationships/image" Target="../media/image35.png"/></Relationships>
</file>

<file path=ppt/slides/_rels/slide56.xml.rels><?xml version="1.0" encoding="UTF-8" standalone="yes"?>
<Relationships xmlns="http://schemas.openxmlformats.org/package/2006/relationships"><Relationship Id="rId3" Type="http://schemas.openxmlformats.org/officeDocument/2006/relationships/hyperlink" Target="mailto:weiy@ornl.gov" TargetMode="External"/><Relationship Id="rId4" Type="http://schemas.openxmlformats.org/officeDocument/2006/relationships/hyperlink" Target="mailto:boyerag@ornl.gov" TargetMode="External"/><Relationship Id="rId5" Type="http://schemas.openxmlformats.org/officeDocument/2006/relationships/hyperlink" Target="mailto:debd@ornl.gov" TargetMode="External"/><Relationship Id="rId1" Type="http://schemas.openxmlformats.org/officeDocument/2006/relationships/slideLayout" Target="../slideLayouts/slideLayout2.xml"/><Relationship Id="rId2" Type="http://schemas.openxmlformats.org/officeDocument/2006/relationships/hyperlink" Target="https://daac.ornl.gov/"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 Id="rId3" Type="http://schemas.openxmlformats.org/officeDocument/2006/relationships/hyperlink" Target="http://ameriflux.lbl.gov/sites/site-list-and-pages/"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daac.ornl.gov/cgi-bin/dsviewer.pl?ds_id=1403"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ctrTitle"/>
          </p:nvPr>
        </p:nvSpPr>
        <p:spPr>
          <a:xfrm>
            <a:off x="420757" y="1143000"/>
            <a:ext cx="6437243" cy="1676400"/>
          </a:xfrm>
        </p:spPr>
        <p:txBody>
          <a:bodyPr anchor="ctr"/>
          <a:lstStyle/>
          <a:p>
            <a:pPr eaLnBrk="1" hangingPunct="1"/>
            <a:r>
              <a:rPr lang="en-US" dirty="0"/>
              <a:t>Standards </a:t>
            </a:r>
            <a:r>
              <a:rPr lang="en-US" dirty="0" smtClean="0"/>
              <a:t>and Tools </a:t>
            </a:r>
            <a:r>
              <a:rPr lang="en-US" sz="3600" dirty="0" smtClean="0">
                <a:solidFill>
                  <a:srgbClr val="333399"/>
                </a:solidFill>
              </a:rPr>
              <a:t>to Access </a:t>
            </a:r>
            <a:r>
              <a:rPr lang="en-US" sz="3600" dirty="0">
                <a:solidFill>
                  <a:srgbClr val="333399"/>
                </a:solidFill>
              </a:rPr>
              <a:t>and </a:t>
            </a:r>
            <a:r>
              <a:rPr lang="en-US" sz="3600" dirty="0" smtClean="0">
                <a:solidFill>
                  <a:srgbClr val="333399"/>
                </a:solidFill>
              </a:rPr>
              <a:t>Visualize Data</a:t>
            </a:r>
            <a:endParaRPr lang="en-US" sz="2400" dirty="0">
              <a:solidFill>
                <a:srgbClr val="333399"/>
              </a:solidFill>
              <a:latin typeface="Calibri" charset="0"/>
            </a:endParaRPr>
          </a:p>
        </p:txBody>
      </p:sp>
      <p:sp>
        <p:nvSpPr>
          <p:cNvPr id="15362" name="Rectangle 3"/>
          <p:cNvSpPr>
            <a:spLocks noGrp="1" noChangeArrowheads="1"/>
          </p:cNvSpPr>
          <p:nvPr>
            <p:ph type="subTitle" idx="1"/>
          </p:nvPr>
        </p:nvSpPr>
        <p:spPr>
          <a:xfrm>
            <a:off x="457200" y="2971800"/>
            <a:ext cx="5486400" cy="2057400"/>
          </a:xfrm>
        </p:spPr>
        <p:txBody>
          <a:bodyPr/>
          <a:lstStyle/>
          <a:p>
            <a:pPr eaLnBrk="1" hangingPunct="1"/>
            <a:r>
              <a:rPr lang="en-US" sz="2000" b="1" dirty="0" smtClean="0">
                <a:latin typeface="Calibri" charset="0"/>
              </a:rPr>
              <a:t>Yaxing Wei, </a:t>
            </a:r>
            <a:r>
              <a:rPr lang="en-US" sz="2000" dirty="0" smtClean="0">
                <a:latin typeface="Calibri" charset="0"/>
              </a:rPr>
              <a:t>Alison Boyer, and </a:t>
            </a:r>
            <a:r>
              <a:rPr lang="en-US" sz="2000" dirty="0" err="1" smtClean="0">
                <a:latin typeface="Calibri" charset="0"/>
              </a:rPr>
              <a:t>Debjani</a:t>
            </a:r>
            <a:r>
              <a:rPr lang="en-US" sz="2000" dirty="0" smtClean="0">
                <a:latin typeface="Calibri" charset="0"/>
              </a:rPr>
              <a:t> Deb</a:t>
            </a:r>
          </a:p>
          <a:p>
            <a:pPr eaLnBrk="1" hangingPunct="1"/>
            <a:endParaRPr lang="en-US" sz="1400" dirty="0" smtClean="0">
              <a:latin typeface="Calibri" charset="0"/>
            </a:endParaRPr>
          </a:p>
          <a:p>
            <a:pPr eaLnBrk="1" hangingPunct="1"/>
            <a:r>
              <a:rPr lang="en-US" dirty="0" smtClean="0">
                <a:latin typeface="Calibri" charset="0"/>
              </a:rPr>
              <a:t>ORNL </a:t>
            </a:r>
            <a:r>
              <a:rPr lang="en-US" dirty="0">
                <a:latin typeface="Calibri" charset="0"/>
              </a:rPr>
              <a:t>Distributed Active Archive Center </a:t>
            </a:r>
            <a:r>
              <a:rPr lang="en-US" dirty="0" smtClean="0">
                <a:latin typeface="Calibri" charset="0"/>
              </a:rPr>
              <a:t>(ORNL DAAC)</a:t>
            </a:r>
            <a:endParaRPr lang="en-US" dirty="0">
              <a:latin typeface="Calibri" charset="0"/>
            </a:endParaRPr>
          </a:p>
          <a:p>
            <a:pPr eaLnBrk="1" hangingPunct="1"/>
            <a:r>
              <a:rPr lang="en-US" dirty="0">
                <a:latin typeface="Calibri" charset="0"/>
              </a:rPr>
              <a:t>Environmental Sciences Division </a:t>
            </a:r>
          </a:p>
          <a:p>
            <a:pPr eaLnBrk="1" hangingPunct="1"/>
            <a:r>
              <a:rPr lang="en-US" dirty="0">
                <a:latin typeface="Calibri" charset="0"/>
              </a:rPr>
              <a:t>Oak Ridge National Laboratory</a:t>
            </a:r>
          </a:p>
          <a:p>
            <a:pPr eaLnBrk="1" hangingPunct="1"/>
            <a:r>
              <a:rPr lang="en-US" dirty="0">
                <a:latin typeface="Calibri" charset="0"/>
              </a:rPr>
              <a:t>Oak Ridge, TN</a:t>
            </a:r>
          </a:p>
          <a:p>
            <a:pPr eaLnBrk="1" hangingPunct="1"/>
            <a:endParaRPr lang="en-US" dirty="0">
              <a:latin typeface="Calibri" charset="0"/>
            </a:endParaRPr>
          </a:p>
          <a:p>
            <a:pPr eaLnBrk="1" hangingPunct="1"/>
            <a:r>
              <a:rPr lang="en-US" dirty="0" smtClean="0">
                <a:latin typeface="Calibri" charset="0"/>
              </a:rPr>
              <a:t>March 26, 2017</a:t>
            </a:r>
            <a:endParaRPr lang="en-US" dirty="0">
              <a:latin typeface="Calibri" charset="0"/>
            </a:endParaRPr>
          </a:p>
        </p:txBody>
      </p:sp>
      <p:pic>
        <p:nvPicPr>
          <p:cNvPr id="3" name="Picture 2"/>
          <p:cNvPicPr>
            <a:picLocks noChangeAspect="1"/>
          </p:cNvPicPr>
          <p:nvPr/>
        </p:nvPicPr>
        <p:blipFill>
          <a:blip r:embed="rId3"/>
          <a:stretch>
            <a:fillRect/>
          </a:stretch>
        </p:blipFill>
        <p:spPr>
          <a:xfrm>
            <a:off x="228600" y="5791200"/>
            <a:ext cx="994578" cy="825500"/>
          </a:xfrm>
          <a:prstGeom prst="rect">
            <a:avLst/>
          </a:prstGeom>
        </p:spPr>
      </p:pic>
      <p:pic>
        <p:nvPicPr>
          <p:cNvPr id="6" name="Picture 5"/>
          <p:cNvPicPr>
            <a:picLocks noChangeAspect="1"/>
          </p:cNvPicPr>
          <p:nvPr/>
        </p:nvPicPr>
        <p:blipFill>
          <a:blip r:embed="rId4"/>
          <a:stretch>
            <a:fillRect/>
          </a:stretch>
        </p:blipFill>
        <p:spPr>
          <a:xfrm>
            <a:off x="2832100" y="5721350"/>
            <a:ext cx="965200" cy="965200"/>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498600" y="5880100"/>
            <a:ext cx="871345" cy="6477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idx="4294967295"/>
          </p:nvPr>
        </p:nvSpPr>
        <p:spPr>
          <a:xfrm>
            <a:off x="457200" y="274638"/>
            <a:ext cx="8153400" cy="944562"/>
          </a:xfrm>
        </p:spPr>
        <p:txBody>
          <a:bodyPr/>
          <a:lstStyle/>
          <a:p>
            <a:r>
              <a:rPr lang="en-US" dirty="0" smtClean="0">
                <a:solidFill>
                  <a:srgbClr val="333399"/>
                </a:solidFill>
                <a:latin typeface="Calibri" charset="0"/>
              </a:rPr>
              <a:t>Climate and Forecast (CF) Conventions</a:t>
            </a:r>
            <a:endParaRPr lang="en-US" dirty="0">
              <a:solidFill>
                <a:srgbClr val="333399"/>
              </a:solidFill>
              <a:latin typeface="Calibri" charset="0"/>
            </a:endParaRPr>
          </a:p>
        </p:txBody>
      </p:sp>
      <p:sp>
        <p:nvSpPr>
          <p:cNvPr id="89091" name="Rectangle 3"/>
          <p:cNvSpPr>
            <a:spLocks noGrp="1" noChangeArrowheads="1"/>
          </p:cNvSpPr>
          <p:nvPr>
            <p:ph type="body" idx="4294967295"/>
          </p:nvPr>
        </p:nvSpPr>
        <p:spPr>
          <a:xfrm>
            <a:off x="457200" y="1447800"/>
            <a:ext cx="7772400" cy="5029200"/>
          </a:xfrm>
        </p:spPr>
        <p:txBody>
          <a:bodyPr/>
          <a:lstStyle/>
          <a:p>
            <a:r>
              <a:rPr lang="en-US" dirty="0">
                <a:latin typeface="Calibri" charset="0"/>
                <a:hlinkClick r:id="rId3"/>
              </a:rPr>
              <a:t>http://</a:t>
            </a:r>
            <a:r>
              <a:rPr lang="en-US" dirty="0" smtClean="0">
                <a:latin typeface="Calibri" charset="0"/>
                <a:hlinkClick r:id="rId3"/>
              </a:rPr>
              <a:t>cfconventions.org</a:t>
            </a:r>
            <a:endParaRPr lang="en-US" dirty="0" smtClean="0">
              <a:latin typeface="Calibri" charset="0"/>
            </a:endParaRPr>
          </a:p>
          <a:p>
            <a:r>
              <a:rPr lang="en-US" dirty="0" smtClean="0">
                <a:latin typeface="Calibri" charset="0"/>
              </a:rPr>
              <a:t>Interoperability</a:t>
            </a:r>
          </a:p>
          <a:p>
            <a:pPr lvl="1"/>
            <a:r>
              <a:rPr lang="en-US" dirty="0" smtClean="0">
                <a:latin typeface="Calibri" charset="0"/>
              </a:rPr>
              <a:t>Self-descriptive</a:t>
            </a:r>
          </a:p>
          <a:p>
            <a:pPr lvl="1"/>
            <a:r>
              <a:rPr lang="en-US" dirty="0">
                <a:latin typeface="Calibri" charset="0"/>
              </a:rPr>
              <a:t>Human- and </a:t>
            </a:r>
            <a:r>
              <a:rPr lang="en-US" dirty="0" smtClean="0">
                <a:latin typeface="Calibri" charset="0"/>
              </a:rPr>
              <a:t>machine-readable</a:t>
            </a:r>
            <a:endParaRPr lang="en-US" dirty="0">
              <a:latin typeface="Calibri" charset="0"/>
            </a:endParaRPr>
          </a:p>
          <a:p>
            <a:pPr marL="342900" lvl="1" indent="-342900">
              <a:buChar char="•"/>
            </a:pPr>
            <a:r>
              <a:rPr lang="en-US" sz="3000" dirty="0" smtClean="0">
                <a:latin typeface="Calibri" charset="0"/>
                <a:ea typeface="ＭＳ Ｐゴシック" charset="0"/>
              </a:rPr>
              <a:t>Widely-used</a:t>
            </a:r>
          </a:p>
          <a:p>
            <a:pPr lvl="1"/>
            <a:r>
              <a:rPr lang="en-US" dirty="0" smtClean="0">
                <a:latin typeface="Calibri" charset="0"/>
              </a:rPr>
              <a:t>NASA ESDIS-adopted standard</a:t>
            </a:r>
          </a:p>
          <a:p>
            <a:pPr lvl="1"/>
            <a:r>
              <a:rPr lang="en-US" dirty="0" smtClean="0"/>
              <a:t>IPCC Assessment </a:t>
            </a:r>
            <a:r>
              <a:rPr lang="en-US" dirty="0"/>
              <a:t>Report numerical model outputs</a:t>
            </a:r>
            <a:endParaRPr lang="en-US" dirty="0">
              <a:latin typeface="Calibri" charset="0"/>
            </a:endParaRPr>
          </a:p>
          <a:p>
            <a:pPr lvl="1"/>
            <a:endParaRPr lang="en-US" dirty="0"/>
          </a:p>
          <a:p>
            <a:pPr marL="742950" lvl="2" indent="-342900"/>
            <a:endParaRPr lang="en-US" sz="2800" dirty="0">
              <a:latin typeface="Calibri" charset="0"/>
            </a:endParaRPr>
          </a:p>
          <a:p>
            <a:pPr lvl="1"/>
            <a:endParaRPr lang="en-US" dirty="0">
              <a:latin typeface="Calibri" charset="0"/>
            </a:endParaRPr>
          </a:p>
          <a:p>
            <a:pPr lvl="1"/>
            <a:endParaRPr lang="en-US" dirty="0">
              <a:latin typeface="Calibri" charset="0"/>
            </a:endParaRPr>
          </a:p>
        </p:txBody>
      </p:sp>
      <p:sp>
        <p:nvSpPr>
          <p:cNvPr id="2" name="Slide Number Placeholder 1"/>
          <p:cNvSpPr>
            <a:spLocks noGrp="1"/>
          </p:cNvSpPr>
          <p:nvPr>
            <p:ph type="sldNum" sz="quarter" idx="10"/>
          </p:nvPr>
        </p:nvSpPr>
        <p:spPr/>
        <p:txBody>
          <a:bodyPr/>
          <a:lstStyle/>
          <a:p>
            <a:pPr>
              <a:defRPr/>
            </a:pPr>
            <a:fld id="{E066DA07-3866-A748-A7EE-7E5222E07A5F}" type="slidenum">
              <a:rPr lang="en-US" smtClean="0"/>
              <a:pPr>
                <a:defRPr/>
              </a:pPr>
              <a:t>10</a:t>
            </a:fld>
            <a:endParaRPr lang="en-US"/>
          </a:p>
        </p:txBody>
      </p:sp>
    </p:spTree>
    <p:extLst>
      <p:ext uri="{BB962C8B-B14F-4D97-AF65-F5344CB8AC3E}">
        <p14:creationId xmlns:p14="http://schemas.microsoft.com/office/powerpoint/2010/main" val="8997177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idx="4294967295"/>
          </p:nvPr>
        </p:nvSpPr>
        <p:spPr>
          <a:xfrm>
            <a:off x="457200" y="274638"/>
            <a:ext cx="8153400" cy="944562"/>
          </a:xfrm>
        </p:spPr>
        <p:txBody>
          <a:bodyPr/>
          <a:lstStyle/>
          <a:p>
            <a:r>
              <a:rPr lang="en-US" dirty="0" smtClean="0">
                <a:latin typeface="Calibri" charset="0"/>
              </a:rPr>
              <a:t>Components of CF </a:t>
            </a:r>
            <a:r>
              <a:rPr lang="en-US" dirty="0">
                <a:latin typeface="Calibri" charset="0"/>
              </a:rPr>
              <a:t>Conventions</a:t>
            </a:r>
            <a:endParaRPr lang="en-US" dirty="0">
              <a:solidFill>
                <a:srgbClr val="333399"/>
              </a:solidFill>
              <a:latin typeface="Calibri" charset="0"/>
            </a:endParaRPr>
          </a:p>
        </p:txBody>
      </p:sp>
      <p:sp>
        <p:nvSpPr>
          <p:cNvPr id="89091" name="Rectangle 3"/>
          <p:cNvSpPr>
            <a:spLocks noGrp="1" noChangeArrowheads="1"/>
          </p:cNvSpPr>
          <p:nvPr>
            <p:ph type="body" idx="4294967295"/>
          </p:nvPr>
        </p:nvSpPr>
        <p:spPr>
          <a:xfrm>
            <a:off x="457200" y="1447800"/>
            <a:ext cx="7772400" cy="5029200"/>
          </a:xfrm>
        </p:spPr>
        <p:txBody>
          <a:bodyPr/>
          <a:lstStyle/>
          <a:p>
            <a:r>
              <a:rPr lang="en-US" dirty="0" smtClean="0">
                <a:latin typeface="Calibri" charset="0"/>
              </a:rPr>
              <a:t>CF Standard Names</a:t>
            </a:r>
          </a:p>
          <a:p>
            <a:r>
              <a:rPr lang="en-US" dirty="0" smtClean="0">
                <a:latin typeface="Calibri" charset="0"/>
              </a:rPr>
              <a:t>CF metadata conventions</a:t>
            </a:r>
          </a:p>
          <a:p>
            <a:pPr lvl="1"/>
            <a:r>
              <a:rPr lang="en-US" dirty="0">
                <a:latin typeface="Calibri" charset="0"/>
              </a:rPr>
              <a:t>Spatial/temporal </a:t>
            </a:r>
            <a:r>
              <a:rPr lang="en-US" dirty="0" smtClean="0">
                <a:latin typeface="Calibri" charset="0"/>
              </a:rPr>
              <a:t>coordinates</a:t>
            </a:r>
          </a:p>
          <a:p>
            <a:pPr lvl="1"/>
            <a:r>
              <a:rPr lang="en-US" dirty="0" smtClean="0">
                <a:latin typeface="Calibri" charset="0"/>
              </a:rPr>
              <a:t>Cell boundaries/shape/methods</a:t>
            </a:r>
          </a:p>
          <a:p>
            <a:pPr lvl="1"/>
            <a:r>
              <a:rPr lang="en-US" dirty="0" smtClean="0">
                <a:latin typeface="Calibri" charset="0"/>
              </a:rPr>
              <a:t>Missing </a:t>
            </a:r>
            <a:r>
              <a:rPr lang="en-US" dirty="0">
                <a:latin typeface="Calibri" charset="0"/>
              </a:rPr>
              <a:t>data/valid </a:t>
            </a:r>
            <a:r>
              <a:rPr lang="en-US" dirty="0" smtClean="0">
                <a:latin typeface="Calibri" charset="0"/>
              </a:rPr>
              <a:t>range</a:t>
            </a:r>
            <a:endParaRPr lang="en-US" dirty="0">
              <a:latin typeface="Calibri" charset="0"/>
            </a:endParaRPr>
          </a:p>
          <a:p>
            <a:pPr lvl="1"/>
            <a:r>
              <a:rPr lang="en-US" dirty="0">
                <a:latin typeface="Calibri" charset="0"/>
              </a:rPr>
              <a:t>Data </a:t>
            </a:r>
            <a:r>
              <a:rPr lang="en-US" dirty="0" smtClean="0">
                <a:latin typeface="Calibri" charset="0"/>
              </a:rPr>
              <a:t>units</a:t>
            </a:r>
          </a:p>
          <a:p>
            <a:pPr lvl="1"/>
            <a:r>
              <a:rPr lang="en-US" dirty="0" smtClean="0">
                <a:latin typeface="Calibri" charset="0"/>
              </a:rPr>
              <a:t>Data quality</a:t>
            </a:r>
          </a:p>
          <a:p>
            <a:pPr lvl="1"/>
            <a:r>
              <a:rPr lang="en-US" dirty="0" smtClean="0">
                <a:latin typeface="Calibri" charset="0"/>
              </a:rPr>
              <a:t>History</a:t>
            </a:r>
          </a:p>
          <a:p>
            <a:pPr lvl="1"/>
            <a:r>
              <a:rPr lang="en-US" dirty="0" smtClean="0">
                <a:latin typeface="Calibri" charset="0"/>
              </a:rPr>
              <a:t>Other attributes</a:t>
            </a:r>
            <a:endParaRPr lang="en-US" dirty="0">
              <a:latin typeface="Calibri" charset="0"/>
            </a:endParaRPr>
          </a:p>
          <a:p>
            <a:pPr lvl="1"/>
            <a:endParaRPr lang="en-US" dirty="0" smtClean="0">
              <a:latin typeface="Calibri" charset="0"/>
            </a:endParaRPr>
          </a:p>
          <a:p>
            <a:pPr lvl="1"/>
            <a:endParaRPr lang="en-US" dirty="0">
              <a:latin typeface="Calibri" charset="0"/>
            </a:endParaRPr>
          </a:p>
          <a:p>
            <a:pPr lvl="1"/>
            <a:endParaRPr lang="en-US" dirty="0">
              <a:latin typeface="Calibri" charset="0"/>
            </a:endParaRPr>
          </a:p>
          <a:p>
            <a:pPr lvl="1"/>
            <a:endParaRPr lang="en-US" dirty="0">
              <a:latin typeface="Calibri" charset="0"/>
            </a:endParaRPr>
          </a:p>
        </p:txBody>
      </p:sp>
      <p:sp>
        <p:nvSpPr>
          <p:cNvPr id="2" name="Slide Number Placeholder 1"/>
          <p:cNvSpPr>
            <a:spLocks noGrp="1"/>
          </p:cNvSpPr>
          <p:nvPr>
            <p:ph type="sldNum" sz="quarter" idx="10"/>
          </p:nvPr>
        </p:nvSpPr>
        <p:spPr/>
        <p:txBody>
          <a:bodyPr/>
          <a:lstStyle/>
          <a:p>
            <a:pPr>
              <a:defRPr/>
            </a:pPr>
            <a:fld id="{E066DA07-3866-A748-A7EE-7E5222E07A5F}" type="slidenum">
              <a:rPr lang="en-US" smtClean="0"/>
              <a:pPr>
                <a:defRPr/>
              </a:pPr>
              <a:t>11</a:t>
            </a:fld>
            <a:endParaRPr lang="en-US"/>
          </a:p>
        </p:txBody>
      </p:sp>
    </p:spTree>
    <p:extLst>
      <p:ext uri="{BB962C8B-B14F-4D97-AF65-F5344CB8AC3E}">
        <p14:creationId xmlns:p14="http://schemas.microsoft.com/office/powerpoint/2010/main" val="11553876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idx="4294967295"/>
          </p:nvPr>
        </p:nvSpPr>
        <p:spPr/>
        <p:txBody>
          <a:bodyPr/>
          <a:lstStyle/>
          <a:p>
            <a:r>
              <a:rPr lang="en-US" dirty="0" smtClean="0">
                <a:solidFill>
                  <a:srgbClr val="333399"/>
                </a:solidFill>
                <a:latin typeface="Calibri" charset="0"/>
              </a:rPr>
              <a:t>Define Standard Variable Names</a:t>
            </a:r>
            <a:endParaRPr lang="en-US" dirty="0">
              <a:solidFill>
                <a:srgbClr val="333399"/>
              </a:solidFill>
              <a:latin typeface="Calibri" charset="0"/>
            </a:endParaRPr>
          </a:p>
        </p:txBody>
      </p:sp>
      <p:sp>
        <p:nvSpPr>
          <p:cNvPr id="89091" name="Rectangle 3"/>
          <p:cNvSpPr>
            <a:spLocks noGrp="1" noChangeArrowheads="1"/>
          </p:cNvSpPr>
          <p:nvPr>
            <p:ph type="body" idx="4294967295"/>
          </p:nvPr>
        </p:nvSpPr>
        <p:spPr>
          <a:xfrm>
            <a:off x="457200" y="1447800"/>
            <a:ext cx="7772400" cy="4648200"/>
          </a:xfrm>
        </p:spPr>
        <p:txBody>
          <a:bodyPr/>
          <a:lstStyle/>
          <a:p>
            <a:r>
              <a:rPr lang="en-US" dirty="0" smtClean="0">
                <a:latin typeface="Calibri" charset="0"/>
              </a:rPr>
              <a:t>CF Standard Name Table (v41) </a:t>
            </a:r>
          </a:p>
          <a:p>
            <a:pPr lvl="1"/>
            <a:r>
              <a:rPr lang="en-US" dirty="0" smtClean="0">
                <a:latin typeface="Calibri" charset="0"/>
              </a:rPr>
              <a:t>Contain 2799 of (name, description, units) </a:t>
            </a:r>
            <a:r>
              <a:rPr lang="en-US" dirty="0">
                <a:latin typeface="Calibri" charset="0"/>
              </a:rPr>
              <a:t>+ 386 </a:t>
            </a:r>
            <a:r>
              <a:rPr lang="en-US" dirty="0" smtClean="0">
                <a:latin typeface="Calibri" charset="0"/>
              </a:rPr>
              <a:t>aliases </a:t>
            </a:r>
            <a:r>
              <a:rPr lang="en-US" dirty="0">
                <a:latin typeface="Calibri" charset="0"/>
              </a:rPr>
              <a:t>in </a:t>
            </a:r>
            <a:r>
              <a:rPr lang="en-US" dirty="0" smtClean="0">
                <a:latin typeface="Calibri" charset="0"/>
              </a:rPr>
              <a:t>9 categories: </a:t>
            </a:r>
            <a:r>
              <a:rPr lang="en-US" i="1" dirty="0"/>
              <a:t>Atmospheric Chemistry, Atmosphere Dynamics, Carbon Cycle, Cloud, Hydrology, Ocean Dynamics, Radiation, Sea Ice, </a:t>
            </a:r>
            <a:r>
              <a:rPr lang="en-US" i="1" dirty="0" smtClean="0"/>
              <a:t>and Surface</a:t>
            </a:r>
            <a:r>
              <a:rPr lang="en-US" dirty="0" smtClean="0"/>
              <a:t>.</a:t>
            </a:r>
          </a:p>
          <a:p>
            <a:r>
              <a:rPr lang="en-US" dirty="0" smtClean="0">
                <a:latin typeface="Calibri" charset="0"/>
              </a:rPr>
              <a:t>What if there is no CF standard name that describes your variable?</a:t>
            </a:r>
          </a:p>
          <a:p>
            <a:pPr lvl="1"/>
            <a:r>
              <a:rPr lang="en-US" dirty="0" smtClean="0">
                <a:latin typeface="Calibri" charset="0"/>
              </a:rPr>
              <a:t>Make your own: </a:t>
            </a:r>
            <a:r>
              <a:rPr lang="en-US" dirty="0" err="1" smtClean="0">
                <a:solidFill>
                  <a:srgbClr val="0066FF"/>
                </a:solidFill>
              </a:rPr>
              <a:t>leaf_carbon_content</a:t>
            </a:r>
            <a:r>
              <a:rPr lang="en-US" dirty="0"/>
              <a:t> -&gt; </a:t>
            </a:r>
            <a:r>
              <a:rPr lang="en-US" dirty="0" err="1" smtClean="0">
                <a:solidFill>
                  <a:schemeClr val="bg1">
                    <a:lumMod val="50000"/>
                  </a:schemeClr>
                </a:solidFill>
              </a:rPr>
              <a:t>leaf_nitrogen_content</a:t>
            </a:r>
            <a:endParaRPr lang="en-US" dirty="0" smtClean="0">
              <a:solidFill>
                <a:schemeClr val="bg1">
                  <a:lumMod val="50000"/>
                </a:schemeClr>
              </a:solidFill>
            </a:endParaRPr>
          </a:p>
          <a:p>
            <a:pPr lvl="1"/>
            <a:r>
              <a:rPr lang="en-US" dirty="0" smtClean="0">
                <a:latin typeface="Calibri" charset="0"/>
              </a:rPr>
              <a:t>Make it a CF standard name</a:t>
            </a:r>
            <a:endParaRPr lang="en-US" dirty="0">
              <a:latin typeface="Calibri" charset="0"/>
            </a:endParaRPr>
          </a:p>
        </p:txBody>
      </p:sp>
      <p:sp>
        <p:nvSpPr>
          <p:cNvPr id="2" name="Slide Number Placeholder 1"/>
          <p:cNvSpPr>
            <a:spLocks noGrp="1"/>
          </p:cNvSpPr>
          <p:nvPr>
            <p:ph type="sldNum" sz="quarter" idx="10"/>
          </p:nvPr>
        </p:nvSpPr>
        <p:spPr/>
        <p:txBody>
          <a:bodyPr/>
          <a:lstStyle/>
          <a:p>
            <a:pPr>
              <a:defRPr/>
            </a:pPr>
            <a:fld id="{E066DA07-3866-A748-A7EE-7E5222E07A5F}" type="slidenum">
              <a:rPr lang="en-US" smtClean="0"/>
              <a:pPr>
                <a:defRPr/>
              </a:pPr>
              <a:t>12</a:t>
            </a:fld>
            <a:endParaRPr lang="en-US"/>
          </a:p>
        </p:txBody>
      </p:sp>
    </p:spTree>
    <p:extLst>
      <p:ext uri="{BB962C8B-B14F-4D97-AF65-F5344CB8AC3E}">
        <p14:creationId xmlns:p14="http://schemas.microsoft.com/office/powerpoint/2010/main" val="32136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9091">
                                            <p:txEl>
                                              <p:pRg st="2" end="2"/>
                                            </p:txEl>
                                          </p:spTgt>
                                        </p:tgtEl>
                                        <p:attrNameLst>
                                          <p:attrName>style.visibility</p:attrName>
                                        </p:attrNameLst>
                                      </p:cBhvr>
                                      <p:to>
                                        <p:strVal val="visible"/>
                                      </p:to>
                                    </p:set>
                                    <p:animEffect transition="in" filter="dissolve">
                                      <p:cBhvr>
                                        <p:cTn id="7" dur="500"/>
                                        <p:tgtEl>
                                          <p:spTgt spid="89091">
                                            <p:txEl>
                                              <p:pRg st="2" end="2"/>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89091">
                                            <p:txEl>
                                              <p:pRg st="3" end="3"/>
                                            </p:txEl>
                                          </p:spTgt>
                                        </p:tgtEl>
                                        <p:attrNameLst>
                                          <p:attrName>style.visibility</p:attrName>
                                        </p:attrNameLst>
                                      </p:cBhvr>
                                      <p:to>
                                        <p:strVal val="visible"/>
                                      </p:to>
                                    </p:set>
                                    <p:animEffect transition="in" filter="dissolve">
                                      <p:cBhvr>
                                        <p:cTn id="10" dur="500"/>
                                        <p:tgtEl>
                                          <p:spTgt spid="89091">
                                            <p:txEl>
                                              <p:pRg st="3" end="3"/>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89091">
                                            <p:txEl>
                                              <p:pRg st="4" end="4"/>
                                            </p:txEl>
                                          </p:spTgt>
                                        </p:tgtEl>
                                        <p:attrNameLst>
                                          <p:attrName>style.visibility</p:attrName>
                                        </p:attrNameLst>
                                      </p:cBhvr>
                                      <p:to>
                                        <p:strVal val="visible"/>
                                      </p:to>
                                    </p:set>
                                    <p:animEffect transition="in" filter="dissolve">
                                      <p:cBhvr>
                                        <p:cTn id="13" dur="500"/>
                                        <p:tgtEl>
                                          <p:spTgt spid="8909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idx="4294967295"/>
          </p:nvPr>
        </p:nvSpPr>
        <p:spPr/>
        <p:txBody>
          <a:bodyPr/>
          <a:lstStyle/>
          <a:p>
            <a:r>
              <a:rPr lang="en-US" dirty="0" smtClean="0">
                <a:solidFill>
                  <a:srgbClr val="333399"/>
                </a:solidFill>
                <a:latin typeface="Calibri" charset="0"/>
              </a:rPr>
              <a:t>Specify Spatial Info in CF Conventions (1)</a:t>
            </a:r>
            <a:endParaRPr lang="en-US" dirty="0">
              <a:solidFill>
                <a:srgbClr val="333399"/>
              </a:solidFill>
              <a:latin typeface="Calibri" charset="0"/>
            </a:endParaRPr>
          </a:p>
        </p:txBody>
      </p:sp>
      <p:sp>
        <p:nvSpPr>
          <p:cNvPr id="89091" name="Rectangle 3"/>
          <p:cNvSpPr>
            <a:spLocks noGrp="1" noChangeArrowheads="1"/>
          </p:cNvSpPr>
          <p:nvPr>
            <p:ph type="body" idx="4294967295"/>
          </p:nvPr>
        </p:nvSpPr>
        <p:spPr>
          <a:xfrm>
            <a:off x="457200" y="1447800"/>
            <a:ext cx="7772400" cy="4648200"/>
          </a:xfrm>
        </p:spPr>
        <p:txBody>
          <a:bodyPr/>
          <a:lstStyle/>
          <a:p>
            <a:r>
              <a:rPr lang="en-US" dirty="0" smtClean="0">
                <a:latin typeface="Calibri" charset="0"/>
              </a:rPr>
              <a:t>Provide cell </a:t>
            </a:r>
            <a:r>
              <a:rPr lang="en-US" b="1" dirty="0" smtClean="0">
                <a:latin typeface="Calibri" charset="0"/>
              </a:rPr>
              <a:t>center</a:t>
            </a:r>
            <a:r>
              <a:rPr lang="en-US" dirty="0" smtClean="0">
                <a:latin typeface="Calibri" charset="0"/>
              </a:rPr>
              <a:t> coordinates in Geographic </a:t>
            </a:r>
            <a:r>
              <a:rPr lang="en-US" dirty="0" err="1" smtClean="0">
                <a:latin typeface="Calibri" charset="0"/>
              </a:rPr>
              <a:t>Lat</a:t>
            </a:r>
            <a:r>
              <a:rPr lang="en-US" dirty="0" smtClean="0">
                <a:latin typeface="Calibri" charset="0"/>
              </a:rPr>
              <a:t>/Lon SRS and native SRS (</a:t>
            </a:r>
            <a:r>
              <a:rPr lang="en-US" i="1" dirty="0" smtClean="0">
                <a:latin typeface="Calibri" charset="0"/>
              </a:rPr>
              <a:t>if different</a:t>
            </a:r>
            <a:r>
              <a:rPr lang="en-US" dirty="0" smtClean="0">
                <a:latin typeface="Calibri" charset="0"/>
              </a:rPr>
              <a:t>)</a:t>
            </a:r>
            <a:endParaRPr lang="en-US" dirty="0">
              <a:latin typeface="Calibri" charset="0"/>
            </a:endParaRPr>
          </a:p>
        </p:txBody>
      </p:sp>
      <p:sp>
        <p:nvSpPr>
          <p:cNvPr id="2" name="Slide Number Placeholder 1"/>
          <p:cNvSpPr>
            <a:spLocks noGrp="1"/>
          </p:cNvSpPr>
          <p:nvPr>
            <p:ph type="sldNum" sz="quarter" idx="10"/>
          </p:nvPr>
        </p:nvSpPr>
        <p:spPr/>
        <p:txBody>
          <a:bodyPr/>
          <a:lstStyle/>
          <a:p>
            <a:pPr>
              <a:defRPr/>
            </a:pPr>
            <a:fld id="{E066DA07-3866-A748-A7EE-7E5222E07A5F}" type="slidenum">
              <a:rPr lang="en-US" smtClean="0"/>
              <a:pPr>
                <a:defRPr/>
              </a:pPr>
              <a:t>13</a:t>
            </a:fld>
            <a:endParaRPr lang="en-US"/>
          </a:p>
        </p:txBody>
      </p:sp>
      <p:sp>
        <p:nvSpPr>
          <p:cNvPr id="8" name="Rectangle 3"/>
          <p:cNvSpPr txBox="1">
            <a:spLocks noChangeArrowheads="1"/>
          </p:cNvSpPr>
          <p:nvPr/>
        </p:nvSpPr>
        <p:spPr bwMode="auto">
          <a:xfrm>
            <a:off x="1295400" y="2590800"/>
            <a:ext cx="6324600" cy="4038600"/>
          </a:xfrm>
          <a:prstGeom prst="rect">
            <a:avLst/>
          </a:prstGeom>
          <a:solidFill>
            <a:srgbClr val="A2C0FF"/>
          </a:solidFill>
          <a:ln w="9525">
            <a:solidFill>
              <a:srgbClr val="000000"/>
            </a:solidFill>
            <a:miter lim="800000"/>
            <a:headEnd/>
            <a:tailEnd/>
          </a:ln>
          <a:extLs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0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6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2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1600">
                <a:solidFill>
                  <a:schemeClr val="tx1"/>
                </a:solidFill>
                <a:latin typeface="+mn-lt"/>
                <a:ea typeface="ＭＳ Ｐゴシック" charset="-128"/>
              </a:defRPr>
            </a:lvl5pPr>
            <a:lvl6pPr marL="2514600" indent="-228600" algn="l" rtl="0" eaLnBrk="1" fontAlgn="base" hangingPunct="1">
              <a:spcBef>
                <a:spcPct val="20000"/>
              </a:spcBef>
              <a:spcAft>
                <a:spcPct val="0"/>
              </a:spcAft>
              <a:buChar char="»"/>
              <a:defRPr sz="1600">
                <a:solidFill>
                  <a:schemeClr val="tx1"/>
                </a:solidFill>
                <a:latin typeface="+mn-lt"/>
                <a:ea typeface="ＭＳ Ｐゴシック" charset="-128"/>
              </a:defRPr>
            </a:lvl6pPr>
            <a:lvl7pPr marL="2971800" indent="-228600" algn="l" rtl="0" eaLnBrk="1" fontAlgn="base" hangingPunct="1">
              <a:spcBef>
                <a:spcPct val="20000"/>
              </a:spcBef>
              <a:spcAft>
                <a:spcPct val="0"/>
              </a:spcAft>
              <a:buChar char="»"/>
              <a:defRPr sz="1600">
                <a:solidFill>
                  <a:schemeClr val="tx1"/>
                </a:solidFill>
                <a:latin typeface="+mn-lt"/>
                <a:ea typeface="ＭＳ Ｐゴシック" charset="-128"/>
              </a:defRPr>
            </a:lvl7pPr>
            <a:lvl8pPr marL="3429000" indent="-228600" algn="l" rtl="0" eaLnBrk="1" fontAlgn="base" hangingPunct="1">
              <a:spcBef>
                <a:spcPct val="20000"/>
              </a:spcBef>
              <a:spcAft>
                <a:spcPct val="0"/>
              </a:spcAft>
              <a:buChar char="»"/>
              <a:defRPr sz="1600">
                <a:solidFill>
                  <a:schemeClr val="tx1"/>
                </a:solidFill>
                <a:latin typeface="+mn-lt"/>
                <a:ea typeface="ＭＳ Ｐゴシック" charset="-128"/>
              </a:defRPr>
            </a:lvl8pPr>
            <a:lvl9pPr marL="3886200" indent="-228600" algn="l" rtl="0" eaLnBrk="1" fontAlgn="base" hangingPunct="1">
              <a:spcBef>
                <a:spcPct val="20000"/>
              </a:spcBef>
              <a:spcAft>
                <a:spcPct val="0"/>
              </a:spcAft>
              <a:buChar char="»"/>
              <a:defRPr sz="1600">
                <a:solidFill>
                  <a:schemeClr val="tx1"/>
                </a:solidFill>
                <a:latin typeface="+mn-lt"/>
                <a:ea typeface="ＭＳ Ｐゴシック" charset="-128"/>
              </a:defRPr>
            </a:lvl9pPr>
          </a:lstStyle>
          <a:p>
            <a:pPr marL="0" indent="0">
              <a:buNone/>
            </a:pPr>
            <a:r>
              <a:rPr lang="en-US" sz="1800" b="1" dirty="0" smtClean="0"/>
              <a:t>variables:</a:t>
            </a:r>
          </a:p>
          <a:p>
            <a:pPr marL="0" indent="0">
              <a:buNone/>
            </a:pPr>
            <a:r>
              <a:rPr lang="en-US" sz="1800" dirty="0" smtClean="0"/>
              <a:t>    double </a:t>
            </a:r>
            <a:r>
              <a:rPr lang="en-US" sz="1800" dirty="0" err="1"/>
              <a:t>lat</a:t>
            </a:r>
            <a:r>
              <a:rPr lang="en-US" sz="1800" dirty="0"/>
              <a:t>(</a:t>
            </a:r>
            <a:r>
              <a:rPr lang="en-US" sz="1800" dirty="0" err="1"/>
              <a:t>lat</a:t>
            </a:r>
            <a:r>
              <a:rPr lang="en-US" sz="1800" dirty="0"/>
              <a:t>) ;</a:t>
            </a:r>
          </a:p>
          <a:p>
            <a:pPr marL="0" indent="0">
              <a:buNone/>
            </a:pPr>
            <a:r>
              <a:rPr lang="en-US" sz="1800" dirty="0" smtClean="0"/>
              <a:t>        </a:t>
            </a:r>
            <a:r>
              <a:rPr lang="en-US" sz="1800" dirty="0" err="1" smtClean="0"/>
              <a:t>lat:standard_name</a:t>
            </a:r>
            <a:r>
              <a:rPr lang="en-US" sz="1800" dirty="0" smtClean="0"/>
              <a:t> </a:t>
            </a:r>
            <a:r>
              <a:rPr lang="en-US" sz="1800" dirty="0"/>
              <a:t>= "latitude" ;</a:t>
            </a:r>
          </a:p>
          <a:p>
            <a:pPr marL="0" indent="0">
              <a:buNone/>
            </a:pPr>
            <a:r>
              <a:rPr lang="en-US" sz="1800" dirty="0" smtClean="0"/>
              <a:t>        </a:t>
            </a:r>
            <a:r>
              <a:rPr lang="en-US" sz="1800" dirty="0" err="1" smtClean="0"/>
              <a:t>lat:long_name</a:t>
            </a:r>
            <a:r>
              <a:rPr lang="en-US" sz="1800" dirty="0" smtClean="0"/>
              <a:t> </a:t>
            </a:r>
            <a:r>
              <a:rPr lang="en-US" sz="1800" dirty="0"/>
              <a:t>= "latitude coordinate" ;</a:t>
            </a:r>
          </a:p>
          <a:p>
            <a:pPr marL="0" indent="0">
              <a:buNone/>
            </a:pPr>
            <a:r>
              <a:rPr lang="en-US" sz="1800" dirty="0" smtClean="0"/>
              <a:t>        </a:t>
            </a:r>
            <a:r>
              <a:rPr lang="en-US" sz="1800" dirty="0" err="1" smtClean="0"/>
              <a:t>lat:units</a:t>
            </a:r>
            <a:r>
              <a:rPr lang="en-US" sz="1800" dirty="0" smtClean="0"/>
              <a:t> </a:t>
            </a:r>
            <a:r>
              <a:rPr lang="en-US" sz="1800" dirty="0"/>
              <a:t>= "</a:t>
            </a:r>
            <a:r>
              <a:rPr lang="en-US" sz="1800" dirty="0" err="1"/>
              <a:t>degrees_north</a:t>
            </a:r>
            <a:r>
              <a:rPr lang="en-US" sz="1800" dirty="0"/>
              <a:t>" ;</a:t>
            </a:r>
          </a:p>
          <a:p>
            <a:pPr marL="0" indent="0">
              <a:buNone/>
            </a:pPr>
            <a:r>
              <a:rPr lang="en-US" sz="1800" dirty="0" smtClean="0"/>
              <a:t>    double </a:t>
            </a:r>
            <a:r>
              <a:rPr lang="en-US" sz="1800" dirty="0" err="1"/>
              <a:t>lon</a:t>
            </a:r>
            <a:r>
              <a:rPr lang="en-US" sz="1800" dirty="0"/>
              <a:t>(</a:t>
            </a:r>
            <a:r>
              <a:rPr lang="en-US" sz="1800" dirty="0" err="1"/>
              <a:t>lon</a:t>
            </a:r>
            <a:r>
              <a:rPr lang="en-US" sz="1800" dirty="0"/>
              <a:t>) ;</a:t>
            </a:r>
          </a:p>
          <a:p>
            <a:pPr marL="0" indent="0">
              <a:buNone/>
            </a:pPr>
            <a:r>
              <a:rPr lang="en-US" sz="1800" dirty="0" smtClean="0"/>
              <a:t>        </a:t>
            </a:r>
            <a:r>
              <a:rPr lang="en-US" sz="1800" dirty="0" err="1" smtClean="0"/>
              <a:t>lon:standard_name</a:t>
            </a:r>
            <a:r>
              <a:rPr lang="en-US" sz="1800" dirty="0" smtClean="0"/>
              <a:t> </a:t>
            </a:r>
            <a:r>
              <a:rPr lang="en-US" sz="1800" dirty="0"/>
              <a:t>= "longitude" ;</a:t>
            </a:r>
          </a:p>
          <a:p>
            <a:pPr marL="0" indent="0">
              <a:buNone/>
            </a:pPr>
            <a:r>
              <a:rPr lang="en-US" sz="1800" dirty="0" smtClean="0"/>
              <a:t>        </a:t>
            </a:r>
            <a:r>
              <a:rPr lang="en-US" sz="1800" dirty="0" err="1" smtClean="0"/>
              <a:t>lon:long_name</a:t>
            </a:r>
            <a:r>
              <a:rPr lang="en-US" sz="1800" dirty="0" smtClean="0"/>
              <a:t> </a:t>
            </a:r>
            <a:r>
              <a:rPr lang="en-US" sz="1800" dirty="0"/>
              <a:t>= "longitude coordinate" ;</a:t>
            </a:r>
          </a:p>
          <a:p>
            <a:pPr marL="0" indent="0">
              <a:buNone/>
            </a:pPr>
            <a:r>
              <a:rPr lang="en-US" sz="1800" dirty="0" smtClean="0"/>
              <a:t>        </a:t>
            </a:r>
            <a:r>
              <a:rPr lang="en-US" sz="1800" dirty="0" err="1" smtClean="0"/>
              <a:t>lon:units</a:t>
            </a:r>
            <a:r>
              <a:rPr lang="en-US" sz="1800" dirty="0" smtClean="0"/>
              <a:t> </a:t>
            </a:r>
            <a:r>
              <a:rPr lang="en-US" sz="1800" dirty="0"/>
              <a:t>= "</a:t>
            </a:r>
            <a:r>
              <a:rPr lang="en-US" sz="1800" dirty="0" err="1"/>
              <a:t>degrees_east</a:t>
            </a:r>
            <a:r>
              <a:rPr lang="en-US" sz="1800" dirty="0"/>
              <a:t>" </a:t>
            </a:r>
            <a:r>
              <a:rPr lang="en-US" sz="1800" dirty="0" smtClean="0"/>
              <a:t>;</a:t>
            </a:r>
          </a:p>
          <a:p>
            <a:pPr marL="0" indent="0">
              <a:buNone/>
            </a:pPr>
            <a:r>
              <a:rPr lang="en-US" sz="1800" b="1" dirty="0" smtClean="0"/>
              <a:t>data:</a:t>
            </a:r>
          </a:p>
          <a:p>
            <a:pPr marL="0" indent="0">
              <a:buNone/>
            </a:pPr>
            <a:r>
              <a:rPr lang="en-US" sz="1800" dirty="0"/>
              <a:t> </a:t>
            </a:r>
            <a:r>
              <a:rPr lang="en-US" sz="1800" dirty="0" smtClean="0"/>
              <a:t>   </a:t>
            </a:r>
            <a:r>
              <a:rPr lang="en-US" sz="1800" dirty="0" err="1"/>
              <a:t>lat</a:t>
            </a:r>
            <a:r>
              <a:rPr lang="en-US" sz="1800" dirty="0"/>
              <a:t> = -89.75, -89.25, -88.75, -88.25, -87.75</a:t>
            </a:r>
            <a:r>
              <a:rPr lang="en-US" sz="1800" dirty="0" smtClean="0"/>
              <a:t>, …</a:t>
            </a:r>
          </a:p>
          <a:p>
            <a:pPr marL="0" indent="0">
              <a:buNone/>
            </a:pPr>
            <a:r>
              <a:rPr lang="en-US" sz="1800" dirty="0"/>
              <a:t> </a:t>
            </a:r>
            <a:r>
              <a:rPr lang="en-US" sz="1800" dirty="0" smtClean="0"/>
              <a:t>   </a:t>
            </a:r>
            <a:r>
              <a:rPr lang="en-US" sz="1800" dirty="0" err="1" smtClean="0"/>
              <a:t>lon</a:t>
            </a:r>
            <a:r>
              <a:rPr lang="en-US" sz="1800" dirty="0" smtClean="0"/>
              <a:t> = </a:t>
            </a:r>
            <a:r>
              <a:rPr lang="en-US" sz="1800" dirty="0"/>
              <a:t>-179.75, -179.25, -178.75, -178.25, -177.75</a:t>
            </a:r>
            <a:r>
              <a:rPr lang="en-US" sz="1800" dirty="0" smtClean="0"/>
              <a:t>, …</a:t>
            </a:r>
            <a:endParaRPr lang="en-US" sz="1800" dirty="0"/>
          </a:p>
        </p:txBody>
      </p:sp>
      <p:sp>
        <p:nvSpPr>
          <p:cNvPr id="3" name="Rectangle 2"/>
          <p:cNvSpPr/>
          <p:nvPr/>
        </p:nvSpPr>
        <p:spPr bwMode="auto">
          <a:xfrm>
            <a:off x="1447800" y="5867400"/>
            <a:ext cx="5105400" cy="685800"/>
          </a:xfrm>
          <a:prstGeom prst="rect">
            <a:avLst/>
          </a:prstGeom>
          <a:solidFill>
            <a:srgbClr val="FF0000">
              <a:alpha val="17000"/>
            </a:srgbClr>
          </a:solid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Tx/>
              <a:buSzTx/>
              <a:buFontTx/>
              <a:buChar char="–"/>
              <a:tabLst/>
            </a:pPr>
            <a:endParaRPr kumimoji="0" lang="en-US" sz="2600" b="0" i="0" u="none" strike="noStrike" cap="none" normalizeH="0" baseline="0">
              <a:ln>
                <a:noFill/>
              </a:ln>
              <a:solidFill>
                <a:schemeClr val="tx1"/>
              </a:solidFill>
              <a:effectLst/>
              <a:latin typeface="Calibri" charset="0"/>
            </a:endParaRPr>
          </a:p>
        </p:txBody>
      </p:sp>
    </p:spTree>
    <p:extLst>
      <p:ext uri="{BB962C8B-B14F-4D97-AF65-F5344CB8AC3E}">
        <p14:creationId xmlns:p14="http://schemas.microsoft.com/office/powerpoint/2010/main" val="1569864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r>
              <a:rPr lang="en-US" dirty="0">
                <a:latin typeface="Calibri" charset="0"/>
              </a:rPr>
              <a:t>Specify Spatial Info in CF Conventions </a:t>
            </a:r>
            <a:r>
              <a:rPr lang="en-US" dirty="0" smtClean="0">
                <a:latin typeface="Calibri" charset="0"/>
              </a:rPr>
              <a:t>(2)</a:t>
            </a:r>
            <a:endParaRPr lang="en-US" dirty="0">
              <a:solidFill>
                <a:srgbClr val="333399"/>
              </a:solidFill>
              <a:latin typeface="Calibri" charset="0"/>
            </a:endParaRPr>
          </a:p>
        </p:txBody>
      </p:sp>
      <p:sp>
        <p:nvSpPr>
          <p:cNvPr id="89091" name="Rectangle 3"/>
          <p:cNvSpPr>
            <a:spLocks noGrp="1" noChangeArrowheads="1"/>
          </p:cNvSpPr>
          <p:nvPr>
            <p:ph idx="1"/>
          </p:nvPr>
        </p:nvSpPr>
        <p:spPr>
          <a:xfrm>
            <a:off x="457200" y="1447800"/>
            <a:ext cx="7772400" cy="4648200"/>
          </a:xfrm>
        </p:spPr>
        <p:txBody>
          <a:bodyPr/>
          <a:lstStyle/>
          <a:p>
            <a:r>
              <a:rPr lang="en-US" dirty="0" smtClean="0">
                <a:latin typeface="Calibri" charset="0"/>
              </a:rPr>
              <a:t>Specify cell boundaries</a:t>
            </a:r>
          </a:p>
          <a:p>
            <a:pPr lvl="1"/>
            <a:r>
              <a:rPr lang="en-US" dirty="0" smtClean="0">
                <a:latin typeface="Calibri" charset="0"/>
              </a:rPr>
              <a:t>Left-right boundary</a:t>
            </a:r>
          </a:p>
          <a:p>
            <a:pPr lvl="1"/>
            <a:r>
              <a:rPr lang="en-US" dirty="0" smtClean="0">
                <a:latin typeface="Calibri" charset="0"/>
              </a:rPr>
              <a:t>Bottom-top boundary</a:t>
            </a:r>
            <a:endParaRPr lang="en-US" dirty="0">
              <a:latin typeface="Calibri" charset="0"/>
            </a:endParaRPr>
          </a:p>
        </p:txBody>
      </p:sp>
      <p:sp>
        <p:nvSpPr>
          <p:cNvPr id="2" name="Slide Number Placeholder 1"/>
          <p:cNvSpPr>
            <a:spLocks noGrp="1"/>
          </p:cNvSpPr>
          <p:nvPr>
            <p:ph type="sldNum" sz="quarter" idx="10"/>
          </p:nvPr>
        </p:nvSpPr>
        <p:spPr/>
        <p:txBody>
          <a:bodyPr/>
          <a:lstStyle/>
          <a:p>
            <a:pPr>
              <a:defRPr/>
            </a:pPr>
            <a:fld id="{E066DA07-3866-A748-A7EE-7E5222E07A5F}" type="slidenum">
              <a:rPr lang="en-US" smtClean="0"/>
              <a:pPr>
                <a:defRPr/>
              </a:pPr>
              <a:t>14</a:t>
            </a:fld>
            <a:endParaRPr lang="en-US"/>
          </a:p>
        </p:txBody>
      </p:sp>
      <p:sp>
        <p:nvSpPr>
          <p:cNvPr id="5" name="Rectangle 3"/>
          <p:cNvSpPr txBox="1">
            <a:spLocks noChangeArrowheads="1"/>
          </p:cNvSpPr>
          <p:nvPr/>
        </p:nvSpPr>
        <p:spPr bwMode="auto">
          <a:xfrm>
            <a:off x="2590800" y="3048000"/>
            <a:ext cx="4038600" cy="3352800"/>
          </a:xfrm>
          <a:prstGeom prst="rect">
            <a:avLst/>
          </a:prstGeom>
          <a:solidFill>
            <a:srgbClr val="A2C0FF"/>
          </a:solidFill>
          <a:ln w="9525">
            <a:solidFill>
              <a:srgbClr val="000000"/>
            </a:solidFill>
            <a:miter lim="800000"/>
            <a:headEnd/>
            <a:tailEnd/>
          </a:ln>
          <a:extLs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0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6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2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1600">
                <a:solidFill>
                  <a:schemeClr val="tx1"/>
                </a:solidFill>
                <a:latin typeface="+mn-lt"/>
                <a:ea typeface="ＭＳ Ｐゴシック" charset="-128"/>
              </a:defRPr>
            </a:lvl5pPr>
            <a:lvl6pPr marL="2514600" indent="-228600" algn="l" rtl="0" eaLnBrk="1" fontAlgn="base" hangingPunct="1">
              <a:spcBef>
                <a:spcPct val="20000"/>
              </a:spcBef>
              <a:spcAft>
                <a:spcPct val="0"/>
              </a:spcAft>
              <a:buChar char="»"/>
              <a:defRPr sz="1600">
                <a:solidFill>
                  <a:schemeClr val="tx1"/>
                </a:solidFill>
                <a:latin typeface="+mn-lt"/>
                <a:ea typeface="ＭＳ Ｐゴシック" charset="-128"/>
              </a:defRPr>
            </a:lvl6pPr>
            <a:lvl7pPr marL="2971800" indent="-228600" algn="l" rtl="0" eaLnBrk="1" fontAlgn="base" hangingPunct="1">
              <a:spcBef>
                <a:spcPct val="20000"/>
              </a:spcBef>
              <a:spcAft>
                <a:spcPct val="0"/>
              </a:spcAft>
              <a:buChar char="»"/>
              <a:defRPr sz="1600">
                <a:solidFill>
                  <a:schemeClr val="tx1"/>
                </a:solidFill>
                <a:latin typeface="+mn-lt"/>
                <a:ea typeface="ＭＳ Ｐゴシック" charset="-128"/>
              </a:defRPr>
            </a:lvl7pPr>
            <a:lvl8pPr marL="3429000" indent="-228600" algn="l" rtl="0" eaLnBrk="1" fontAlgn="base" hangingPunct="1">
              <a:spcBef>
                <a:spcPct val="20000"/>
              </a:spcBef>
              <a:spcAft>
                <a:spcPct val="0"/>
              </a:spcAft>
              <a:buChar char="»"/>
              <a:defRPr sz="1600">
                <a:solidFill>
                  <a:schemeClr val="tx1"/>
                </a:solidFill>
                <a:latin typeface="+mn-lt"/>
                <a:ea typeface="ＭＳ Ｐゴシック" charset="-128"/>
              </a:defRPr>
            </a:lvl8pPr>
            <a:lvl9pPr marL="3886200" indent="-228600" algn="l" rtl="0" eaLnBrk="1" fontAlgn="base" hangingPunct="1">
              <a:spcBef>
                <a:spcPct val="20000"/>
              </a:spcBef>
              <a:spcAft>
                <a:spcPct val="0"/>
              </a:spcAft>
              <a:buChar char="»"/>
              <a:defRPr sz="1600">
                <a:solidFill>
                  <a:schemeClr val="tx1"/>
                </a:solidFill>
                <a:latin typeface="+mn-lt"/>
                <a:ea typeface="ＭＳ Ｐゴシック" charset="-128"/>
              </a:defRPr>
            </a:lvl9pPr>
          </a:lstStyle>
          <a:p>
            <a:pPr marL="0" indent="0">
              <a:buNone/>
            </a:pPr>
            <a:r>
              <a:rPr lang="en-US" sz="1800" dirty="0" smtClean="0">
                <a:latin typeface="Calibri" charset="0"/>
              </a:rPr>
              <a:t>double </a:t>
            </a:r>
            <a:r>
              <a:rPr lang="en-US" sz="1800" dirty="0" err="1" smtClean="0">
                <a:latin typeface="Calibri" charset="0"/>
              </a:rPr>
              <a:t>lat_bnds</a:t>
            </a:r>
            <a:r>
              <a:rPr lang="en-US" sz="1800" dirty="0" smtClean="0">
                <a:latin typeface="Calibri" charset="0"/>
              </a:rPr>
              <a:t>(</a:t>
            </a:r>
            <a:r>
              <a:rPr lang="en-US" sz="1800" dirty="0" err="1" smtClean="0">
                <a:latin typeface="Calibri" charset="0"/>
              </a:rPr>
              <a:t>lat</a:t>
            </a:r>
            <a:r>
              <a:rPr lang="en-US" sz="1800" dirty="0" smtClean="0">
                <a:latin typeface="Calibri" charset="0"/>
              </a:rPr>
              <a:t>=360, </a:t>
            </a:r>
            <a:r>
              <a:rPr lang="en-US" sz="1800" dirty="0" err="1" smtClean="0">
                <a:latin typeface="Calibri" charset="0"/>
              </a:rPr>
              <a:t>nv</a:t>
            </a:r>
            <a:r>
              <a:rPr lang="en-US" sz="1800" dirty="0" smtClean="0">
                <a:latin typeface="Calibri" charset="0"/>
              </a:rPr>
              <a:t>=2);</a:t>
            </a:r>
          </a:p>
          <a:p>
            <a:pPr marL="0" indent="0">
              <a:buNone/>
            </a:pPr>
            <a:r>
              <a:rPr lang="en-US" sz="1800" dirty="0" smtClean="0">
                <a:latin typeface="Calibri" charset="0"/>
              </a:rPr>
              <a:t>     :units = "</a:t>
            </a:r>
            <a:r>
              <a:rPr lang="en-US" sz="1800" dirty="0" err="1" smtClean="0">
                <a:latin typeface="Calibri" charset="0"/>
              </a:rPr>
              <a:t>degrees_north</a:t>
            </a:r>
            <a:r>
              <a:rPr lang="en-US" sz="1800" dirty="0" smtClean="0">
                <a:latin typeface="Calibri" charset="0"/>
              </a:rPr>
              <a:t>";</a:t>
            </a:r>
          </a:p>
          <a:p>
            <a:pPr marL="0" indent="0">
              <a:buNone/>
            </a:pPr>
            <a:r>
              <a:rPr lang="en-US" sz="1800" dirty="0" smtClean="0">
                <a:latin typeface="Calibri" charset="0"/>
              </a:rPr>
              <a:t>double </a:t>
            </a:r>
            <a:r>
              <a:rPr lang="en-US" sz="1800" dirty="0" err="1" smtClean="0">
                <a:latin typeface="Calibri" charset="0"/>
              </a:rPr>
              <a:t>lon_bnds</a:t>
            </a:r>
            <a:r>
              <a:rPr lang="en-US" sz="1800" dirty="0" smtClean="0">
                <a:latin typeface="Calibri" charset="0"/>
              </a:rPr>
              <a:t>(</a:t>
            </a:r>
            <a:r>
              <a:rPr lang="en-US" sz="1800" dirty="0" err="1" smtClean="0">
                <a:latin typeface="Calibri" charset="0"/>
              </a:rPr>
              <a:t>lon</a:t>
            </a:r>
            <a:r>
              <a:rPr lang="en-US" sz="1800" dirty="0" smtClean="0">
                <a:latin typeface="Calibri" charset="0"/>
              </a:rPr>
              <a:t>=720, </a:t>
            </a:r>
            <a:r>
              <a:rPr lang="en-US" sz="1800" dirty="0" err="1" smtClean="0">
                <a:latin typeface="Calibri" charset="0"/>
              </a:rPr>
              <a:t>nv</a:t>
            </a:r>
            <a:r>
              <a:rPr lang="en-US" sz="1800" dirty="0" smtClean="0">
                <a:latin typeface="Calibri" charset="0"/>
              </a:rPr>
              <a:t>=2);</a:t>
            </a:r>
          </a:p>
          <a:p>
            <a:pPr marL="0" indent="0">
              <a:buNone/>
            </a:pPr>
            <a:r>
              <a:rPr lang="en-US" sz="1800" dirty="0" smtClean="0">
                <a:latin typeface="Calibri" charset="0"/>
              </a:rPr>
              <a:t>     :units = "</a:t>
            </a:r>
            <a:r>
              <a:rPr lang="en-US" sz="1800" dirty="0" err="1" smtClean="0">
                <a:latin typeface="Calibri" charset="0"/>
              </a:rPr>
              <a:t>degrees_east</a:t>
            </a:r>
            <a:r>
              <a:rPr lang="en-US" sz="1800" dirty="0" smtClean="0">
                <a:latin typeface="Calibri" charset="0"/>
              </a:rPr>
              <a:t>";</a:t>
            </a:r>
          </a:p>
          <a:p>
            <a:pPr marL="0" indent="0">
              <a:buNone/>
            </a:pPr>
            <a:r>
              <a:rPr lang="en-US" sz="1800" dirty="0" smtClean="0">
                <a:latin typeface="Calibri" charset="0"/>
              </a:rPr>
              <a:t>double </a:t>
            </a:r>
            <a:r>
              <a:rPr lang="en-US" sz="1800" dirty="0" err="1" smtClean="0">
                <a:latin typeface="Calibri" charset="0"/>
              </a:rPr>
              <a:t>lat</a:t>
            </a:r>
            <a:r>
              <a:rPr lang="en-US" sz="1800" dirty="0" smtClean="0">
                <a:latin typeface="Calibri" charset="0"/>
              </a:rPr>
              <a:t>(</a:t>
            </a:r>
            <a:r>
              <a:rPr lang="en-US" sz="1800" dirty="0" err="1" smtClean="0">
                <a:latin typeface="Calibri" charset="0"/>
              </a:rPr>
              <a:t>lat</a:t>
            </a:r>
            <a:r>
              <a:rPr lang="en-US" sz="1800" dirty="0" smtClean="0">
                <a:latin typeface="Calibri" charset="0"/>
              </a:rPr>
              <a:t>=360);</a:t>
            </a:r>
          </a:p>
          <a:p>
            <a:pPr marL="0" indent="0">
              <a:buNone/>
            </a:pPr>
            <a:r>
              <a:rPr lang="en-US" sz="1800" dirty="0" smtClean="0">
                <a:latin typeface="Calibri" charset="0"/>
              </a:rPr>
              <a:t>     :bounds = "</a:t>
            </a:r>
            <a:r>
              <a:rPr lang="en-US" sz="1800" dirty="0" err="1" smtClean="0">
                <a:latin typeface="Calibri" charset="0"/>
              </a:rPr>
              <a:t>lat_bnds</a:t>
            </a:r>
            <a:r>
              <a:rPr lang="en-US" sz="1800" dirty="0" smtClean="0">
                <a:latin typeface="Calibri" charset="0"/>
              </a:rPr>
              <a:t>";</a:t>
            </a:r>
          </a:p>
          <a:p>
            <a:pPr marL="0" indent="0">
              <a:buNone/>
            </a:pPr>
            <a:r>
              <a:rPr lang="en-US" sz="1800" dirty="0" smtClean="0">
                <a:latin typeface="Calibri" charset="0"/>
              </a:rPr>
              <a:t>     :units = "</a:t>
            </a:r>
            <a:r>
              <a:rPr lang="en-US" sz="1800" dirty="0" err="1" smtClean="0">
                <a:latin typeface="Calibri" charset="0"/>
              </a:rPr>
              <a:t>degrees_north</a:t>
            </a:r>
            <a:r>
              <a:rPr lang="en-US" sz="1800" dirty="0" smtClean="0">
                <a:latin typeface="Calibri" charset="0"/>
              </a:rPr>
              <a:t>";</a:t>
            </a:r>
          </a:p>
          <a:p>
            <a:pPr marL="0" indent="0">
              <a:buNone/>
            </a:pPr>
            <a:r>
              <a:rPr lang="en-US" sz="1800" dirty="0" smtClean="0">
                <a:latin typeface="Calibri" charset="0"/>
              </a:rPr>
              <a:t>double </a:t>
            </a:r>
            <a:r>
              <a:rPr lang="en-US" sz="1800" dirty="0" err="1" smtClean="0">
                <a:latin typeface="Calibri" charset="0"/>
              </a:rPr>
              <a:t>lon</a:t>
            </a:r>
            <a:r>
              <a:rPr lang="en-US" sz="1800" dirty="0" smtClean="0">
                <a:latin typeface="Calibri" charset="0"/>
              </a:rPr>
              <a:t>(</a:t>
            </a:r>
            <a:r>
              <a:rPr lang="en-US" sz="1800" dirty="0" err="1" smtClean="0">
                <a:latin typeface="Calibri" charset="0"/>
              </a:rPr>
              <a:t>lon</a:t>
            </a:r>
            <a:r>
              <a:rPr lang="en-US" sz="1800" dirty="0" smtClean="0">
                <a:latin typeface="Calibri" charset="0"/>
              </a:rPr>
              <a:t>=720);</a:t>
            </a:r>
          </a:p>
          <a:p>
            <a:pPr marL="0" indent="0">
              <a:buNone/>
            </a:pPr>
            <a:r>
              <a:rPr lang="en-US" sz="1800" dirty="0" smtClean="0">
                <a:latin typeface="Calibri" charset="0"/>
              </a:rPr>
              <a:t>     :bounds = "</a:t>
            </a:r>
            <a:r>
              <a:rPr lang="en-US" sz="1800" dirty="0" err="1" smtClean="0">
                <a:latin typeface="Calibri" charset="0"/>
              </a:rPr>
              <a:t>lon_bnds</a:t>
            </a:r>
            <a:r>
              <a:rPr lang="en-US" sz="1800" dirty="0" smtClean="0">
                <a:latin typeface="Calibri" charset="0"/>
              </a:rPr>
              <a:t>";</a:t>
            </a:r>
          </a:p>
          <a:p>
            <a:pPr marL="0" indent="0">
              <a:buNone/>
            </a:pPr>
            <a:r>
              <a:rPr lang="en-US" sz="1800" dirty="0" smtClean="0">
                <a:latin typeface="Calibri" charset="0"/>
              </a:rPr>
              <a:t>     :units = "</a:t>
            </a:r>
            <a:r>
              <a:rPr lang="en-US" sz="1800" dirty="0" err="1" smtClean="0">
                <a:latin typeface="Calibri" charset="0"/>
              </a:rPr>
              <a:t>degrees_east</a:t>
            </a:r>
            <a:r>
              <a:rPr lang="en-US" sz="1800" dirty="0" smtClean="0">
                <a:latin typeface="Calibri" charset="0"/>
              </a:rPr>
              <a:t>";</a:t>
            </a:r>
            <a:endParaRPr lang="en-US" sz="1800" dirty="0">
              <a:latin typeface="Calibri" charset="0"/>
            </a:endParaRPr>
          </a:p>
        </p:txBody>
      </p:sp>
    </p:spTree>
    <p:extLst>
      <p:ext uri="{BB962C8B-B14F-4D97-AF65-F5344CB8AC3E}">
        <p14:creationId xmlns:p14="http://schemas.microsoft.com/office/powerpoint/2010/main" val="16111181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idx="4294967295"/>
          </p:nvPr>
        </p:nvSpPr>
        <p:spPr/>
        <p:txBody>
          <a:bodyPr/>
          <a:lstStyle/>
          <a:p>
            <a:r>
              <a:rPr lang="en-US" dirty="0">
                <a:latin typeface="Calibri" charset="0"/>
              </a:rPr>
              <a:t>Specify </a:t>
            </a:r>
            <a:r>
              <a:rPr lang="en-US" dirty="0" smtClean="0">
                <a:latin typeface="Calibri" charset="0"/>
              </a:rPr>
              <a:t>Temporal </a:t>
            </a:r>
            <a:r>
              <a:rPr lang="en-US" dirty="0">
                <a:latin typeface="Calibri" charset="0"/>
              </a:rPr>
              <a:t>Info in CF Conventions (1)</a:t>
            </a:r>
            <a:endParaRPr lang="en-US" dirty="0">
              <a:solidFill>
                <a:srgbClr val="333399"/>
              </a:solidFill>
              <a:latin typeface="Calibri" charset="0"/>
            </a:endParaRPr>
          </a:p>
        </p:txBody>
      </p:sp>
      <p:sp>
        <p:nvSpPr>
          <p:cNvPr id="89091" name="Rectangle 3"/>
          <p:cNvSpPr>
            <a:spLocks noGrp="1" noChangeArrowheads="1"/>
          </p:cNvSpPr>
          <p:nvPr>
            <p:ph type="body" idx="4294967295"/>
          </p:nvPr>
        </p:nvSpPr>
        <p:spPr>
          <a:xfrm>
            <a:off x="457200" y="1447800"/>
            <a:ext cx="7772400" cy="4648200"/>
          </a:xfrm>
        </p:spPr>
        <p:txBody>
          <a:bodyPr/>
          <a:lstStyle/>
          <a:p>
            <a:r>
              <a:rPr lang="en-US" dirty="0" smtClean="0">
                <a:latin typeface="Calibri" charset="0"/>
              </a:rPr>
              <a:t>Specify calendar and time coordinates</a:t>
            </a:r>
          </a:p>
        </p:txBody>
      </p:sp>
      <p:sp>
        <p:nvSpPr>
          <p:cNvPr id="2" name="Slide Number Placeholder 1"/>
          <p:cNvSpPr>
            <a:spLocks noGrp="1"/>
          </p:cNvSpPr>
          <p:nvPr>
            <p:ph type="sldNum" sz="quarter" idx="10"/>
          </p:nvPr>
        </p:nvSpPr>
        <p:spPr/>
        <p:txBody>
          <a:bodyPr/>
          <a:lstStyle/>
          <a:p>
            <a:pPr>
              <a:defRPr/>
            </a:pPr>
            <a:fld id="{E066DA07-3866-A748-A7EE-7E5222E07A5F}" type="slidenum">
              <a:rPr lang="en-US" smtClean="0"/>
              <a:pPr>
                <a:defRPr/>
              </a:pPr>
              <a:t>15</a:t>
            </a:fld>
            <a:endParaRPr lang="en-US"/>
          </a:p>
        </p:txBody>
      </p:sp>
      <p:sp>
        <p:nvSpPr>
          <p:cNvPr id="6" name="Rectangle 3"/>
          <p:cNvSpPr txBox="1">
            <a:spLocks noChangeArrowheads="1"/>
          </p:cNvSpPr>
          <p:nvPr/>
        </p:nvSpPr>
        <p:spPr bwMode="auto">
          <a:xfrm>
            <a:off x="1295400" y="2133600"/>
            <a:ext cx="6324600" cy="3962400"/>
          </a:xfrm>
          <a:prstGeom prst="rect">
            <a:avLst/>
          </a:prstGeom>
          <a:solidFill>
            <a:srgbClr val="A2C0FF"/>
          </a:solidFill>
          <a:ln w="9525">
            <a:solidFill>
              <a:srgbClr val="000000"/>
            </a:solidFill>
            <a:miter lim="800000"/>
            <a:headEnd/>
            <a:tailEnd/>
          </a:ln>
          <a:extLs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0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6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2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1600">
                <a:solidFill>
                  <a:schemeClr val="tx1"/>
                </a:solidFill>
                <a:latin typeface="+mn-lt"/>
                <a:ea typeface="ＭＳ Ｐゴシック" charset="-128"/>
              </a:defRPr>
            </a:lvl5pPr>
            <a:lvl6pPr marL="2514600" indent="-228600" algn="l" rtl="0" eaLnBrk="1" fontAlgn="base" hangingPunct="1">
              <a:spcBef>
                <a:spcPct val="20000"/>
              </a:spcBef>
              <a:spcAft>
                <a:spcPct val="0"/>
              </a:spcAft>
              <a:buChar char="»"/>
              <a:defRPr sz="1600">
                <a:solidFill>
                  <a:schemeClr val="tx1"/>
                </a:solidFill>
                <a:latin typeface="+mn-lt"/>
                <a:ea typeface="ＭＳ Ｐゴシック" charset="-128"/>
              </a:defRPr>
            </a:lvl6pPr>
            <a:lvl7pPr marL="2971800" indent="-228600" algn="l" rtl="0" eaLnBrk="1" fontAlgn="base" hangingPunct="1">
              <a:spcBef>
                <a:spcPct val="20000"/>
              </a:spcBef>
              <a:spcAft>
                <a:spcPct val="0"/>
              </a:spcAft>
              <a:buChar char="»"/>
              <a:defRPr sz="1600">
                <a:solidFill>
                  <a:schemeClr val="tx1"/>
                </a:solidFill>
                <a:latin typeface="+mn-lt"/>
                <a:ea typeface="ＭＳ Ｐゴシック" charset="-128"/>
              </a:defRPr>
            </a:lvl7pPr>
            <a:lvl8pPr marL="3429000" indent="-228600" algn="l" rtl="0" eaLnBrk="1" fontAlgn="base" hangingPunct="1">
              <a:spcBef>
                <a:spcPct val="20000"/>
              </a:spcBef>
              <a:spcAft>
                <a:spcPct val="0"/>
              </a:spcAft>
              <a:buChar char="»"/>
              <a:defRPr sz="1600">
                <a:solidFill>
                  <a:schemeClr val="tx1"/>
                </a:solidFill>
                <a:latin typeface="+mn-lt"/>
                <a:ea typeface="ＭＳ Ｐゴシック" charset="-128"/>
              </a:defRPr>
            </a:lvl8pPr>
            <a:lvl9pPr marL="3886200" indent="-228600" algn="l" rtl="0" eaLnBrk="1" fontAlgn="base" hangingPunct="1">
              <a:spcBef>
                <a:spcPct val="20000"/>
              </a:spcBef>
              <a:spcAft>
                <a:spcPct val="0"/>
              </a:spcAft>
              <a:buChar char="»"/>
              <a:defRPr sz="1600">
                <a:solidFill>
                  <a:schemeClr val="tx1"/>
                </a:solidFill>
                <a:latin typeface="+mn-lt"/>
                <a:ea typeface="ＭＳ Ｐゴシック" charset="-128"/>
              </a:defRPr>
            </a:lvl9pPr>
          </a:lstStyle>
          <a:p>
            <a:pPr marL="0" indent="0">
              <a:buNone/>
            </a:pPr>
            <a:r>
              <a:rPr lang="en-US" sz="1800" b="1" dirty="0" smtClean="0"/>
              <a:t>dimensions:</a:t>
            </a:r>
            <a:endParaRPr lang="en-US" sz="1800" b="1" dirty="0"/>
          </a:p>
          <a:p>
            <a:pPr marL="0" indent="0">
              <a:buNone/>
            </a:pPr>
            <a:r>
              <a:rPr lang="en-US" sz="1800" dirty="0"/>
              <a:t>    time = UNLIMITED ; // (365 currently)</a:t>
            </a:r>
            <a:endParaRPr lang="en-US" sz="1800" dirty="0" smtClean="0"/>
          </a:p>
          <a:p>
            <a:pPr marL="0" indent="0">
              <a:buNone/>
            </a:pPr>
            <a:r>
              <a:rPr lang="en-US" sz="1800" b="1" dirty="0" smtClean="0"/>
              <a:t>variables:</a:t>
            </a:r>
          </a:p>
          <a:p>
            <a:pPr marL="0" indent="0">
              <a:buNone/>
            </a:pPr>
            <a:r>
              <a:rPr lang="en-US" sz="1800" dirty="0" smtClean="0"/>
              <a:t>    float time</a:t>
            </a:r>
            <a:r>
              <a:rPr lang="en-US" sz="1800" dirty="0"/>
              <a:t>(time) ;</a:t>
            </a:r>
          </a:p>
          <a:p>
            <a:pPr marL="0" indent="0">
              <a:buNone/>
            </a:pPr>
            <a:r>
              <a:rPr lang="en-US" sz="1800" dirty="0" smtClean="0"/>
              <a:t>        </a:t>
            </a:r>
            <a:r>
              <a:rPr lang="en-US" sz="1800" dirty="0" err="1" smtClean="0"/>
              <a:t>time:standard_name</a:t>
            </a:r>
            <a:r>
              <a:rPr lang="en-US" sz="1800" dirty="0" smtClean="0"/>
              <a:t> </a:t>
            </a:r>
            <a:r>
              <a:rPr lang="en-US" sz="1800" dirty="0"/>
              <a:t>= "time" ;</a:t>
            </a:r>
          </a:p>
          <a:p>
            <a:pPr marL="0" indent="0">
              <a:buNone/>
            </a:pPr>
            <a:r>
              <a:rPr lang="en-US" sz="1800" dirty="0" smtClean="0"/>
              <a:t>        </a:t>
            </a:r>
            <a:r>
              <a:rPr lang="en-US" sz="1800" dirty="0" err="1" smtClean="0"/>
              <a:t>time:calendar</a:t>
            </a:r>
            <a:r>
              <a:rPr lang="en-US" sz="1800" dirty="0" smtClean="0"/>
              <a:t> </a:t>
            </a:r>
            <a:r>
              <a:rPr lang="en-US" sz="1800" dirty="0"/>
              <a:t>= "standard" ;</a:t>
            </a:r>
          </a:p>
          <a:p>
            <a:pPr marL="0" indent="0">
              <a:buNone/>
            </a:pPr>
            <a:r>
              <a:rPr lang="en-US" sz="1800" dirty="0" smtClean="0"/>
              <a:t>        </a:t>
            </a:r>
            <a:r>
              <a:rPr lang="en-US" sz="1800" dirty="0" err="1" smtClean="0"/>
              <a:t>time:units</a:t>
            </a:r>
            <a:r>
              <a:rPr lang="en-US" sz="1800" dirty="0" smtClean="0"/>
              <a:t> </a:t>
            </a:r>
            <a:r>
              <a:rPr lang="en-US" sz="1800" dirty="0"/>
              <a:t>= "days since 1980-01-01 00:00:00 UTC" ;</a:t>
            </a:r>
          </a:p>
          <a:p>
            <a:pPr marL="0" indent="0">
              <a:buNone/>
            </a:pPr>
            <a:r>
              <a:rPr lang="en-US" sz="1800" dirty="0" smtClean="0"/>
              <a:t>        </a:t>
            </a:r>
            <a:r>
              <a:rPr lang="en-US" sz="1800" dirty="0" err="1" smtClean="0"/>
              <a:t>time:bounds</a:t>
            </a:r>
            <a:r>
              <a:rPr lang="en-US" sz="1800" dirty="0" smtClean="0"/>
              <a:t> </a:t>
            </a:r>
            <a:r>
              <a:rPr lang="en-US" sz="1800" dirty="0"/>
              <a:t>= "</a:t>
            </a:r>
            <a:r>
              <a:rPr lang="en-US" sz="1800" dirty="0" err="1"/>
              <a:t>time_bnds</a:t>
            </a:r>
            <a:r>
              <a:rPr lang="en-US" sz="1800" dirty="0"/>
              <a:t>" ;</a:t>
            </a:r>
          </a:p>
          <a:p>
            <a:pPr marL="0" indent="0">
              <a:buNone/>
            </a:pPr>
            <a:r>
              <a:rPr lang="en-US" sz="1800" b="1" dirty="0" smtClean="0"/>
              <a:t>data:</a:t>
            </a:r>
          </a:p>
          <a:p>
            <a:pPr marL="0" indent="0">
              <a:buNone/>
            </a:pPr>
            <a:r>
              <a:rPr lang="en-US" sz="1800" dirty="0"/>
              <a:t> </a:t>
            </a:r>
            <a:r>
              <a:rPr lang="en-US" sz="1800" dirty="0" smtClean="0"/>
              <a:t>   </a:t>
            </a:r>
            <a:r>
              <a:rPr lang="en-US" sz="1800" dirty="0"/>
              <a:t>time = 7305.5, 7306.5, 7307.5, </a:t>
            </a:r>
            <a:r>
              <a:rPr lang="en-US" sz="1800" dirty="0" smtClean="0"/>
              <a:t>…, </a:t>
            </a:r>
            <a:r>
              <a:rPr lang="en-US" sz="1800" dirty="0"/>
              <a:t>7668.5, 7669.5 </a:t>
            </a:r>
            <a:r>
              <a:rPr lang="en-US" sz="1800" dirty="0" smtClean="0"/>
              <a:t>;</a:t>
            </a:r>
          </a:p>
          <a:p>
            <a:pPr marL="0" indent="0">
              <a:buNone/>
            </a:pPr>
            <a:r>
              <a:rPr lang="en-US" sz="1800" dirty="0"/>
              <a:t> </a:t>
            </a:r>
            <a:r>
              <a:rPr lang="en-US" sz="1800" dirty="0" smtClean="0"/>
              <a:t>   // time = </a:t>
            </a:r>
            <a:r>
              <a:rPr lang="en-US" sz="1800" dirty="0"/>
              <a:t>"2000-01-01 12", "2000-01-02 12", "2000-01-03 </a:t>
            </a:r>
            <a:r>
              <a:rPr lang="en-US" sz="1800" dirty="0" smtClean="0"/>
              <a:t>12”, …, </a:t>
            </a:r>
            <a:r>
              <a:rPr lang="en-US" sz="1800" dirty="0"/>
              <a:t>"2000-12-29 </a:t>
            </a:r>
            <a:r>
              <a:rPr lang="en-US" sz="1800" dirty="0" smtClean="0"/>
              <a:t>12”, </a:t>
            </a:r>
            <a:r>
              <a:rPr lang="en-US" sz="1800" dirty="0"/>
              <a:t>"2000-12</a:t>
            </a:r>
            <a:r>
              <a:rPr lang="en-US" sz="1800" dirty="0" smtClean="0"/>
              <a:t>-30 12” ;</a:t>
            </a:r>
          </a:p>
        </p:txBody>
      </p:sp>
      <p:sp>
        <p:nvSpPr>
          <p:cNvPr id="7" name="TextBox 6"/>
          <p:cNvSpPr txBox="1"/>
          <p:nvPr/>
        </p:nvSpPr>
        <p:spPr>
          <a:xfrm>
            <a:off x="1295400" y="6138446"/>
            <a:ext cx="6324600" cy="338554"/>
          </a:xfrm>
          <a:prstGeom prst="rect">
            <a:avLst/>
          </a:prstGeom>
          <a:noFill/>
        </p:spPr>
        <p:txBody>
          <a:bodyPr wrap="square" rtlCol="0">
            <a:spAutoFit/>
          </a:bodyPr>
          <a:lstStyle/>
          <a:p>
            <a:pPr algn="ctr"/>
            <a:r>
              <a:rPr lang="en-US" sz="1600" dirty="0" smtClean="0">
                <a:latin typeface="Calibri"/>
                <a:cs typeface="Calibri"/>
              </a:rPr>
              <a:t>Calendar and time coordinates for </a:t>
            </a:r>
            <a:r>
              <a:rPr lang="en-US" sz="1600" dirty="0" err="1" smtClean="0">
                <a:latin typeface="Calibri"/>
                <a:cs typeface="Calibri"/>
              </a:rPr>
              <a:t>Daymet</a:t>
            </a:r>
            <a:r>
              <a:rPr lang="en-US" sz="1600" dirty="0" smtClean="0">
                <a:latin typeface="Calibri"/>
                <a:cs typeface="Calibri"/>
              </a:rPr>
              <a:t> data in 2000</a:t>
            </a:r>
            <a:endParaRPr lang="en-US" sz="1600" dirty="0">
              <a:latin typeface="Calibri"/>
              <a:cs typeface="Calibri"/>
            </a:endParaRPr>
          </a:p>
        </p:txBody>
      </p:sp>
      <p:sp>
        <p:nvSpPr>
          <p:cNvPr id="8" name="Rectangle 7"/>
          <p:cNvSpPr/>
          <p:nvPr/>
        </p:nvSpPr>
        <p:spPr bwMode="auto">
          <a:xfrm>
            <a:off x="1524000" y="5105400"/>
            <a:ext cx="4800600" cy="381000"/>
          </a:xfrm>
          <a:prstGeom prst="rect">
            <a:avLst/>
          </a:prstGeom>
          <a:solidFill>
            <a:srgbClr val="FF0000">
              <a:alpha val="17000"/>
            </a:srgbClr>
          </a:solid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Tx/>
              <a:buSzTx/>
              <a:buFontTx/>
              <a:buChar char="–"/>
              <a:tabLst/>
            </a:pPr>
            <a:endParaRPr kumimoji="0" lang="en-US" sz="2600" b="0" i="0" u="none" strike="noStrike" cap="none" normalizeH="0" baseline="0">
              <a:ln>
                <a:noFill/>
              </a:ln>
              <a:solidFill>
                <a:schemeClr val="tx1"/>
              </a:solidFill>
              <a:effectLst/>
              <a:latin typeface="Calibri" charset="0"/>
            </a:endParaRPr>
          </a:p>
        </p:txBody>
      </p:sp>
    </p:spTree>
    <p:extLst>
      <p:ext uri="{BB962C8B-B14F-4D97-AF65-F5344CB8AC3E}">
        <p14:creationId xmlns:p14="http://schemas.microsoft.com/office/powerpoint/2010/main" val="491896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idx="4294967295"/>
          </p:nvPr>
        </p:nvSpPr>
        <p:spPr/>
        <p:txBody>
          <a:bodyPr/>
          <a:lstStyle/>
          <a:p>
            <a:r>
              <a:rPr lang="en-US" dirty="0">
                <a:latin typeface="Calibri" charset="0"/>
              </a:rPr>
              <a:t>Specify Temporal Info in CF Conventions </a:t>
            </a:r>
            <a:r>
              <a:rPr lang="en-US" dirty="0" smtClean="0">
                <a:latin typeface="Calibri" charset="0"/>
              </a:rPr>
              <a:t>(2)</a:t>
            </a:r>
            <a:endParaRPr lang="en-US" sz="3600" dirty="0">
              <a:solidFill>
                <a:srgbClr val="333399"/>
              </a:solidFill>
              <a:latin typeface="Calibri" charset="0"/>
            </a:endParaRPr>
          </a:p>
        </p:txBody>
      </p:sp>
      <p:sp>
        <p:nvSpPr>
          <p:cNvPr id="89091" name="Rectangle 3"/>
          <p:cNvSpPr>
            <a:spLocks noGrp="1" noChangeArrowheads="1"/>
          </p:cNvSpPr>
          <p:nvPr>
            <p:ph type="body" idx="4294967295"/>
          </p:nvPr>
        </p:nvSpPr>
        <p:spPr>
          <a:xfrm>
            <a:off x="457200" y="1447800"/>
            <a:ext cx="7772400" cy="4648200"/>
          </a:xfrm>
        </p:spPr>
        <p:txBody>
          <a:bodyPr/>
          <a:lstStyle/>
          <a:p>
            <a:r>
              <a:rPr lang="en-US" dirty="0" smtClean="0">
                <a:latin typeface="Calibri" charset="0"/>
              </a:rPr>
              <a:t>Specify time boundaries</a:t>
            </a:r>
          </a:p>
        </p:txBody>
      </p:sp>
      <p:sp>
        <p:nvSpPr>
          <p:cNvPr id="2" name="Slide Number Placeholder 1"/>
          <p:cNvSpPr>
            <a:spLocks noGrp="1"/>
          </p:cNvSpPr>
          <p:nvPr>
            <p:ph type="sldNum" sz="quarter" idx="10"/>
          </p:nvPr>
        </p:nvSpPr>
        <p:spPr/>
        <p:txBody>
          <a:bodyPr/>
          <a:lstStyle/>
          <a:p>
            <a:pPr>
              <a:defRPr/>
            </a:pPr>
            <a:fld id="{E066DA07-3866-A748-A7EE-7E5222E07A5F}" type="slidenum">
              <a:rPr lang="en-US" smtClean="0"/>
              <a:pPr>
                <a:defRPr/>
              </a:pPr>
              <a:t>16</a:t>
            </a:fld>
            <a:endParaRPr lang="en-US"/>
          </a:p>
        </p:txBody>
      </p:sp>
      <p:grpSp>
        <p:nvGrpSpPr>
          <p:cNvPr id="52" name="Group 51"/>
          <p:cNvGrpSpPr/>
          <p:nvPr/>
        </p:nvGrpSpPr>
        <p:grpSpPr>
          <a:xfrm>
            <a:off x="457200" y="3200400"/>
            <a:ext cx="8305800" cy="1252954"/>
            <a:chOff x="457200" y="3200400"/>
            <a:chExt cx="8305800" cy="1252954"/>
          </a:xfrm>
        </p:grpSpPr>
        <p:sp>
          <p:nvSpPr>
            <p:cNvPr id="4" name="Notched Right Arrow 3"/>
            <p:cNvSpPr/>
            <p:nvPr/>
          </p:nvSpPr>
          <p:spPr bwMode="auto">
            <a:xfrm>
              <a:off x="457200" y="3200400"/>
              <a:ext cx="8305800" cy="990600"/>
            </a:xfrm>
            <a:prstGeom prst="notchedRightArrow">
              <a:avLst/>
            </a:prstGeom>
            <a:solidFill>
              <a:srgbClr val="A2C0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Tx/>
                <a:buSzTx/>
                <a:buFontTx/>
                <a:buChar char="–"/>
                <a:tabLst/>
              </a:pPr>
              <a:endParaRPr kumimoji="0" lang="en-US" sz="2600" b="0" i="0" u="none" strike="noStrike" cap="none" normalizeH="0" baseline="0">
                <a:ln>
                  <a:noFill/>
                </a:ln>
                <a:solidFill>
                  <a:schemeClr val="tx1"/>
                </a:solidFill>
                <a:effectLst/>
                <a:latin typeface="Calibri" charset="0"/>
              </a:endParaRPr>
            </a:p>
          </p:txBody>
        </p:sp>
        <p:sp>
          <p:nvSpPr>
            <p:cNvPr id="9" name="TextBox 8"/>
            <p:cNvSpPr txBox="1"/>
            <p:nvPr/>
          </p:nvSpPr>
          <p:spPr>
            <a:xfrm>
              <a:off x="457200" y="4038600"/>
              <a:ext cx="914400" cy="338554"/>
            </a:xfrm>
            <a:prstGeom prst="rect">
              <a:avLst/>
            </a:prstGeom>
            <a:noFill/>
          </p:spPr>
          <p:txBody>
            <a:bodyPr wrap="square" rtlCol="0">
              <a:spAutoFit/>
            </a:bodyPr>
            <a:lstStyle/>
            <a:p>
              <a:pPr algn="ctr"/>
              <a:r>
                <a:rPr lang="en-US" sz="1600" dirty="0" smtClean="0">
                  <a:latin typeface="Calibri"/>
                  <a:cs typeface="Calibri"/>
                </a:rPr>
                <a:t>1980</a:t>
              </a:r>
              <a:endParaRPr lang="en-US" sz="1600" dirty="0">
                <a:latin typeface="Calibri"/>
                <a:cs typeface="Calibri"/>
              </a:endParaRPr>
            </a:p>
          </p:txBody>
        </p:sp>
        <p:sp>
          <p:nvSpPr>
            <p:cNvPr id="10" name="TextBox 9"/>
            <p:cNvSpPr txBox="1"/>
            <p:nvPr/>
          </p:nvSpPr>
          <p:spPr>
            <a:xfrm>
              <a:off x="7696200" y="4114800"/>
              <a:ext cx="914400" cy="338554"/>
            </a:xfrm>
            <a:prstGeom prst="rect">
              <a:avLst/>
            </a:prstGeom>
            <a:noFill/>
          </p:spPr>
          <p:txBody>
            <a:bodyPr wrap="square" rtlCol="0">
              <a:spAutoFit/>
            </a:bodyPr>
            <a:lstStyle/>
            <a:p>
              <a:pPr algn="ctr"/>
              <a:r>
                <a:rPr lang="en-US" sz="1600" dirty="0" smtClean="0">
                  <a:latin typeface="Calibri"/>
                  <a:cs typeface="Calibri"/>
                </a:rPr>
                <a:t>2010</a:t>
              </a:r>
              <a:endParaRPr lang="en-US" sz="1600" dirty="0">
                <a:latin typeface="Calibri"/>
                <a:cs typeface="Calibri"/>
              </a:endParaRPr>
            </a:p>
          </p:txBody>
        </p:sp>
        <p:sp>
          <p:nvSpPr>
            <p:cNvPr id="5" name="Rectangle 4"/>
            <p:cNvSpPr/>
            <p:nvPr/>
          </p:nvSpPr>
          <p:spPr bwMode="auto">
            <a:xfrm>
              <a:off x="1371600" y="3429000"/>
              <a:ext cx="228600" cy="533400"/>
            </a:xfrm>
            <a:prstGeom prst="rect">
              <a:avLst/>
            </a:prstGeom>
            <a:solidFill>
              <a:srgbClr val="00DF00"/>
            </a:solidFill>
            <a:ln w="952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Tx/>
                <a:buSzTx/>
                <a:buFontTx/>
                <a:buChar char="–"/>
                <a:tabLst/>
              </a:pPr>
              <a:endParaRPr kumimoji="0" lang="en-US" sz="2600" b="0" i="0" u="none" strike="noStrike" cap="none" normalizeH="0" baseline="0">
                <a:ln>
                  <a:noFill/>
                </a:ln>
                <a:solidFill>
                  <a:schemeClr val="tx1"/>
                </a:solidFill>
                <a:effectLst/>
                <a:latin typeface="Calibri" charset="0"/>
              </a:endParaRPr>
            </a:p>
          </p:txBody>
        </p:sp>
        <p:cxnSp>
          <p:nvCxnSpPr>
            <p:cNvPr id="11" name="Straight Connector 10"/>
            <p:cNvCxnSpPr>
              <a:stCxn id="5" idx="0"/>
              <a:endCxn id="5" idx="2"/>
            </p:cNvCxnSpPr>
            <p:nvPr/>
          </p:nvCxnSpPr>
          <p:spPr bwMode="auto">
            <a:xfrm>
              <a:off x="1485900" y="3429000"/>
              <a:ext cx="0" cy="533400"/>
            </a:xfrm>
            <a:prstGeom prst="line">
              <a:avLst/>
            </a:prstGeom>
            <a:noFill/>
            <a:ln w="9525" cap="flat" cmpd="sng" algn="ctr">
              <a:solidFill>
                <a:schemeClr val="tx1"/>
              </a:solidFill>
              <a:prstDash val="sysDash"/>
              <a:round/>
              <a:headEnd type="none" w="med" len="med"/>
              <a:tailEnd type="none" w="med" len="med"/>
            </a:ln>
            <a:effectLst/>
          </p:spPr>
        </p:cxnSp>
        <p:sp>
          <p:nvSpPr>
            <p:cNvPr id="17" name="Rectangle 16"/>
            <p:cNvSpPr/>
            <p:nvPr/>
          </p:nvSpPr>
          <p:spPr bwMode="auto">
            <a:xfrm>
              <a:off x="2590800" y="3429000"/>
              <a:ext cx="533400" cy="533400"/>
            </a:xfrm>
            <a:prstGeom prst="rect">
              <a:avLst/>
            </a:prstGeom>
            <a:solidFill>
              <a:srgbClr val="00DF00"/>
            </a:solidFill>
            <a:ln w="952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indent="-285750" eaLnBrk="1" hangingPunct="1">
                <a:spcBef>
                  <a:spcPct val="20000"/>
                </a:spcBef>
                <a:buFontTx/>
                <a:buChar char="–"/>
              </a:pPr>
              <a:endParaRPr lang="en-US" sz="2600">
                <a:latin typeface="Calibri" charset="0"/>
              </a:endParaRPr>
            </a:p>
          </p:txBody>
        </p:sp>
        <p:cxnSp>
          <p:nvCxnSpPr>
            <p:cNvPr id="18" name="Straight Connector 17"/>
            <p:cNvCxnSpPr>
              <a:stCxn id="17" idx="0"/>
              <a:endCxn id="17" idx="2"/>
            </p:cNvCxnSpPr>
            <p:nvPr/>
          </p:nvCxnSpPr>
          <p:spPr bwMode="auto">
            <a:xfrm>
              <a:off x="2857500" y="3429000"/>
              <a:ext cx="0" cy="533400"/>
            </a:xfrm>
            <a:prstGeom prst="line">
              <a:avLst/>
            </a:prstGeom>
            <a:noFill/>
            <a:ln w="9525" cap="flat" cmpd="sng" algn="ctr">
              <a:solidFill>
                <a:schemeClr val="tx1"/>
              </a:solidFill>
              <a:prstDash val="sysDash"/>
              <a:round/>
              <a:headEnd type="none" w="med" len="med"/>
              <a:tailEnd type="none" w="med" len="med"/>
            </a:ln>
            <a:effectLst/>
          </p:spPr>
        </p:cxnSp>
        <p:sp>
          <p:nvSpPr>
            <p:cNvPr id="19" name="Rectangle 18"/>
            <p:cNvSpPr/>
            <p:nvPr/>
          </p:nvSpPr>
          <p:spPr bwMode="auto">
            <a:xfrm>
              <a:off x="1600200" y="3429000"/>
              <a:ext cx="228600" cy="533400"/>
            </a:xfrm>
            <a:prstGeom prst="rect">
              <a:avLst/>
            </a:prstGeom>
            <a:solidFill>
              <a:srgbClr val="00DF00"/>
            </a:solidFill>
            <a:ln w="952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indent="-285750" eaLnBrk="1" hangingPunct="1">
                <a:spcBef>
                  <a:spcPct val="20000"/>
                </a:spcBef>
                <a:buFontTx/>
                <a:buChar char="–"/>
              </a:pPr>
              <a:endParaRPr lang="en-US" sz="2600">
                <a:latin typeface="Calibri" charset="0"/>
              </a:endParaRPr>
            </a:p>
          </p:txBody>
        </p:sp>
        <p:cxnSp>
          <p:nvCxnSpPr>
            <p:cNvPr id="20" name="Straight Connector 19"/>
            <p:cNvCxnSpPr>
              <a:stCxn id="19" idx="0"/>
              <a:endCxn id="19" idx="2"/>
            </p:cNvCxnSpPr>
            <p:nvPr/>
          </p:nvCxnSpPr>
          <p:spPr bwMode="auto">
            <a:xfrm>
              <a:off x="1714500" y="3429000"/>
              <a:ext cx="0" cy="533400"/>
            </a:xfrm>
            <a:prstGeom prst="line">
              <a:avLst/>
            </a:prstGeom>
            <a:noFill/>
            <a:ln w="9525" cap="flat" cmpd="sng" algn="ctr">
              <a:solidFill>
                <a:schemeClr val="tx1"/>
              </a:solidFill>
              <a:prstDash val="sysDash"/>
              <a:round/>
              <a:headEnd type="none" w="med" len="med"/>
              <a:tailEnd type="none" w="med" len="med"/>
            </a:ln>
            <a:effectLst/>
          </p:spPr>
        </p:cxnSp>
        <p:sp>
          <p:nvSpPr>
            <p:cNvPr id="21" name="Rectangle 20"/>
            <p:cNvSpPr/>
            <p:nvPr/>
          </p:nvSpPr>
          <p:spPr bwMode="auto">
            <a:xfrm>
              <a:off x="3352800" y="3429000"/>
              <a:ext cx="609600" cy="533400"/>
            </a:xfrm>
            <a:prstGeom prst="rect">
              <a:avLst/>
            </a:prstGeom>
            <a:solidFill>
              <a:srgbClr val="00DF00"/>
            </a:solidFill>
            <a:ln w="952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indent="-285750" eaLnBrk="1" hangingPunct="1">
                <a:spcBef>
                  <a:spcPct val="20000"/>
                </a:spcBef>
                <a:buFontTx/>
                <a:buChar char="–"/>
              </a:pPr>
              <a:endParaRPr lang="en-US" sz="2600">
                <a:latin typeface="Calibri" charset="0"/>
              </a:endParaRPr>
            </a:p>
          </p:txBody>
        </p:sp>
        <p:cxnSp>
          <p:nvCxnSpPr>
            <p:cNvPr id="22" name="Straight Connector 21"/>
            <p:cNvCxnSpPr>
              <a:stCxn id="21" idx="0"/>
              <a:endCxn id="21" idx="2"/>
            </p:cNvCxnSpPr>
            <p:nvPr/>
          </p:nvCxnSpPr>
          <p:spPr bwMode="auto">
            <a:xfrm>
              <a:off x="3657600" y="3429000"/>
              <a:ext cx="0" cy="533400"/>
            </a:xfrm>
            <a:prstGeom prst="line">
              <a:avLst/>
            </a:prstGeom>
            <a:noFill/>
            <a:ln w="9525" cap="flat" cmpd="sng" algn="ctr">
              <a:solidFill>
                <a:schemeClr val="tx1"/>
              </a:solidFill>
              <a:prstDash val="sysDash"/>
              <a:round/>
              <a:headEnd type="none" w="med" len="med"/>
              <a:tailEnd type="none" w="med" len="med"/>
            </a:ln>
            <a:effectLst/>
          </p:spPr>
        </p:cxnSp>
        <p:sp>
          <p:nvSpPr>
            <p:cNvPr id="23" name="Rectangle 22"/>
            <p:cNvSpPr/>
            <p:nvPr/>
          </p:nvSpPr>
          <p:spPr bwMode="auto">
            <a:xfrm>
              <a:off x="4114800" y="3429000"/>
              <a:ext cx="228600" cy="533400"/>
            </a:xfrm>
            <a:prstGeom prst="rect">
              <a:avLst/>
            </a:prstGeom>
            <a:solidFill>
              <a:srgbClr val="00DF00"/>
            </a:solidFill>
            <a:ln w="952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indent="-285750" eaLnBrk="1" hangingPunct="1">
                <a:spcBef>
                  <a:spcPct val="20000"/>
                </a:spcBef>
                <a:buFontTx/>
                <a:buChar char="–"/>
              </a:pPr>
              <a:endParaRPr lang="en-US" sz="2600">
                <a:latin typeface="Calibri" charset="0"/>
              </a:endParaRPr>
            </a:p>
          </p:txBody>
        </p:sp>
        <p:cxnSp>
          <p:nvCxnSpPr>
            <p:cNvPr id="24" name="Straight Connector 23"/>
            <p:cNvCxnSpPr>
              <a:stCxn id="23" idx="0"/>
              <a:endCxn id="23" idx="2"/>
            </p:cNvCxnSpPr>
            <p:nvPr/>
          </p:nvCxnSpPr>
          <p:spPr bwMode="auto">
            <a:xfrm>
              <a:off x="4229100" y="3429000"/>
              <a:ext cx="0" cy="533400"/>
            </a:xfrm>
            <a:prstGeom prst="line">
              <a:avLst/>
            </a:prstGeom>
            <a:noFill/>
            <a:ln w="9525" cap="flat" cmpd="sng" algn="ctr">
              <a:solidFill>
                <a:schemeClr val="tx1"/>
              </a:solidFill>
              <a:prstDash val="sysDash"/>
              <a:round/>
              <a:headEnd type="none" w="med" len="med"/>
              <a:tailEnd type="none" w="med" len="med"/>
            </a:ln>
            <a:effectLst/>
          </p:spPr>
        </p:cxnSp>
        <p:sp>
          <p:nvSpPr>
            <p:cNvPr id="25" name="Rectangle 24"/>
            <p:cNvSpPr/>
            <p:nvPr/>
          </p:nvSpPr>
          <p:spPr bwMode="auto">
            <a:xfrm>
              <a:off x="4648200" y="3429000"/>
              <a:ext cx="228600" cy="533400"/>
            </a:xfrm>
            <a:prstGeom prst="rect">
              <a:avLst/>
            </a:prstGeom>
            <a:solidFill>
              <a:srgbClr val="00DF00"/>
            </a:solidFill>
            <a:ln w="952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indent="-285750" eaLnBrk="1" hangingPunct="1">
                <a:spcBef>
                  <a:spcPct val="20000"/>
                </a:spcBef>
                <a:buFontTx/>
                <a:buChar char="–"/>
              </a:pPr>
              <a:endParaRPr lang="en-US" sz="2600">
                <a:latin typeface="Calibri" charset="0"/>
              </a:endParaRPr>
            </a:p>
          </p:txBody>
        </p:sp>
        <p:cxnSp>
          <p:nvCxnSpPr>
            <p:cNvPr id="26" name="Straight Connector 25"/>
            <p:cNvCxnSpPr>
              <a:stCxn id="25" idx="0"/>
              <a:endCxn id="25" idx="2"/>
            </p:cNvCxnSpPr>
            <p:nvPr/>
          </p:nvCxnSpPr>
          <p:spPr bwMode="auto">
            <a:xfrm>
              <a:off x="4762500" y="3429000"/>
              <a:ext cx="0" cy="533400"/>
            </a:xfrm>
            <a:prstGeom prst="line">
              <a:avLst/>
            </a:prstGeom>
            <a:noFill/>
            <a:ln w="9525" cap="flat" cmpd="sng" algn="ctr">
              <a:solidFill>
                <a:schemeClr val="tx1"/>
              </a:solidFill>
              <a:prstDash val="sysDash"/>
              <a:round/>
              <a:headEnd type="none" w="med" len="med"/>
              <a:tailEnd type="none" w="med" len="med"/>
            </a:ln>
            <a:effectLst/>
          </p:spPr>
        </p:cxnSp>
        <p:sp>
          <p:nvSpPr>
            <p:cNvPr id="27" name="Rectangle 26"/>
            <p:cNvSpPr/>
            <p:nvPr/>
          </p:nvSpPr>
          <p:spPr bwMode="auto">
            <a:xfrm>
              <a:off x="5067300" y="3429000"/>
              <a:ext cx="228600" cy="533400"/>
            </a:xfrm>
            <a:prstGeom prst="rect">
              <a:avLst/>
            </a:prstGeom>
            <a:solidFill>
              <a:srgbClr val="00DF00"/>
            </a:solidFill>
            <a:ln w="952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indent="-285750" eaLnBrk="1" hangingPunct="1">
                <a:spcBef>
                  <a:spcPct val="20000"/>
                </a:spcBef>
                <a:buFontTx/>
                <a:buChar char="–"/>
              </a:pPr>
              <a:endParaRPr lang="en-US" sz="2600">
                <a:latin typeface="Calibri" charset="0"/>
              </a:endParaRPr>
            </a:p>
          </p:txBody>
        </p:sp>
        <p:cxnSp>
          <p:nvCxnSpPr>
            <p:cNvPr id="28" name="Straight Connector 27"/>
            <p:cNvCxnSpPr>
              <a:stCxn id="27" idx="0"/>
              <a:endCxn id="27" idx="2"/>
            </p:cNvCxnSpPr>
            <p:nvPr/>
          </p:nvCxnSpPr>
          <p:spPr bwMode="auto">
            <a:xfrm>
              <a:off x="5181600" y="3429000"/>
              <a:ext cx="0" cy="533400"/>
            </a:xfrm>
            <a:prstGeom prst="line">
              <a:avLst/>
            </a:prstGeom>
            <a:noFill/>
            <a:ln w="9525" cap="flat" cmpd="sng" algn="ctr">
              <a:solidFill>
                <a:schemeClr val="tx1"/>
              </a:solidFill>
              <a:prstDash val="sysDash"/>
              <a:round/>
              <a:headEnd type="none" w="med" len="med"/>
              <a:tailEnd type="none" w="med" len="med"/>
            </a:ln>
            <a:effectLst/>
          </p:spPr>
        </p:cxnSp>
        <p:sp>
          <p:nvSpPr>
            <p:cNvPr id="29" name="Rectangle 28"/>
            <p:cNvSpPr/>
            <p:nvPr/>
          </p:nvSpPr>
          <p:spPr bwMode="auto">
            <a:xfrm>
              <a:off x="5562600" y="3429000"/>
              <a:ext cx="609600" cy="533400"/>
            </a:xfrm>
            <a:prstGeom prst="rect">
              <a:avLst/>
            </a:prstGeom>
            <a:solidFill>
              <a:srgbClr val="00DF00"/>
            </a:solidFill>
            <a:ln w="952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indent="-285750" eaLnBrk="1" hangingPunct="1">
                <a:spcBef>
                  <a:spcPct val="20000"/>
                </a:spcBef>
                <a:buFontTx/>
                <a:buChar char="–"/>
              </a:pPr>
              <a:endParaRPr lang="en-US" sz="2600">
                <a:latin typeface="Calibri" charset="0"/>
              </a:endParaRPr>
            </a:p>
          </p:txBody>
        </p:sp>
        <p:cxnSp>
          <p:nvCxnSpPr>
            <p:cNvPr id="30" name="Straight Connector 29"/>
            <p:cNvCxnSpPr>
              <a:stCxn id="29" idx="0"/>
              <a:endCxn id="29" idx="2"/>
            </p:cNvCxnSpPr>
            <p:nvPr/>
          </p:nvCxnSpPr>
          <p:spPr bwMode="auto">
            <a:xfrm>
              <a:off x="5867400" y="3429000"/>
              <a:ext cx="0" cy="533400"/>
            </a:xfrm>
            <a:prstGeom prst="line">
              <a:avLst/>
            </a:prstGeom>
            <a:noFill/>
            <a:ln w="9525" cap="flat" cmpd="sng" algn="ctr">
              <a:solidFill>
                <a:schemeClr val="tx1"/>
              </a:solidFill>
              <a:prstDash val="sysDash"/>
              <a:round/>
              <a:headEnd type="none" w="med" len="med"/>
              <a:tailEnd type="none" w="med" len="med"/>
            </a:ln>
            <a:effectLst/>
          </p:spPr>
        </p:cxnSp>
        <p:sp>
          <p:nvSpPr>
            <p:cNvPr id="31" name="Rectangle 30"/>
            <p:cNvSpPr/>
            <p:nvPr/>
          </p:nvSpPr>
          <p:spPr bwMode="auto">
            <a:xfrm>
              <a:off x="6477000" y="3429000"/>
              <a:ext cx="381000" cy="533400"/>
            </a:xfrm>
            <a:prstGeom prst="rect">
              <a:avLst/>
            </a:prstGeom>
            <a:solidFill>
              <a:srgbClr val="00DF00"/>
            </a:solidFill>
            <a:ln w="952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indent="-285750" eaLnBrk="1" hangingPunct="1">
                <a:spcBef>
                  <a:spcPct val="20000"/>
                </a:spcBef>
                <a:buFontTx/>
                <a:buChar char="–"/>
              </a:pPr>
              <a:endParaRPr lang="en-US" sz="2600">
                <a:latin typeface="Calibri" charset="0"/>
              </a:endParaRPr>
            </a:p>
          </p:txBody>
        </p:sp>
        <p:cxnSp>
          <p:nvCxnSpPr>
            <p:cNvPr id="32" name="Straight Connector 31"/>
            <p:cNvCxnSpPr>
              <a:stCxn id="31" idx="0"/>
              <a:endCxn id="31" idx="2"/>
            </p:cNvCxnSpPr>
            <p:nvPr/>
          </p:nvCxnSpPr>
          <p:spPr bwMode="auto">
            <a:xfrm>
              <a:off x="6667500" y="3429000"/>
              <a:ext cx="0" cy="533400"/>
            </a:xfrm>
            <a:prstGeom prst="line">
              <a:avLst/>
            </a:prstGeom>
            <a:noFill/>
            <a:ln w="9525" cap="flat" cmpd="sng" algn="ctr">
              <a:solidFill>
                <a:schemeClr val="tx1"/>
              </a:solidFill>
              <a:prstDash val="sysDash"/>
              <a:round/>
              <a:headEnd type="none" w="med" len="med"/>
              <a:tailEnd type="none" w="med" len="med"/>
            </a:ln>
            <a:effectLst/>
          </p:spPr>
        </p:cxnSp>
        <p:sp>
          <p:nvSpPr>
            <p:cNvPr id="34" name="Rectangle 33"/>
            <p:cNvSpPr/>
            <p:nvPr/>
          </p:nvSpPr>
          <p:spPr bwMode="auto">
            <a:xfrm>
              <a:off x="7010400" y="3429000"/>
              <a:ext cx="228600" cy="533400"/>
            </a:xfrm>
            <a:prstGeom prst="rect">
              <a:avLst/>
            </a:prstGeom>
            <a:solidFill>
              <a:srgbClr val="00DF00"/>
            </a:solidFill>
            <a:ln w="952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indent="-285750" eaLnBrk="1" hangingPunct="1">
                <a:spcBef>
                  <a:spcPct val="20000"/>
                </a:spcBef>
                <a:buFontTx/>
                <a:buChar char="–"/>
              </a:pPr>
              <a:endParaRPr lang="en-US" sz="2600">
                <a:latin typeface="Calibri" charset="0"/>
              </a:endParaRPr>
            </a:p>
          </p:txBody>
        </p:sp>
        <p:cxnSp>
          <p:nvCxnSpPr>
            <p:cNvPr id="35" name="Straight Connector 34"/>
            <p:cNvCxnSpPr>
              <a:stCxn id="34" idx="0"/>
              <a:endCxn id="34" idx="2"/>
            </p:cNvCxnSpPr>
            <p:nvPr/>
          </p:nvCxnSpPr>
          <p:spPr bwMode="auto">
            <a:xfrm>
              <a:off x="7124700" y="3429000"/>
              <a:ext cx="0" cy="533400"/>
            </a:xfrm>
            <a:prstGeom prst="line">
              <a:avLst/>
            </a:prstGeom>
            <a:noFill/>
            <a:ln w="9525" cap="flat" cmpd="sng" algn="ctr">
              <a:solidFill>
                <a:schemeClr val="tx1"/>
              </a:solidFill>
              <a:prstDash val="sysDash"/>
              <a:round/>
              <a:headEnd type="none" w="med" len="med"/>
              <a:tailEnd type="none" w="med" len="med"/>
            </a:ln>
            <a:effectLst/>
          </p:spPr>
        </p:cxnSp>
        <p:sp>
          <p:nvSpPr>
            <p:cNvPr id="36" name="Rectangle 35"/>
            <p:cNvSpPr/>
            <p:nvPr/>
          </p:nvSpPr>
          <p:spPr bwMode="auto">
            <a:xfrm>
              <a:off x="7315200" y="3429000"/>
              <a:ext cx="609600" cy="533400"/>
            </a:xfrm>
            <a:prstGeom prst="rect">
              <a:avLst/>
            </a:prstGeom>
            <a:solidFill>
              <a:srgbClr val="00DF00"/>
            </a:solidFill>
            <a:ln w="952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indent="-285750" eaLnBrk="1" hangingPunct="1">
                <a:spcBef>
                  <a:spcPct val="20000"/>
                </a:spcBef>
                <a:buFontTx/>
                <a:buChar char="–"/>
              </a:pPr>
              <a:endParaRPr lang="en-US" sz="2600">
                <a:latin typeface="Calibri" charset="0"/>
              </a:endParaRPr>
            </a:p>
          </p:txBody>
        </p:sp>
        <p:cxnSp>
          <p:nvCxnSpPr>
            <p:cNvPr id="37" name="Straight Connector 36"/>
            <p:cNvCxnSpPr>
              <a:stCxn id="36" idx="0"/>
              <a:endCxn id="36" idx="2"/>
            </p:cNvCxnSpPr>
            <p:nvPr/>
          </p:nvCxnSpPr>
          <p:spPr bwMode="auto">
            <a:xfrm>
              <a:off x="7620000" y="3429000"/>
              <a:ext cx="0" cy="533400"/>
            </a:xfrm>
            <a:prstGeom prst="line">
              <a:avLst/>
            </a:prstGeom>
            <a:noFill/>
            <a:ln w="9525" cap="flat" cmpd="sng" algn="ctr">
              <a:solidFill>
                <a:schemeClr val="tx1"/>
              </a:solidFill>
              <a:prstDash val="sysDash"/>
              <a:round/>
              <a:headEnd type="none" w="med" len="med"/>
              <a:tailEnd type="none" w="med" len="med"/>
            </a:ln>
            <a:effectLst/>
          </p:spPr>
        </p:cxnSp>
        <p:sp>
          <p:nvSpPr>
            <p:cNvPr id="38" name="Rectangle 37"/>
            <p:cNvSpPr/>
            <p:nvPr/>
          </p:nvSpPr>
          <p:spPr bwMode="auto">
            <a:xfrm>
              <a:off x="1828800" y="3429000"/>
              <a:ext cx="228600" cy="533400"/>
            </a:xfrm>
            <a:prstGeom prst="rect">
              <a:avLst/>
            </a:prstGeom>
            <a:solidFill>
              <a:srgbClr val="00DF00"/>
            </a:solidFill>
            <a:ln w="952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indent="-285750" eaLnBrk="1" hangingPunct="1">
                <a:spcBef>
                  <a:spcPct val="20000"/>
                </a:spcBef>
                <a:buFontTx/>
                <a:buChar char="–"/>
              </a:pPr>
              <a:endParaRPr lang="en-US" sz="2600">
                <a:latin typeface="Calibri" charset="0"/>
              </a:endParaRPr>
            </a:p>
          </p:txBody>
        </p:sp>
        <p:cxnSp>
          <p:nvCxnSpPr>
            <p:cNvPr id="39" name="Straight Connector 38"/>
            <p:cNvCxnSpPr>
              <a:stCxn id="38" idx="0"/>
              <a:endCxn id="38" idx="2"/>
            </p:cNvCxnSpPr>
            <p:nvPr/>
          </p:nvCxnSpPr>
          <p:spPr bwMode="auto">
            <a:xfrm>
              <a:off x="1943100" y="3429000"/>
              <a:ext cx="0" cy="533400"/>
            </a:xfrm>
            <a:prstGeom prst="line">
              <a:avLst/>
            </a:prstGeom>
            <a:noFill/>
            <a:ln w="9525" cap="flat" cmpd="sng" algn="ctr">
              <a:solidFill>
                <a:schemeClr val="tx1"/>
              </a:solidFill>
              <a:prstDash val="sysDash"/>
              <a:round/>
              <a:headEnd type="none" w="med" len="med"/>
              <a:tailEnd type="none" w="med" len="med"/>
            </a:ln>
            <a:effectLst/>
          </p:spPr>
        </p:cxnSp>
        <p:sp>
          <p:nvSpPr>
            <p:cNvPr id="40" name="Rectangle 39"/>
            <p:cNvSpPr/>
            <p:nvPr/>
          </p:nvSpPr>
          <p:spPr bwMode="auto">
            <a:xfrm>
              <a:off x="2057400" y="3429000"/>
              <a:ext cx="228600" cy="533400"/>
            </a:xfrm>
            <a:prstGeom prst="rect">
              <a:avLst/>
            </a:prstGeom>
            <a:solidFill>
              <a:srgbClr val="00DF00"/>
            </a:solidFill>
            <a:ln w="952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indent="-285750" eaLnBrk="1" hangingPunct="1">
                <a:spcBef>
                  <a:spcPct val="20000"/>
                </a:spcBef>
                <a:buFontTx/>
                <a:buChar char="–"/>
              </a:pPr>
              <a:endParaRPr lang="en-US" sz="2600">
                <a:latin typeface="Calibri" charset="0"/>
              </a:endParaRPr>
            </a:p>
          </p:txBody>
        </p:sp>
        <p:cxnSp>
          <p:nvCxnSpPr>
            <p:cNvPr id="41" name="Straight Connector 40"/>
            <p:cNvCxnSpPr>
              <a:stCxn id="40" idx="0"/>
              <a:endCxn id="40" idx="2"/>
            </p:cNvCxnSpPr>
            <p:nvPr/>
          </p:nvCxnSpPr>
          <p:spPr bwMode="auto">
            <a:xfrm>
              <a:off x="2171700" y="3429000"/>
              <a:ext cx="0" cy="533400"/>
            </a:xfrm>
            <a:prstGeom prst="line">
              <a:avLst/>
            </a:prstGeom>
            <a:noFill/>
            <a:ln w="9525" cap="flat" cmpd="sng" algn="ctr">
              <a:solidFill>
                <a:schemeClr val="tx1"/>
              </a:solidFill>
              <a:prstDash val="sysDash"/>
              <a:round/>
              <a:headEnd type="none" w="med" len="med"/>
              <a:tailEnd type="none" w="med" len="med"/>
            </a:ln>
            <a:effectLst/>
          </p:spPr>
        </p:cxnSp>
      </p:grpSp>
      <p:grpSp>
        <p:nvGrpSpPr>
          <p:cNvPr id="87" name="Group 86"/>
          <p:cNvGrpSpPr/>
          <p:nvPr/>
        </p:nvGrpSpPr>
        <p:grpSpPr>
          <a:xfrm>
            <a:off x="2209800" y="3962400"/>
            <a:ext cx="2971800" cy="1024354"/>
            <a:chOff x="2209800" y="3962400"/>
            <a:chExt cx="2971800" cy="1024354"/>
          </a:xfrm>
        </p:grpSpPr>
        <p:cxnSp>
          <p:nvCxnSpPr>
            <p:cNvPr id="44" name="Straight Arrow Connector 43"/>
            <p:cNvCxnSpPr/>
            <p:nvPr/>
          </p:nvCxnSpPr>
          <p:spPr bwMode="auto">
            <a:xfrm flipV="1">
              <a:off x="3657600" y="3962400"/>
              <a:ext cx="0" cy="609600"/>
            </a:xfrm>
            <a:prstGeom prst="straightConnector1">
              <a:avLst/>
            </a:prstGeom>
            <a:noFill/>
            <a:ln w="19050" cap="flat" cmpd="sng" algn="ctr">
              <a:solidFill>
                <a:schemeClr val="tx1"/>
              </a:solidFill>
              <a:prstDash val="solid"/>
              <a:round/>
              <a:headEnd type="none" w="med" len="med"/>
              <a:tailEnd type="stealth" w="lg" len="lg"/>
            </a:ln>
            <a:effectLst/>
          </p:spPr>
        </p:cxnSp>
        <p:cxnSp>
          <p:nvCxnSpPr>
            <p:cNvPr id="48" name="Straight Arrow Connector 47"/>
            <p:cNvCxnSpPr/>
            <p:nvPr/>
          </p:nvCxnSpPr>
          <p:spPr bwMode="auto">
            <a:xfrm flipV="1">
              <a:off x="2971800" y="3962400"/>
              <a:ext cx="381000" cy="609600"/>
            </a:xfrm>
            <a:prstGeom prst="straightConnector1">
              <a:avLst/>
            </a:prstGeom>
            <a:noFill/>
            <a:ln w="19050" cap="flat" cmpd="sng" algn="ctr">
              <a:solidFill>
                <a:schemeClr val="tx1"/>
              </a:solidFill>
              <a:prstDash val="solid"/>
              <a:round/>
              <a:headEnd type="none" w="med" len="med"/>
              <a:tailEnd type="stealth" w="lg" len="lg"/>
            </a:ln>
            <a:effectLst/>
          </p:spPr>
        </p:cxnSp>
        <p:cxnSp>
          <p:nvCxnSpPr>
            <p:cNvPr id="50" name="Straight Arrow Connector 49"/>
            <p:cNvCxnSpPr/>
            <p:nvPr/>
          </p:nvCxnSpPr>
          <p:spPr bwMode="auto">
            <a:xfrm flipH="1" flipV="1">
              <a:off x="3962400" y="3962400"/>
              <a:ext cx="457200" cy="609600"/>
            </a:xfrm>
            <a:prstGeom prst="straightConnector1">
              <a:avLst/>
            </a:prstGeom>
            <a:noFill/>
            <a:ln w="19050" cap="flat" cmpd="sng" algn="ctr">
              <a:solidFill>
                <a:schemeClr val="tx1"/>
              </a:solidFill>
              <a:prstDash val="solid"/>
              <a:round/>
              <a:headEnd type="none" w="med" len="med"/>
              <a:tailEnd type="stealth" w="lg" len="lg"/>
            </a:ln>
            <a:effectLst/>
          </p:spPr>
        </p:cxnSp>
        <p:sp>
          <p:nvSpPr>
            <p:cNvPr id="84" name="TextBox 83"/>
            <p:cNvSpPr txBox="1"/>
            <p:nvPr/>
          </p:nvSpPr>
          <p:spPr>
            <a:xfrm>
              <a:off x="3200400" y="4648200"/>
              <a:ext cx="914400" cy="338554"/>
            </a:xfrm>
            <a:prstGeom prst="rect">
              <a:avLst/>
            </a:prstGeom>
            <a:noFill/>
          </p:spPr>
          <p:txBody>
            <a:bodyPr wrap="square" rtlCol="0">
              <a:spAutoFit/>
            </a:bodyPr>
            <a:lstStyle/>
            <a:p>
              <a:pPr algn="ctr"/>
              <a:r>
                <a:rPr lang="en-US" sz="1600" dirty="0" smtClean="0">
                  <a:latin typeface="Calibri"/>
                  <a:cs typeface="Calibri"/>
                </a:rPr>
                <a:t>middle</a:t>
              </a:r>
              <a:endParaRPr lang="en-US" sz="1600" dirty="0">
                <a:latin typeface="Calibri"/>
                <a:cs typeface="Calibri"/>
              </a:endParaRPr>
            </a:p>
          </p:txBody>
        </p:sp>
        <p:sp>
          <p:nvSpPr>
            <p:cNvPr id="85" name="TextBox 84"/>
            <p:cNvSpPr txBox="1"/>
            <p:nvPr/>
          </p:nvSpPr>
          <p:spPr>
            <a:xfrm>
              <a:off x="2209800" y="4648200"/>
              <a:ext cx="914400" cy="338554"/>
            </a:xfrm>
            <a:prstGeom prst="rect">
              <a:avLst/>
            </a:prstGeom>
            <a:noFill/>
          </p:spPr>
          <p:txBody>
            <a:bodyPr wrap="square" rtlCol="0">
              <a:spAutoFit/>
            </a:bodyPr>
            <a:lstStyle/>
            <a:p>
              <a:pPr algn="ctr"/>
              <a:r>
                <a:rPr lang="en-US" sz="1600" dirty="0" smtClean="0">
                  <a:latin typeface="Calibri"/>
                  <a:cs typeface="Calibri"/>
                </a:rPr>
                <a:t>start</a:t>
              </a:r>
              <a:endParaRPr lang="en-US" sz="1600" dirty="0">
                <a:latin typeface="Calibri"/>
                <a:cs typeface="Calibri"/>
              </a:endParaRPr>
            </a:p>
          </p:txBody>
        </p:sp>
        <p:sp>
          <p:nvSpPr>
            <p:cNvPr id="86" name="TextBox 85"/>
            <p:cNvSpPr txBox="1"/>
            <p:nvPr/>
          </p:nvSpPr>
          <p:spPr>
            <a:xfrm>
              <a:off x="4267200" y="4648200"/>
              <a:ext cx="914400" cy="338554"/>
            </a:xfrm>
            <a:prstGeom prst="rect">
              <a:avLst/>
            </a:prstGeom>
            <a:noFill/>
          </p:spPr>
          <p:txBody>
            <a:bodyPr wrap="square" rtlCol="0">
              <a:spAutoFit/>
            </a:bodyPr>
            <a:lstStyle/>
            <a:p>
              <a:pPr algn="ctr"/>
              <a:r>
                <a:rPr lang="en-US" sz="1600" dirty="0" smtClean="0">
                  <a:latin typeface="Calibri"/>
                  <a:cs typeface="Calibri"/>
                </a:rPr>
                <a:t>end</a:t>
              </a:r>
              <a:endParaRPr lang="en-US" sz="1600" dirty="0">
                <a:latin typeface="Calibri"/>
                <a:cs typeface="Calibri"/>
              </a:endParaRPr>
            </a:p>
          </p:txBody>
        </p:sp>
      </p:grpSp>
    </p:spTree>
    <p:extLst>
      <p:ext uri="{BB962C8B-B14F-4D97-AF65-F5344CB8AC3E}">
        <p14:creationId xmlns:p14="http://schemas.microsoft.com/office/powerpoint/2010/main" val="1632069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87"/>
                                        </p:tgtEl>
                                        <p:attrNameLst>
                                          <p:attrName>style.visibility</p:attrName>
                                        </p:attrNameLst>
                                      </p:cBhvr>
                                      <p:to>
                                        <p:strVal val="visible"/>
                                      </p:to>
                                    </p:set>
                                    <p:animEffect transition="in" filter="wipe(up)">
                                      <p:cBhvr>
                                        <p:cTn id="12"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idx="4294967295"/>
          </p:nvPr>
        </p:nvSpPr>
        <p:spPr/>
        <p:txBody>
          <a:bodyPr/>
          <a:lstStyle/>
          <a:p>
            <a:r>
              <a:rPr lang="en-US" dirty="0">
                <a:latin typeface="Calibri" charset="0"/>
              </a:rPr>
              <a:t>Specify Temporal Info in CF Conventions </a:t>
            </a:r>
            <a:r>
              <a:rPr lang="en-US" dirty="0" smtClean="0">
                <a:latin typeface="Calibri" charset="0"/>
              </a:rPr>
              <a:t>(3)</a:t>
            </a:r>
            <a:endParaRPr lang="en-US" sz="3600" dirty="0">
              <a:solidFill>
                <a:srgbClr val="333399"/>
              </a:solidFill>
              <a:latin typeface="Calibri" charset="0"/>
            </a:endParaRPr>
          </a:p>
        </p:txBody>
      </p:sp>
      <p:sp>
        <p:nvSpPr>
          <p:cNvPr id="89091" name="Rectangle 3"/>
          <p:cNvSpPr>
            <a:spLocks noGrp="1" noChangeArrowheads="1"/>
          </p:cNvSpPr>
          <p:nvPr>
            <p:ph type="body" idx="4294967295"/>
          </p:nvPr>
        </p:nvSpPr>
        <p:spPr>
          <a:xfrm>
            <a:off x="457200" y="1447800"/>
            <a:ext cx="7772400" cy="4648200"/>
          </a:xfrm>
        </p:spPr>
        <p:txBody>
          <a:bodyPr/>
          <a:lstStyle/>
          <a:p>
            <a:r>
              <a:rPr lang="en-US" dirty="0" smtClean="0">
                <a:latin typeface="Calibri" charset="0"/>
              </a:rPr>
              <a:t>Specify time boundaries</a:t>
            </a:r>
          </a:p>
        </p:txBody>
      </p:sp>
      <p:sp>
        <p:nvSpPr>
          <p:cNvPr id="2" name="Slide Number Placeholder 1"/>
          <p:cNvSpPr>
            <a:spLocks noGrp="1"/>
          </p:cNvSpPr>
          <p:nvPr>
            <p:ph type="sldNum" sz="quarter" idx="10"/>
          </p:nvPr>
        </p:nvSpPr>
        <p:spPr/>
        <p:txBody>
          <a:bodyPr/>
          <a:lstStyle/>
          <a:p>
            <a:pPr>
              <a:defRPr/>
            </a:pPr>
            <a:fld id="{E066DA07-3866-A748-A7EE-7E5222E07A5F}" type="slidenum">
              <a:rPr lang="en-US" smtClean="0"/>
              <a:pPr>
                <a:defRPr/>
              </a:pPr>
              <a:t>17</a:t>
            </a:fld>
            <a:endParaRPr lang="en-US"/>
          </a:p>
        </p:txBody>
      </p:sp>
      <p:sp>
        <p:nvSpPr>
          <p:cNvPr id="6" name="Rectangle 3"/>
          <p:cNvSpPr txBox="1">
            <a:spLocks noChangeArrowheads="1"/>
          </p:cNvSpPr>
          <p:nvPr/>
        </p:nvSpPr>
        <p:spPr bwMode="auto">
          <a:xfrm>
            <a:off x="1295400" y="2057400"/>
            <a:ext cx="6324600" cy="4233446"/>
          </a:xfrm>
          <a:prstGeom prst="rect">
            <a:avLst/>
          </a:prstGeom>
          <a:solidFill>
            <a:srgbClr val="A2C0FF"/>
          </a:solidFill>
          <a:ln w="9525">
            <a:solidFill>
              <a:srgbClr val="000000"/>
            </a:solidFill>
            <a:miter lim="800000"/>
            <a:headEnd/>
            <a:tailEnd/>
          </a:ln>
          <a:extLs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0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6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2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1600">
                <a:solidFill>
                  <a:schemeClr val="tx1"/>
                </a:solidFill>
                <a:latin typeface="+mn-lt"/>
                <a:ea typeface="ＭＳ Ｐゴシック" charset="-128"/>
              </a:defRPr>
            </a:lvl5pPr>
            <a:lvl6pPr marL="2514600" indent="-228600" algn="l" rtl="0" eaLnBrk="1" fontAlgn="base" hangingPunct="1">
              <a:spcBef>
                <a:spcPct val="20000"/>
              </a:spcBef>
              <a:spcAft>
                <a:spcPct val="0"/>
              </a:spcAft>
              <a:buChar char="»"/>
              <a:defRPr sz="1600">
                <a:solidFill>
                  <a:schemeClr val="tx1"/>
                </a:solidFill>
                <a:latin typeface="+mn-lt"/>
                <a:ea typeface="ＭＳ Ｐゴシック" charset="-128"/>
              </a:defRPr>
            </a:lvl6pPr>
            <a:lvl7pPr marL="2971800" indent="-228600" algn="l" rtl="0" eaLnBrk="1" fontAlgn="base" hangingPunct="1">
              <a:spcBef>
                <a:spcPct val="20000"/>
              </a:spcBef>
              <a:spcAft>
                <a:spcPct val="0"/>
              </a:spcAft>
              <a:buChar char="»"/>
              <a:defRPr sz="1600">
                <a:solidFill>
                  <a:schemeClr val="tx1"/>
                </a:solidFill>
                <a:latin typeface="+mn-lt"/>
                <a:ea typeface="ＭＳ Ｐゴシック" charset="-128"/>
              </a:defRPr>
            </a:lvl7pPr>
            <a:lvl8pPr marL="3429000" indent="-228600" algn="l" rtl="0" eaLnBrk="1" fontAlgn="base" hangingPunct="1">
              <a:spcBef>
                <a:spcPct val="20000"/>
              </a:spcBef>
              <a:spcAft>
                <a:spcPct val="0"/>
              </a:spcAft>
              <a:buChar char="»"/>
              <a:defRPr sz="1600">
                <a:solidFill>
                  <a:schemeClr val="tx1"/>
                </a:solidFill>
                <a:latin typeface="+mn-lt"/>
                <a:ea typeface="ＭＳ Ｐゴシック" charset="-128"/>
              </a:defRPr>
            </a:lvl8pPr>
            <a:lvl9pPr marL="3886200" indent="-228600" algn="l" rtl="0" eaLnBrk="1" fontAlgn="base" hangingPunct="1">
              <a:spcBef>
                <a:spcPct val="20000"/>
              </a:spcBef>
              <a:spcAft>
                <a:spcPct val="0"/>
              </a:spcAft>
              <a:buChar char="»"/>
              <a:defRPr sz="1600">
                <a:solidFill>
                  <a:schemeClr val="tx1"/>
                </a:solidFill>
                <a:latin typeface="+mn-lt"/>
                <a:ea typeface="ＭＳ Ｐゴシック" charset="-128"/>
              </a:defRPr>
            </a:lvl9pPr>
          </a:lstStyle>
          <a:p>
            <a:pPr marL="0" indent="0">
              <a:buNone/>
            </a:pPr>
            <a:r>
              <a:rPr lang="en-US" sz="1800" b="1" dirty="0" smtClean="0"/>
              <a:t>dimensions:</a:t>
            </a:r>
            <a:endParaRPr lang="en-US" sz="1800" b="1" dirty="0"/>
          </a:p>
          <a:p>
            <a:pPr marL="0" indent="0">
              <a:buNone/>
            </a:pPr>
            <a:r>
              <a:rPr lang="en-US" sz="1800" dirty="0"/>
              <a:t>    time = UNLIMITED ; // (365 currently</a:t>
            </a:r>
            <a:r>
              <a:rPr lang="en-US" sz="1800" dirty="0" smtClean="0"/>
              <a:t>)</a:t>
            </a:r>
          </a:p>
          <a:p>
            <a:pPr marL="0" indent="0">
              <a:buNone/>
            </a:pPr>
            <a:r>
              <a:rPr lang="en-US" sz="1800" dirty="0"/>
              <a:t> </a:t>
            </a:r>
            <a:r>
              <a:rPr lang="en-US" sz="1800" dirty="0" smtClean="0"/>
              <a:t>   </a:t>
            </a:r>
            <a:r>
              <a:rPr lang="en-US" sz="1800" dirty="0" err="1"/>
              <a:t>nv</a:t>
            </a:r>
            <a:r>
              <a:rPr lang="en-US" sz="1800" dirty="0"/>
              <a:t> = 2 ;</a:t>
            </a:r>
            <a:endParaRPr lang="en-US" sz="1800" dirty="0" smtClean="0"/>
          </a:p>
          <a:p>
            <a:pPr marL="0" indent="0">
              <a:buNone/>
            </a:pPr>
            <a:r>
              <a:rPr lang="en-US" sz="1800" b="1" dirty="0" smtClean="0"/>
              <a:t>variables:</a:t>
            </a:r>
          </a:p>
          <a:p>
            <a:pPr marL="0" indent="0">
              <a:buNone/>
            </a:pPr>
            <a:r>
              <a:rPr lang="en-US" sz="1800" dirty="0" smtClean="0"/>
              <a:t>    float </a:t>
            </a:r>
            <a:r>
              <a:rPr lang="en-US" sz="1800" dirty="0" err="1" smtClean="0"/>
              <a:t>time_bnds</a:t>
            </a:r>
            <a:r>
              <a:rPr lang="en-US" sz="1800" dirty="0" smtClean="0"/>
              <a:t>(time, </a:t>
            </a:r>
            <a:r>
              <a:rPr lang="en-US" sz="1800" dirty="0" err="1" smtClean="0"/>
              <a:t>nv</a:t>
            </a:r>
            <a:r>
              <a:rPr lang="en-US" sz="1800" dirty="0" smtClean="0"/>
              <a:t>) </a:t>
            </a:r>
            <a:r>
              <a:rPr lang="en-US" sz="1800" dirty="0"/>
              <a:t>;</a:t>
            </a:r>
          </a:p>
          <a:p>
            <a:pPr marL="0" indent="0">
              <a:buNone/>
            </a:pPr>
            <a:r>
              <a:rPr lang="en-US" sz="1800" dirty="0" smtClean="0"/>
              <a:t>        </a:t>
            </a:r>
            <a:r>
              <a:rPr lang="en-US" sz="1800" dirty="0" err="1" smtClean="0"/>
              <a:t>time:long_name</a:t>
            </a:r>
            <a:r>
              <a:rPr lang="en-US" sz="1800" dirty="0" smtClean="0"/>
              <a:t> </a:t>
            </a:r>
            <a:r>
              <a:rPr lang="en-US" sz="1800" dirty="0"/>
              <a:t>= "</a:t>
            </a:r>
            <a:r>
              <a:rPr lang="en-US" sz="1800" dirty="0" smtClean="0"/>
              <a:t>time boundaries" </a:t>
            </a:r>
            <a:r>
              <a:rPr lang="en-US" sz="1800" dirty="0"/>
              <a:t>;</a:t>
            </a:r>
          </a:p>
          <a:p>
            <a:pPr marL="0" indent="0">
              <a:buNone/>
            </a:pPr>
            <a:r>
              <a:rPr lang="en-US" sz="1800" dirty="0" smtClean="0"/>
              <a:t>        </a:t>
            </a:r>
            <a:r>
              <a:rPr lang="en-US" sz="1800" dirty="0" err="1" smtClean="0"/>
              <a:t>time:calendar</a:t>
            </a:r>
            <a:r>
              <a:rPr lang="en-US" sz="1800" dirty="0" smtClean="0"/>
              <a:t> </a:t>
            </a:r>
            <a:r>
              <a:rPr lang="en-US" sz="1800" dirty="0"/>
              <a:t>= "standard" ;</a:t>
            </a:r>
          </a:p>
          <a:p>
            <a:pPr marL="0" indent="0">
              <a:buNone/>
            </a:pPr>
            <a:r>
              <a:rPr lang="en-US" sz="1800" dirty="0" smtClean="0"/>
              <a:t>        </a:t>
            </a:r>
            <a:r>
              <a:rPr lang="en-US" sz="1800" dirty="0" err="1" smtClean="0"/>
              <a:t>time:units</a:t>
            </a:r>
            <a:r>
              <a:rPr lang="en-US" sz="1800" dirty="0" smtClean="0"/>
              <a:t> </a:t>
            </a:r>
            <a:r>
              <a:rPr lang="en-US" sz="1800" dirty="0"/>
              <a:t>= "days since 1980-01-01 00:00:00 UTC" ;</a:t>
            </a:r>
          </a:p>
          <a:p>
            <a:pPr marL="0" indent="0">
              <a:buNone/>
            </a:pPr>
            <a:r>
              <a:rPr lang="en-US" sz="1800" b="1" dirty="0" smtClean="0"/>
              <a:t>data:</a:t>
            </a:r>
          </a:p>
          <a:p>
            <a:pPr marL="0" indent="0">
              <a:buNone/>
            </a:pPr>
            <a:r>
              <a:rPr lang="en-US" sz="1800" dirty="0"/>
              <a:t> </a:t>
            </a:r>
            <a:r>
              <a:rPr lang="en-US" sz="1800" dirty="0" smtClean="0"/>
              <a:t>   </a:t>
            </a:r>
            <a:r>
              <a:rPr lang="en-US" sz="1800" dirty="0" err="1" smtClean="0"/>
              <a:t>time_bnds</a:t>
            </a:r>
            <a:r>
              <a:rPr lang="en-US" sz="1800" dirty="0" smtClean="0"/>
              <a:t> </a:t>
            </a:r>
            <a:r>
              <a:rPr lang="en-US" sz="1800" dirty="0"/>
              <a:t>=  </a:t>
            </a:r>
            <a:r>
              <a:rPr lang="en-US" sz="1800" dirty="0" smtClean="0"/>
              <a:t>{7305</a:t>
            </a:r>
            <a:r>
              <a:rPr lang="en-US" sz="1800" dirty="0"/>
              <a:t>, </a:t>
            </a:r>
            <a:r>
              <a:rPr lang="en-US" sz="1800" dirty="0" smtClean="0"/>
              <a:t>7306; 7306</a:t>
            </a:r>
            <a:r>
              <a:rPr lang="en-US" sz="1800" dirty="0"/>
              <a:t>, </a:t>
            </a:r>
            <a:r>
              <a:rPr lang="en-US" sz="1800" dirty="0" smtClean="0"/>
              <a:t>7307; …; </a:t>
            </a:r>
            <a:r>
              <a:rPr lang="en-US" sz="1800" dirty="0"/>
              <a:t>7669, </a:t>
            </a:r>
            <a:r>
              <a:rPr lang="en-US" sz="1800" dirty="0" smtClean="0"/>
              <a:t>7670; }</a:t>
            </a:r>
          </a:p>
          <a:p>
            <a:pPr marL="0" indent="0">
              <a:buNone/>
            </a:pPr>
            <a:r>
              <a:rPr lang="en-US" sz="1800" dirty="0"/>
              <a:t> </a:t>
            </a:r>
            <a:r>
              <a:rPr lang="en-US" sz="1800" dirty="0" smtClean="0"/>
              <a:t>   // </a:t>
            </a:r>
            <a:r>
              <a:rPr lang="en-US" sz="1800" dirty="0" err="1" smtClean="0"/>
              <a:t>time_bnds</a:t>
            </a:r>
            <a:r>
              <a:rPr lang="en-US" sz="1800" dirty="0" smtClean="0"/>
              <a:t> = {</a:t>
            </a:r>
            <a:r>
              <a:rPr lang="en-US" sz="1800" dirty="0"/>
              <a:t>"2000-01-01 00:00:00", "2000-01-02 00:00:00”; "2000-01-02 00:00:00", "2000-01-03 00:00:00”; </a:t>
            </a:r>
            <a:r>
              <a:rPr lang="en-US" sz="1800" dirty="0" smtClean="0"/>
              <a:t>…; </a:t>
            </a:r>
            <a:r>
              <a:rPr lang="en-US" sz="1800" dirty="0"/>
              <a:t>"2000-12-30 00:00:00", "2000-12-31 00:00:00”; </a:t>
            </a:r>
            <a:r>
              <a:rPr lang="en-US" sz="1800" dirty="0" smtClean="0"/>
              <a:t>}</a:t>
            </a:r>
            <a:endParaRPr lang="en-US" sz="1800" dirty="0"/>
          </a:p>
        </p:txBody>
      </p:sp>
      <p:sp>
        <p:nvSpPr>
          <p:cNvPr id="7" name="TextBox 6"/>
          <p:cNvSpPr txBox="1"/>
          <p:nvPr/>
        </p:nvSpPr>
        <p:spPr>
          <a:xfrm>
            <a:off x="1295400" y="6367046"/>
            <a:ext cx="6324600" cy="338554"/>
          </a:xfrm>
          <a:prstGeom prst="rect">
            <a:avLst/>
          </a:prstGeom>
          <a:noFill/>
        </p:spPr>
        <p:txBody>
          <a:bodyPr wrap="square" rtlCol="0">
            <a:spAutoFit/>
          </a:bodyPr>
          <a:lstStyle/>
          <a:p>
            <a:pPr algn="ctr"/>
            <a:r>
              <a:rPr lang="en-US" sz="1600" dirty="0" smtClean="0">
                <a:latin typeface="Calibri"/>
                <a:cs typeface="Calibri"/>
              </a:rPr>
              <a:t>Time boundaries for </a:t>
            </a:r>
            <a:r>
              <a:rPr lang="en-US" sz="1600" dirty="0" err="1" smtClean="0">
                <a:latin typeface="Calibri"/>
                <a:cs typeface="Calibri"/>
              </a:rPr>
              <a:t>Daymet</a:t>
            </a:r>
            <a:r>
              <a:rPr lang="en-US" sz="1600" dirty="0" smtClean="0">
                <a:latin typeface="Calibri"/>
                <a:cs typeface="Calibri"/>
              </a:rPr>
              <a:t> data in 2000</a:t>
            </a:r>
            <a:endParaRPr lang="en-US" sz="1600" dirty="0">
              <a:latin typeface="Calibri"/>
              <a:cs typeface="Calibri"/>
            </a:endParaRPr>
          </a:p>
        </p:txBody>
      </p:sp>
    </p:spTree>
    <p:extLst>
      <p:ext uri="{BB962C8B-B14F-4D97-AF65-F5344CB8AC3E}">
        <p14:creationId xmlns:p14="http://schemas.microsoft.com/office/powerpoint/2010/main" val="3805725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idx="4294967295"/>
          </p:nvPr>
        </p:nvSpPr>
        <p:spPr/>
        <p:txBody>
          <a:bodyPr/>
          <a:lstStyle/>
          <a:p>
            <a:r>
              <a:rPr lang="en-US" dirty="0" smtClean="0">
                <a:solidFill>
                  <a:srgbClr val="333399"/>
                </a:solidFill>
                <a:latin typeface="Calibri" charset="0"/>
              </a:rPr>
              <a:t>Cell Methods</a:t>
            </a:r>
            <a:endParaRPr lang="en-US" dirty="0">
              <a:solidFill>
                <a:srgbClr val="333399"/>
              </a:solidFill>
              <a:latin typeface="Calibri" charset="0"/>
            </a:endParaRPr>
          </a:p>
        </p:txBody>
      </p:sp>
      <p:sp>
        <p:nvSpPr>
          <p:cNvPr id="89091" name="Rectangle 3"/>
          <p:cNvSpPr>
            <a:spLocks noGrp="1" noChangeArrowheads="1"/>
          </p:cNvSpPr>
          <p:nvPr>
            <p:ph type="body" idx="4294967295"/>
          </p:nvPr>
        </p:nvSpPr>
        <p:spPr>
          <a:xfrm>
            <a:off x="457200" y="1447800"/>
            <a:ext cx="7772400" cy="4648200"/>
          </a:xfrm>
        </p:spPr>
        <p:txBody>
          <a:bodyPr/>
          <a:lstStyle/>
          <a:p>
            <a:r>
              <a:rPr lang="en-US" dirty="0" smtClean="0">
                <a:latin typeface="Calibri" charset="0"/>
              </a:rPr>
              <a:t>To describe the characteristic of a variable that is represented by grid cell values</a:t>
            </a:r>
          </a:p>
          <a:p>
            <a:pPr lvl="1"/>
            <a:r>
              <a:rPr lang="en-US" dirty="0" smtClean="0">
                <a:latin typeface="Calibri" charset="0"/>
              </a:rPr>
              <a:t>NARR </a:t>
            </a:r>
            <a:r>
              <a:rPr lang="en-US" dirty="0" err="1" smtClean="0">
                <a:latin typeface="Calibri" charset="0"/>
              </a:rPr>
              <a:t>dswrf</a:t>
            </a:r>
            <a:r>
              <a:rPr lang="en-US" dirty="0" smtClean="0">
                <a:latin typeface="Calibri" charset="0"/>
              </a:rPr>
              <a:t>: </a:t>
            </a:r>
            <a:r>
              <a:rPr lang="en-US" dirty="0" smtClean="0"/>
              <a:t>3-hourly average, average across a 32km by 32km region</a:t>
            </a:r>
          </a:p>
          <a:p>
            <a:pPr lvl="1"/>
            <a:r>
              <a:rPr lang="en-US" dirty="0" smtClean="0">
                <a:latin typeface="Calibri" charset="0"/>
              </a:rPr>
              <a:t>NARR </a:t>
            </a:r>
            <a:r>
              <a:rPr lang="en-US" dirty="0" err="1" smtClean="0">
                <a:latin typeface="Calibri" charset="0"/>
              </a:rPr>
              <a:t>precip</a:t>
            </a:r>
            <a:r>
              <a:rPr lang="en-US" dirty="0" smtClean="0">
                <a:latin typeface="Calibri" charset="0"/>
              </a:rPr>
              <a:t>: 3-hourly accumulated, </a:t>
            </a:r>
            <a:r>
              <a:rPr lang="en-US" dirty="0" smtClean="0"/>
              <a:t>average across a 32km by 32km region</a:t>
            </a:r>
            <a:endParaRPr lang="en-US" dirty="0" smtClean="0">
              <a:latin typeface="Calibri" charset="0"/>
            </a:endParaRPr>
          </a:p>
          <a:p>
            <a:r>
              <a:rPr lang="en-US" dirty="0" err="1" smtClean="0">
                <a:latin typeface="Calibri" charset="0"/>
              </a:rPr>
              <a:t>cell_methods</a:t>
            </a:r>
            <a:endParaRPr lang="en-US" dirty="0" smtClean="0">
              <a:latin typeface="Calibri" charset="0"/>
            </a:endParaRPr>
          </a:p>
          <a:p>
            <a:pPr lvl="1"/>
            <a:r>
              <a:rPr lang="en-US" dirty="0" smtClean="0">
                <a:latin typeface="Calibri" charset="0"/>
              </a:rPr>
              <a:t>“time: mean area: mean”</a:t>
            </a:r>
          </a:p>
          <a:p>
            <a:pPr lvl="1"/>
            <a:r>
              <a:rPr lang="en-US" dirty="0" smtClean="0">
                <a:latin typeface="Calibri" charset="0"/>
              </a:rPr>
              <a:t>“time: sum area: mean”</a:t>
            </a:r>
            <a:endParaRPr lang="en-US" dirty="0">
              <a:latin typeface="Calibri" charset="0"/>
            </a:endParaRPr>
          </a:p>
        </p:txBody>
      </p:sp>
      <p:sp>
        <p:nvSpPr>
          <p:cNvPr id="2" name="Slide Number Placeholder 1"/>
          <p:cNvSpPr>
            <a:spLocks noGrp="1"/>
          </p:cNvSpPr>
          <p:nvPr>
            <p:ph type="sldNum" sz="quarter" idx="10"/>
          </p:nvPr>
        </p:nvSpPr>
        <p:spPr/>
        <p:txBody>
          <a:bodyPr/>
          <a:lstStyle/>
          <a:p>
            <a:pPr>
              <a:defRPr/>
            </a:pPr>
            <a:fld id="{E066DA07-3866-A748-A7EE-7E5222E07A5F}" type="slidenum">
              <a:rPr lang="en-US" smtClean="0"/>
              <a:pPr>
                <a:defRPr/>
              </a:pPr>
              <a:t>18</a:t>
            </a:fld>
            <a:endParaRPr lang="en-US" dirty="0"/>
          </a:p>
        </p:txBody>
      </p:sp>
      <p:sp>
        <p:nvSpPr>
          <p:cNvPr id="5" name="Rectangle 3"/>
          <p:cNvSpPr txBox="1">
            <a:spLocks noChangeArrowheads="1"/>
          </p:cNvSpPr>
          <p:nvPr/>
        </p:nvSpPr>
        <p:spPr bwMode="auto">
          <a:xfrm>
            <a:off x="5715000" y="3810000"/>
            <a:ext cx="1905000" cy="2971800"/>
          </a:xfrm>
          <a:prstGeom prst="rect">
            <a:avLst/>
          </a:prstGeom>
          <a:solidFill>
            <a:srgbClr val="A2C0FF"/>
          </a:solidFill>
          <a:ln w="9525">
            <a:solidFill>
              <a:srgbClr val="000000"/>
            </a:solidFill>
            <a:miter lim="800000"/>
            <a:headEnd/>
            <a:tailEnd/>
          </a:ln>
          <a:extLs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0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6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2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1600">
                <a:solidFill>
                  <a:schemeClr val="tx1"/>
                </a:solidFill>
                <a:latin typeface="+mn-lt"/>
                <a:ea typeface="ＭＳ Ｐゴシック" charset="-128"/>
              </a:defRPr>
            </a:lvl5pPr>
            <a:lvl6pPr marL="2514600" indent="-228600" algn="l" rtl="0" eaLnBrk="1" fontAlgn="base" hangingPunct="1">
              <a:spcBef>
                <a:spcPct val="20000"/>
              </a:spcBef>
              <a:spcAft>
                <a:spcPct val="0"/>
              </a:spcAft>
              <a:buChar char="»"/>
              <a:defRPr sz="1600">
                <a:solidFill>
                  <a:schemeClr val="tx1"/>
                </a:solidFill>
                <a:latin typeface="+mn-lt"/>
                <a:ea typeface="ＭＳ Ｐゴシック" charset="-128"/>
              </a:defRPr>
            </a:lvl6pPr>
            <a:lvl7pPr marL="2971800" indent="-228600" algn="l" rtl="0" eaLnBrk="1" fontAlgn="base" hangingPunct="1">
              <a:spcBef>
                <a:spcPct val="20000"/>
              </a:spcBef>
              <a:spcAft>
                <a:spcPct val="0"/>
              </a:spcAft>
              <a:buChar char="»"/>
              <a:defRPr sz="1600">
                <a:solidFill>
                  <a:schemeClr val="tx1"/>
                </a:solidFill>
                <a:latin typeface="+mn-lt"/>
                <a:ea typeface="ＭＳ Ｐゴシック" charset="-128"/>
              </a:defRPr>
            </a:lvl7pPr>
            <a:lvl8pPr marL="3429000" indent="-228600" algn="l" rtl="0" eaLnBrk="1" fontAlgn="base" hangingPunct="1">
              <a:spcBef>
                <a:spcPct val="20000"/>
              </a:spcBef>
              <a:spcAft>
                <a:spcPct val="0"/>
              </a:spcAft>
              <a:buChar char="»"/>
              <a:defRPr sz="1600">
                <a:solidFill>
                  <a:schemeClr val="tx1"/>
                </a:solidFill>
                <a:latin typeface="+mn-lt"/>
                <a:ea typeface="ＭＳ Ｐゴシック" charset="-128"/>
              </a:defRPr>
            </a:lvl8pPr>
            <a:lvl9pPr marL="3886200" indent="-228600" algn="l" rtl="0" eaLnBrk="1" fontAlgn="base" hangingPunct="1">
              <a:spcBef>
                <a:spcPct val="20000"/>
              </a:spcBef>
              <a:spcAft>
                <a:spcPct val="0"/>
              </a:spcAft>
              <a:buChar char="»"/>
              <a:defRPr sz="1600">
                <a:solidFill>
                  <a:schemeClr val="tx1"/>
                </a:solidFill>
                <a:latin typeface="+mn-lt"/>
                <a:ea typeface="ＭＳ Ｐゴシック" charset="-128"/>
              </a:defRPr>
            </a:lvl9pPr>
          </a:lstStyle>
          <a:p>
            <a:pPr marL="0" indent="0">
              <a:buNone/>
            </a:pPr>
            <a:r>
              <a:rPr lang="en-US" sz="1600" dirty="0">
                <a:latin typeface="Calibri" charset="0"/>
              </a:rPr>
              <a:t>p</a:t>
            </a:r>
            <a:r>
              <a:rPr lang="en-US" sz="1600" dirty="0" smtClean="0">
                <a:latin typeface="Calibri" charset="0"/>
              </a:rPr>
              <a:t>oint</a:t>
            </a:r>
          </a:p>
          <a:p>
            <a:pPr marL="0" indent="0">
              <a:buNone/>
            </a:pPr>
            <a:r>
              <a:rPr lang="en-US" sz="1600" dirty="0">
                <a:latin typeface="Calibri" charset="0"/>
              </a:rPr>
              <a:t>s</a:t>
            </a:r>
            <a:r>
              <a:rPr lang="en-US" sz="1600" dirty="0" smtClean="0">
                <a:latin typeface="Calibri" charset="0"/>
              </a:rPr>
              <a:t>um</a:t>
            </a:r>
          </a:p>
          <a:p>
            <a:pPr marL="0" indent="0">
              <a:buNone/>
            </a:pPr>
            <a:r>
              <a:rPr lang="en-US" sz="1600" dirty="0">
                <a:latin typeface="Calibri" charset="0"/>
              </a:rPr>
              <a:t>m</a:t>
            </a:r>
            <a:r>
              <a:rPr lang="en-US" sz="1600" dirty="0" smtClean="0">
                <a:latin typeface="Calibri" charset="0"/>
              </a:rPr>
              <a:t>aximum</a:t>
            </a:r>
          </a:p>
          <a:p>
            <a:pPr marL="0" indent="0">
              <a:buNone/>
            </a:pPr>
            <a:r>
              <a:rPr lang="en-US" sz="1600" dirty="0" smtClean="0">
                <a:latin typeface="Calibri" charset="0"/>
              </a:rPr>
              <a:t>median</a:t>
            </a:r>
          </a:p>
          <a:p>
            <a:pPr marL="0" indent="0">
              <a:buNone/>
            </a:pPr>
            <a:r>
              <a:rPr lang="en-US" sz="1600" dirty="0" err="1" smtClean="0">
                <a:latin typeface="Calibri" charset="0"/>
              </a:rPr>
              <a:t>mid_range</a:t>
            </a:r>
            <a:endParaRPr lang="en-US" sz="1600" dirty="0" smtClean="0">
              <a:latin typeface="Calibri" charset="0"/>
            </a:endParaRPr>
          </a:p>
          <a:p>
            <a:pPr marL="0" indent="0">
              <a:buNone/>
            </a:pPr>
            <a:r>
              <a:rPr lang="en-US" sz="1600" dirty="0" smtClean="0">
                <a:latin typeface="Calibri" charset="0"/>
              </a:rPr>
              <a:t>minimum</a:t>
            </a:r>
          </a:p>
          <a:p>
            <a:pPr marL="0" indent="0">
              <a:buNone/>
            </a:pPr>
            <a:r>
              <a:rPr lang="en-US" sz="1600" dirty="0" smtClean="0">
                <a:latin typeface="Calibri" charset="0"/>
              </a:rPr>
              <a:t>mean</a:t>
            </a:r>
          </a:p>
          <a:p>
            <a:pPr marL="0" indent="0">
              <a:buNone/>
            </a:pPr>
            <a:r>
              <a:rPr lang="en-US" sz="1600" dirty="0" smtClean="0">
                <a:latin typeface="Calibri" charset="0"/>
              </a:rPr>
              <a:t>mode</a:t>
            </a:r>
          </a:p>
          <a:p>
            <a:pPr marL="0" indent="0">
              <a:buNone/>
            </a:pPr>
            <a:r>
              <a:rPr lang="en-US" sz="1600" dirty="0" err="1" smtClean="0">
                <a:latin typeface="Calibri" charset="0"/>
              </a:rPr>
              <a:t>standard_deviation</a:t>
            </a:r>
            <a:endParaRPr lang="en-US" sz="1600" dirty="0" smtClean="0">
              <a:latin typeface="Calibri" charset="0"/>
            </a:endParaRPr>
          </a:p>
          <a:p>
            <a:pPr marL="0" indent="0">
              <a:buNone/>
            </a:pPr>
            <a:r>
              <a:rPr lang="en-US" sz="1600" dirty="0" smtClean="0">
                <a:latin typeface="Calibri" charset="0"/>
              </a:rPr>
              <a:t>variance</a:t>
            </a:r>
          </a:p>
          <a:p>
            <a:pPr marL="0" indent="0">
              <a:buNone/>
            </a:pPr>
            <a:endParaRPr lang="en-US" sz="1600" dirty="0">
              <a:latin typeface="Calibri" charset="0"/>
            </a:endParaRPr>
          </a:p>
        </p:txBody>
      </p:sp>
    </p:spTree>
    <p:extLst>
      <p:ext uri="{BB962C8B-B14F-4D97-AF65-F5344CB8AC3E}">
        <p14:creationId xmlns:p14="http://schemas.microsoft.com/office/powerpoint/2010/main" val="421112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idx="4294967295"/>
          </p:nvPr>
        </p:nvSpPr>
        <p:spPr/>
        <p:txBody>
          <a:bodyPr/>
          <a:lstStyle/>
          <a:p>
            <a:r>
              <a:rPr lang="en-US" dirty="0" smtClean="0">
                <a:solidFill>
                  <a:srgbClr val="333399"/>
                </a:solidFill>
                <a:latin typeface="Calibri" charset="0"/>
              </a:rPr>
              <a:t>Missing Data</a:t>
            </a:r>
            <a:endParaRPr lang="en-US" dirty="0">
              <a:solidFill>
                <a:srgbClr val="333399"/>
              </a:solidFill>
              <a:latin typeface="Calibri" charset="0"/>
            </a:endParaRPr>
          </a:p>
        </p:txBody>
      </p:sp>
      <p:sp>
        <p:nvSpPr>
          <p:cNvPr id="89091" name="Rectangle 3"/>
          <p:cNvSpPr>
            <a:spLocks noGrp="1" noChangeArrowheads="1"/>
          </p:cNvSpPr>
          <p:nvPr>
            <p:ph type="body" idx="4294967295"/>
          </p:nvPr>
        </p:nvSpPr>
        <p:spPr>
          <a:xfrm>
            <a:off x="457200" y="1447800"/>
            <a:ext cx="7772400" cy="2438400"/>
          </a:xfrm>
        </p:spPr>
        <p:txBody>
          <a:bodyPr/>
          <a:lstStyle/>
          <a:p>
            <a:r>
              <a:rPr lang="en-US" sz="2400" dirty="0" smtClean="0">
                <a:latin typeface="Calibri" charset="0"/>
              </a:rPr>
              <a:t>Use </a:t>
            </a:r>
            <a:r>
              <a:rPr lang="en-US" sz="2400" dirty="0" smtClean="0">
                <a:solidFill>
                  <a:srgbClr val="0066FF"/>
                </a:solidFill>
                <a:latin typeface="Calibri" charset="0"/>
              </a:rPr>
              <a:t>_</a:t>
            </a:r>
            <a:r>
              <a:rPr lang="en-US" sz="2400" dirty="0" err="1" smtClean="0">
                <a:solidFill>
                  <a:srgbClr val="0066FF"/>
                </a:solidFill>
                <a:latin typeface="Calibri" charset="0"/>
              </a:rPr>
              <a:t>FillValue</a:t>
            </a:r>
            <a:r>
              <a:rPr lang="en-US" sz="2400" dirty="0" smtClean="0">
                <a:latin typeface="Calibri" charset="0"/>
              </a:rPr>
              <a:t>, </a:t>
            </a:r>
            <a:r>
              <a:rPr lang="en-US" sz="2400" dirty="0" err="1" smtClean="0">
                <a:solidFill>
                  <a:srgbClr val="0066FF"/>
                </a:solidFill>
                <a:latin typeface="Calibri" charset="0"/>
              </a:rPr>
              <a:t>valid_min</a:t>
            </a:r>
            <a:r>
              <a:rPr lang="en-US" sz="2400" dirty="0" smtClean="0">
                <a:latin typeface="Calibri" charset="0"/>
              </a:rPr>
              <a:t>, </a:t>
            </a:r>
            <a:r>
              <a:rPr lang="en-US" sz="2400" dirty="0" err="1" smtClean="0">
                <a:solidFill>
                  <a:srgbClr val="0066FF"/>
                </a:solidFill>
                <a:latin typeface="Calibri" charset="0"/>
              </a:rPr>
              <a:t>valid_max</a:t>
            </a:r>
            <a:r>
              <a:rPr lang="en-US" sz="2400" dirty="0" smtClean="0">
                <a:latin typeface="Calibri" charset="0"/>
              </a:rPr>
              <a:t>, and </a:t>
            </a:r>
            <a:r>
              <a:rPr lang="en-US" sz="2400" dirty="0" err="1" smtClean="0">
                <a:solidFill>
                  <a:srgbClr val="0066FF"/>
                </a:solidFill>
                <a:latin typeface="Calibri" charset="0"/>
              </a:rPr>
              <a:t>valid_range</a:t>
            </a:r>
            <a:r>
              <a:rPr lang="en-US" sz="2400" dirty="0" smtClean="0">
                <a:latin typeface="Calibri" charset="0"/>
              </a:rPr>
              <a:t> to indicate what values in a variable are considered to be valid or what values shall be ignored.</a:t>
            </a:r>
          </a:p>
          <a:p>
            <a:pPr marL="457200" lvl="1" indent="0">
              <a:buNone/>
            </a:pPr>
            <a:r>
              <a:rPr lang="ro-RO" sz="2200" dirty="0" smtClean="0"/>
              <a:t>float nbp(time=20, lat=74, lon=120); </a:t>
            </a:r>
            <a:endParaRPr lang="fi-FI" sz="2200" dirty="0" smtClean="0"/>
          </a:p>
          <a:p>
            <a:pPr marL="457200" lvl="1" indent="0">
              <a:buNone/>
            </a:pPr>
            <a:r>
              <a:rPr lang="fi-FI" sz="2200" dirty="0" smtClean="0"/>
              <a:t>    :_</a:t>
            </a:r>
            <a:r>
              <a:rPr lang="fi-FI" sz="2200" dirty="0" err="1" smtClean="0"/>
              <a:t>FillValue</a:t>
            </a:r>
            <a:r>
              <a:rPr lang="fi-FI" sz="2200" dirty="0" smtClean="0"/>
              <a:t> = -9999.0f; // </a:t>
            </a:r>
            <a:r>
              <a:rPr lang="fi-FI" sz="2200" dirty="0" err="1" smtClean="0"/>
              <a:t>float</a:t>
            </a:r>
            <a:r>
              <a:rPr lang="fi-FI" sz="2200" dirty="0" smtClean="0"/>
              <a:t> </a:t>
            </a:r>
            <a:endParaRPr lang="en-US" sz="2200" dirty="0">
              <a:latin typeface="Calibri" charset="0"/>
            </a:endParaRPr>
          </a:p>
        </p:txBody>
      </p:sp>
      <p:sp>
        <p:nvSpPr>
          <p:cNvPr id="2" name="Slide Number Placeholder 1"/>
          <p:cNvSpPr>
            <a:spLocks noGrp="1"/>
          </p:cNvSpPr>
          <p:nvPr>
            <p:ph type="sldNum" sz="quarter" idx="10"/>
          </p:nvPr>
        </p:nvSpPr>
        <p:spPr/>
        <p:txBody>
          <a:bodyPr/>
          <a:lstStyle/>
          <a:p>
            <a:pPr>
              <a:defRPr/>
            </a:pPr>
            <a:fld id="{E066DA07-3866-A748-A7EE-7E5222E07A5F}" type="slidenum">
              <a:rPr lang="en-US" smtClean="0"/>
              <a:pPr>
                <a:defRPr/>
              </a:pPr>
              <a:t>19</a:t>
            </a:fld>
            <a:endParaRPr lang="en-US" dirty="0"/>
          </a:p>
        </p:txBody>
      </p:sp>
      <p:pic>
        <p:nvPicPr>
          <p:cNvPr id="6" name="Picture 5" descr="Evap in BG1_CLM_v1_monthly_Evap_1980_200.png"/>
          <p:cNvPicPr>
            <a:picLocks noChangeAspect="1"/>
          </p:cNvPicPr>
          <p:nvPr/>
        </p:nvPicPr>
        <p:blipFill rotWithShape="1">
          <a:blip r:embed="rId2">
            <a:extLst>
              <a:ext uri="{28A0092B-C50C-407E-A947-70E740481C1C}">
                <a14:useLocalDpi xmlns:a14="http://schemas.microsoft.com/office/drawing/2010/main" val="0"/>
              </a:ext>
            </a:extLst>
          </a:blip>
          <a:srcRect t="7626" b="-7626"/>
          <a:stretch/>
        </p:blipFill>
        <p:spPr>
          <a:xfrm>
            <a:off x="1905000" y="3391902"/>
            <a:ext cx="5257800" cy="3389898"/>
          </a:xfrm>
          <a:prstGeom prst="rect">
            <a:avLst/>
          </a:prstGeom>
        </p:spPr>
      </p:pic>
    </p:spTree>
    <p:extLst>
      <p:ext uri="{BB962C8B-B14F-4D97-AF65-F5344CB8AC3E}">
        <p14:creationId xmlns:p14="http://schemas.microsoft.com/office/powerpoint/2010/main" val="16769689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r>
              <a:rPr lang="en-US" sz="3200" dirty="0" smtClean="0">
                <a:solidFill>
                  <a:srgbClr val="333399"/>
                </a:solidFill>
                <a:latin typeface="Calibri" charset="0"/>
              </a:rPr>
              <a:t>Outline</a:t>
            </a:r>
            <a:endParaRPr lang="en-US" sz="3200" dirty="0">
              <a:solidFill>
                <a:srgbClr val="333399"/>
              </a:solidFill>
              <a:latin typeface="Calibri" charset="0"/>
            </a:endParaRPr>
          </a:p>
        </p:txBody>
      </p:sp>
      <p:sp>
        <p:nvSpPr>
          <p:cNvPr id="22530" name="Content Placeholder 2"/>
          <p:cNvSpPr>
            <a:spLocks noGrp="1"/>
          </p:cNvSpPr>
          <p:nvPr>
            <p:ph idx="1"/>
          </p:nvPr>
        </p:nvSpPr>
        <p:spPr>
          <a:xfrm>
            <a:off x="457200" y="1447800"/>
            <a:ext cx="8001000" cy="4678363"/>
          </a:xfrm>
        </p:spPr>
        <p:txBody>
          <a:bodyPr/>
          <a:lstStyle/>
          <a:p>
            <a:pPr marL="0" indent="0">
              <a:buFontTx/>
              <a:buNone/>
            </a:pPr>
            <a:r>
              <a:rPr lang="en-US" sz="3200" b="1" dirty="0" smtClean="0">
                <a:latin typeface="Calibri" charset="0"/>
              </a:rPr>
              <a:t>Data/Metadata Standards and Tools</a:t>
            </a:r>
          </a:p>
          <a:p>
            <a:r>
              <a:rPr lang="en-US" sz="3200" i="1" dirty="0" smtClean="0">
                <a:latin typeface="Calibri" charset="0"/>
              </a:rPr>
              <a:t>Tabular Data and Google Fusion Table</a:t>
            </a:r>
          </a:p>
          <a:p>
            <a:r>
              <a:rPr lang="en-US" sz="3200" i="1" dirty="0" err="1" smtClean="0">
                <a:latin typeface="Calibri" charset="0"/>
              </a:rPr>
              <a:t>NetCDF</a:t>
            </a:r>
            <a:r>
              <a:rPr lang="en-US" sz="3200" i="1" dirty="0" smtClean="0">
                <a:latin typeface="Calibri" charset="0"/>
              </a:rPr>
              <a:t> and Climate &amp; Forecast Convention</a:t>
            </a:r>
          </a:p>
          <a:p>
            <a:pPr marL="0" indent="0">
              <a:buFontTx/>
              <a:buNone/>
            </a:pPr>
            <a:r>
              <a:rPr lang="en-US" sz="3200" b="1" dirty="0" smtClean="0">
                <a:latin typeface="Calibri" charset="0"/>
              </a:rPr>
              <a:t>Data Access/Visualization Standards and Tools</a:t>
            </a:r>
          </a:p>
          <a:p>
            <a:r>
              <a:rPr lang="en-US" sz="3200" i="1" dirty="0" err="1" smtClean="0">
                <a:latin typeface="Calibri" charset="0"/>
              </a:rPr>
              <a:t>OPeNDAP</a:t>
            </a:r>
            <a:endParaRPr lang="en-US" sz="3200" i="1" dirty="0">
              <a:latin typeface="Calibri" charset="0"/>
            </a:endParaRPr>
          </a:p>
          <a:p>
            <a:r>
              <a:rPr lang="en-US" sz="3200" i="1" dirty="0" err="1" smtClean="0">
                <a:latin typeface="Calibri" charset="0"/>
              </a:rPr>
              <a:t>NetCDF</a:t>
            </a:r>
            <a:r>
              <a:rPr lang="en-US" sz="3200" i="1" dirty="0" smtClean="0">
                <a:latin typeface="Calibri" charset="0"/>
              </a:rPr>
              <a:t> Subset Service (NCSS)</a:t>
            </a:r>
          </a:p>
          <a:p>
            <a:r>
              <a:rPr lang="en-US" sz="3200" i="1" dirty="0" smtClean="0">
                <a:latin typeface="Calibri" charset="0"/>
              </a:rPr>
              <a:t>OGC Web Services</a:t>
            </a:r>
          </a:p>
          <a:p>
            <a:r>
              <a:rPr lang="en-US" sz="3200" i="1" dirty="0" smtClean="0">
                <a:latin typeface="Calibri" charset="0"/>
              </a:rPr>
              <a:t>Demonstration</a:t>
            </a:r>
            <a:endParaRPr lang="en-US" sz="3200" i="1" dirty="0">
              <a:latin typeface="Calibri" charset="0"/>
            </a:endParaRPr>
          </a:p>
          <a:p>
            <a:pPr lvl="1">
              <a:buFontTx/>
              <a:buNone/>
            </a:pPr>
            <a:endParaRPr lang="en-US" sz="3200" dirty="0">
              <a:latin typeface="Calibri" charset="0"/>
              <a:ea typeface="ＭＳ Ｐゴシック" charset="0"/>
            </a:endParaRPr>
          </a:p>
        </p:txBody>
      </p:sp>
      <p:sp>
        <p:nvSpPr>
          <p:cNvPr id="22531" name="Slide Number Placeholder 3"/>
          <p:cNvSpPr>
            <a:spLocks noGrp="1"/>
          </p:cNvSpPr>
          <p:nvPr>
            <p:ph type="sldNum"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fld id="{9517B06E-C90F-D14F-BA6F-AB4A88151EFF}" type="slidenum">
              <a:rPr lang="en-US" sz="1400"/>
              <a:pPr/>
              <a:t>2</a:t>
            </a:fld>
            <a:endParaRPr lang="en-US" sz="140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idx="4294967295"/>
          </p:nvPr>
        </p:nvSpPr>
        <p:spPr/>
        <p:txBody>
          <a:bodyPr/>
          <a:lstStyle/>
          <a:p>
            <a:r>
              <a:rPr lang="en-US" dirty="0" smtClean="0">
                <a:solidFill>
                  <a:srgbClr val="333399"/>
                </a:solidFill>
                <a:latin typeface="Calibri" charset="0"/>
              </a:rPr>
              <a:t>Data Units</a:t>
            </a:r>
            <a:endParaRPr lang="en-US" dirty="0">
              <a:solidFill>
                <a:srgbClr val="333399"/>
              </a:solidFill>
              <a:latin typeface="Calibri" charset="0"/>
            </a:endParaRPr>
          </a:p>
        </p:txBody>
      </p:sp>
      <p:sp>
        <p:nvSpPr>
          <p:cNvPr id="89091" name="Rectangle 3"/>
          <p:cNvSpPr>
            <a:spLocks noGrp="1" noChangeArrowheads="1"/>
          </p:cNvSpPr>
          <p:nvPr>
            <p:ph type="body" idx="4294967295"/>
          </p:nvPr>
        </p:nvSpPr>
        <p:spPr>
          <a:xfrm>
            <a:off x="457200" y="1447800"/>
            <a:ext cx="7772400" cy="3657600"/>
          </a:xfrm>
        </p:spPr>
        <p:txBody>
          <a:bodyPr/>
          <a:lstStyle/>
          <a:p>
            <a:r>
              <a:rPr lang="en-US" dirty="0" smtClean="0">
                <a:latin typeface="Calibri" charset="0"/>
              </a:rPr>
              <a:t>UDUNITS</a:t>
            </a:r>
          </a:p>
          <a:p>
            <a:pPr lvl="1"/>
            <a:r>
              <a:rPr lang="en-US" dirty="0"/>
              <a:t>Based on International System of </a:t>
            </a:r>
            <a:r>
              <a:rPr lang="en-US" dirty="0" smtClean="0"/>
              <a:t>Units</a:t>
            </a:r>
          </a:p>
          <a:p>
            <a:pPr lvl="1"/>
            <a:r>
              <a:rPr lang="en-US" dirty="0" smtClean="0"/>
              <a:t>Support conversion of unit specifications</a:t>
            </a:r>
          </a:p>
          <a:p>
            <a:pPr lvl="1"/>
            <a:r>
              <a:rPr lang="en-US" dirty="0" smtClean="0">
                <a:latin typeface="Calibri" charset="0"/>
              </a:rPr>
              <a:t>Support </a:t>
            </a:r>
            <a:r>
              <a:rPr lang="en-US" dirty="0" smtClean="0"/>
              <a:t>arithmetic manipulation of units</a:t>
            </a:r>
          </a:p>
          <a:p>
            <a:pPr lvl="1"/>
            <a:r>
              <a:rPr lang="en-US" dirty="0" smtClean="0"/>
              <a:t>conversion of values between compatible scales of measurement</a:t>
            </a:r>
            <a:endParaRPr lang="en-US" dirty="0">
              <a:latin typeface="Calibri" charset="0"/>
            </a:endParaRPr>
          </a:p>
        </p:txBody>
      </p:sp>
      <p:sp>
        <p:nvSpPr>
          <p:cNvPr id="2" name="Slide Number Placeholder 1"/>
          <p:cNvSpPr>
            <a:spLocks noGrp="1"/>
          </p:cNvSpPr>
          <p:nvPr>
            <p:ph type="sldNum" sz="quarter" idx="10"/>
          </p:nvPr>
        </p:nvSpPr>
        <p:spPr/>
        <p:txBody>
          <a:bodyPr/>
          <a:lstStyle/>
          <a:p>
            <a:pPr>
              <a:defRPr/>
            </a:pPr>
            <a:fld id="{E066DA07-3866-A748-A7EE-7E5222E07A5F}" type="slidenum">
              <a:rPr lang="en-US" smtClean="0"/>
              <a:pPr>
                <a:defRPr/>
              </a:pPr>
              <a:t>20</a:t>
            </a:fld>
            <a:endParaRPr lang="en-US" dirty="0"/>
          </a:p>
        </p:txBody>
      </p:sp>
      <p:sp>
        <p:nvSpPr>
          <p:cNvPr id="5" name="Rectangle 5"/>
          <p:cNvSpPr>
            <a:spLocks noChangeArrowheads="1"/>
          </p:cNvSpPr>
          <p:nvPr/>
        </p:nvSpPr>
        <p:spPr bwMode="auto">
          <a:xfrm>
            <a:off x="762000" y="4343400"/>
            <a:ext cx="7696200"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r>
              <a:rPr lang="en-US" sz="3000" b="1" dirty="0" smtClean="0">
                <a:solidFill>
                  <a:srgbClr val="009900"/>
                </a:solidFill>
                <a:latin typeface="Calibri" charset="0"/>
              </a:rPr>
              <a:t>Follow the rules and computers can then do a lot of work for you and others.</a:t>
            </a:r>
            <a:endParaRPr lang="en-US" sz="3000" b="1" dirty="0">
              <a:solidFill>
                <a:srgbClr val="009900"/>
              </a:solidFill>
              <a:latin typeface="Calibri" charset="0"/>
            </a:endParaRPr>
          </a:p>
        </p:txBody>
      </p:sp>
      <p:pic>
        <p:nvPicPr>
          <p:cNvPr id="7" name="Picture 2" descr="http://www.nist.gov/pml/div684/fcdc/images/Blue-Red-SI-2.jpg"/>
          <p:cNvPicPr>
            <a:picLocks noChangeAspect="1" noChangeArrowheads="1"/>
          </p:cNvPicPr>
          <p:nvPr/>
        </p:nvPicPr>
        <p:blipFill rotWithShape="1">
          <a:blip r:embed="rId2">
            <a:extLst>
              <a:ext uri="{28A0092B-C50C-407E-A947-70E740481C1C}">
                <a14:useLocalDpi xmlns:a14="http://schemas.microsoft.com/office/drawing/2010/main" val="0"/>
              </a:ext>
            </a:extLst>
          </a:blip>
          <a:srcRect l="22107" t="39811" r="50813" b="23971"/>
          <a:stretch/>
        </p:blipFill>
        <p:spPr bwMode="auto">
          <a:xfrm>
            <a:off x="6858000" y="1663874"/>
            <a:ext cx="914400" cy="876190"/>
          </a:xfrm>
          <a:prstGeom prst="rect">
            <a:avLst/>
          </a:prstGeom>
          <a:noFill/>
          <a:extLst>
            <a:ext uri="{909E8E84-426E-40dd-AFC4-6F175D3DCCD1}">
              <a14:hiddenFill xmlns:a14="http://schemas.microsoft.com/office/drawing/2010/main" xmlns="">
                <a:solidFill>
                  <a:srgbClr val="FFFFFF"/>
                </a:solidFill>
              </a14:hiddenFill>
            </a:ext>
          </a:extLst>
        </p:spPr>
      </p:pic>
      <p:grpSp>
        <p:nvGrpSpPr>
          <p:cNvPr id="3" name="Group 2"/>
          <p:cNvGrpSpPr/>
          <p:nvPr/>
        </p:nvGrpSpPr>
        <p:grpSpPr>
          <a:xfrm>
            <a:off x="1447800" y="5257800"/>
            <a:ext cx="6324600" cy="1371600"/>
            <a:chOff x="1447800" y="5257800"/>
            <a:chExt cx="6324600" cy="1371600"/>
          </a:xfrm>
        </p:grpSpPr>
        <p:sp>
          <p:nvSpPr>
            <p:cNvPr id="6" name="Rectangle 3"/>
            <p:cNvSpPr txBox="1">
              <a:spLocks noChangeArrowheads="1"/>
            </p:cNvSpPr>
            <p:nvPr/>
          </p:nvSpPr>
          <p:spPr bwMode="auto">
            <a:xfrm>
              <a:off x="2743200" y="5257800"/>
              <a:ext cx="3810000" cy="990600"/>
            </a:xfrm>
            <a:prstGeom prst="rect">
              <a:avLst/>
            </a:prstGeom>
            <a:solidFill>
              <a:srgbClr val="A2C0FF"/>
            </a:solidFill>
            <a:ln w="9525">
              <a:solidFill>
                <a:srgbClr val="000000"/>
              </a:solidFill>
              <a:miter lim="800000"/>
              <a:headEnd/>
              <a:tailEnd/>
            </a:ln>
            <a:extLs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0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6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2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1600">
                  <a:solidFill>
                    <a:schemeClr val="tx1"/>
                  </a:solidFill>
                  <a:latin typeface="+mn-lt"/>
                  <a:ea typeface="ＭＳ Ｐゴシック" charset="-128"/>
                </a:defRPr>
              </a:lvl5pPr>
              <a:lvl6pPr marL="2514600" indent="-228600" algn="l" rtl="0" eaLnBrk="1" fontAlgn="base" hangingPunct="1">
                <a:spcBef>
                  <a:spcPct val="20000"/>
                </a:spcBef>
                <a:spcAft>
                  <a:spcPct val="0"/>
                </a:spcAft>
                <a:buChar char="»"/>
                <a:defRPr sz="1600">
                  <a:solidFill>
                    <a:schemeClr val="tx1"/>
                  </a:solidFill>
                  <a:latin typeface="+mn-lt"/>
                  <a:ea typeface="ＭＳ Ｐゴシック" charset="-128"/>
                </a:defRPr>
              </a:lvl6pPr>
              <a:lvl7pPr marL="2971800" indent="-228600" algn="l" rtl="0" eaLnBrk="1" fontAlgn="base" hangingPunct="1">
                <a:spcBef>
                  <a:spcPct val="20000"/>
                </a:spcBef>
                <a:spcAft>
                  <a:spcPct val="0"/>
                </a:spcAft>
                <a:buChar char="»"/>
                <a:defRPr sz="1600">
                  <a:solidFill>
                    <a:schemeClr val="tx1"/>
                  </a:solidFill>
                  <a:latin typeface="+mn-lt"/>
                  <a:ea typeface="ＭＳ Ｐゴシック" charset="-128"/>
                </a:defRPr>
              </a:lvl7pPr>
              <a:lvl8pPr marL="3429000" indent="-228600" algn="l" rtl="0" eaLnBrk="1" fontAlgn="base" hangingPunct="1">
                <a:spcBef>
                  <a:spcPct val="20000"/>
                </a:spcBef>
                <a:spcAft>
                  <a:spcPct val="0"/>
                </a:spcAft>
                <a:buChar char="»"/>
                <a:defRPr sz="1600">
                  <a:solidFill>
                    <a:schemeClr val="tx1"/>
                  </a:solidFill>
                  <a:latin typeface="+mn-lt"/>
                  <a:ea typeface="ＭＳ Ｐゴシック" charset="-128"/>
                </a:defRPr>
              </a:lvl8pPr>
              <a:lvl9pPr marL="3886200" indent="-228600" algn="l" rtl="0" eaLnBrk="1" fontAlgn="base" hangingPunct="1">
                <a:spcBef>
                  <a:spcPct val="20000"/>
                </a:spcBef>
                <a:spcAft>
                  <a:spcPct val="0"/>
                </a:spcAft>
                <a:buChar char="»"/>
                <a:defRPr sz="1600">
                  <a:solidFill>
                    <a:schemeClr val="tx1"/>
                  </a:solidFill>
                  <a:latin typeface="+mn-lt"/>
                  <a:ea typeface="ＭＳ Ｐゴシック" charset="-128"/>
                </a:defRPr>
              </a:lvl9pPr>
            </a:lstStyle>
            <a:p>
              <a:pPr marL="0" indent="0">
                <a:buNone/>
              </a:pPr>
              <a:r>
                <a:rPr lang="en-US" sz="1600" dirty="0" smtClean="0">
                  <a:solidFill>
                    <a:srgbClr val="008000"/>
                  </a:solidFill>
                  <a:latin typeface="Calibri" charset="0"/>
                </a:rPr>
                <a:t>kg m-2 s-1</a:t>
              </a:r>
            </a:p>
            <a:p>
              <a:pPr marL="0" indent="0">
                <a:buNone/>
              </a:pPr>
              <a:r>
                <a:rPr lang="en-US" sz="1600" dirty="0" smtClean="0">
                  <a:solidFill>
                    <a:srgbClr val="008000"/>
                  </a:solidFill>
                  <a:latin typeface="Calibri" charset="0"/>
                </a:rPr>
                <a:t>Kg/m2/month</a:t>
              </a:r>
            </a:p>
            <a:p>
              <a:pPr marL="0" indent="0">
                <a:buNone/>
              </a:pPr>
              <a:r>
                <a:rPr lang="en-US" sz="1600" dirty="0" err="1" smtClean="0">
                  <a:solidFill>
                    <a:srgbClr val="FF6600"/>
                  </a:solidFill>
                  <a:latin typeface="Calibri" charset="0"/>
                </a:rPr>
                <a:t>kgC</a:t>
              </a:r>
              <a:r>
                <a:rPr lang="en-US" sz="1600" dirty="0" smtClean="0">
                  <a:solidFill>
                    <a:srgbClr val="FF6600"/>
                  </a:solidFill>
                  <a:latin typeface="Calibri" charset="0"/>
                </a:rPr>
                <a:t> m-2 s-1</a:t>
              </a:r>
              <a:endParaRPr lang="en-US" sz="1600" dirty="0">
                <a:solidFill>
                  <a:srgbClr val="FF6600"/>
                </a:solidFill>
                <a:latin typeface="Calibri" charset="0"/>
              </a:endParaRPr>
            </a:p>
          </p:txBody>
        </p:sp>
        <p:sp>
          <p:nvSpPr>
            <p:cNvPr id="8" name="TextBox 7"/>
            <p:cNvSpPr txBox="1"/>
            <p:nvPr/>
          </p:nvSpPr>
          <p:spPr>
            <a:xfrm>
              <a:off x="1447800" y="6290846"/>
              <a:ext cx="6324600" cy="338554"/>
            </a:xfrm>
            <a:prstGeom prst="rect">
              <a:avLst/>
            </a:prstGeom>
            <a:noFill/>
          </p:spPr>
          <p:txBody>
            <a:bodyPr wrap="square" rtlCol="0">
              <a:spAutoFit/>
            </a:bodyPr>
            <a:lstStyle/>
            <a:p>
              <a:pPr marL="0" indent="0" algn="ctr">
                <a:buNone/>
              </a:pPr>
              <a:r>
                <a:rPr lang="en-US" sz="1600" dirty="0">
                  <a:latin typeface="Calibri" charset="0"/>
                </a:rPr>
                <a:t>Units for Gross Primary Productivity (GPP)</a:t>
              </a:r>
            </a:p>
          </p:txBody>
        </p:sp>
      </p:grpSp>
    </p:spTree>
    <p:extLst>
      <p:ext uri="{BB962C8B-B14F-4D97-AF65-F5344CB8AC3E}">
        <p14:creationId xmlns:p14="http://schemas.microsoft.com/office/powerpoint/2010/main" val="1241221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Quality (1)</a:t>
            </a:r>
            <a:endParaRPr lang="en-US" dirty="0"/>
          </a:p>
        </p:txBody>
      </p:sp>
      <p:sp>
        <p:nvSpPr>
          <p:cNvPr id="3" name="Content Placeholder 2"/>
          <p:cNvSpPr>
            <a:spLocks noGrp="1"/>
          </p:cNvSpPr>
          <p:nvPr>
            <p:ph idx="1"/>
          </p:nvPr>
        </p:nvSpPr>
        <p:spPr/>
        <p:txBody>
          <a:bodyPr/>
          <a:lstStyle/>
          <a:p>
            <a:r>
              <a:rPr lang="en-US" dirty="0" smtClean="0"/>
              <a:t>Ancillary Data</a:t>
            </a:r>
          </a:p>
          <a:p>
            <a:pPr lvl="1"/>
            <a:r>
              <a:rPr lang="en-US" dirty="0"/>
              <a:t>one data variable provides metadata about the individual values of another data variable</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700D400F-40F2-DD42-85AA-DC6EC84B1DE8}" type="slidenum">
              <a:rPr lang="en-US" smtClean="0"/>
              <a:pPr>
                <a:defRPr/>
              </a:pPr>
              <a:t>21</a:t>
            </a:fld>
            <a:endParaRPr lang="en-US"/>
          </a:p>
        </p:txBody>
      </p:sp>
      <p:sp>
        <p:nvSpPr>
          <p:cNvPr id="5" name="Rectangle 3"/>
          <p:cNvSpPr txBox="1">
            <a:spLocks noChangeArrowheads="1"/>
          </p:cNvSpPr>
          <p:nvPr/>
        </p:nvSpPr>
        <p:spPr bwMode="auto">
          <a:xfrm>
            <a:off x="685800" y="2895599"/>
            <a:ext cx="7696200" cy="3352801"/>
          </a:xfrm>
          <a:prstGeom prst="rect">
            <a:avLst/>
          </a:prstGeom>
          <a:solidFill>
            <a:srgbClr val="A2C0FF"/>
          </a:solidFill>
          <a:ln w="9525">
            <a:solidFill>
              <a:srgbClr val="000000"/>
            </a:solidFill>
            <a:miter lim="800000"/>
            <a:headEnd/>
            <a:tailEnd/>
          </a:ln>
          <a:extLs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0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6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2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1600">
                <a:solidFill>
                  <a:schemeClr val="tx1"/>
                </a:solidFill>
                <a:latin typeface="+mn-lt"/>
                <a:ea typeface="ＭＳ Ｐゴシック" charset="-128"/>
              </a:defRPr>
            </a:lvl5pPr>
            <a:lvl6pPr marL="2514600" indent="-228600" algn="l" rtl="0" eaLnBrk="1" fontAlgn="base" hangingPunct="1">
              <a:spcBef>
                <a:spcPct val="20000"/>
              </a:spcBef>
              <a:spcAft>
                <a:spcPct val="0"/>
              </a:spcAft>
              <a:buChar char="»"/>
              <a:defRPr sz="1600">
                <a:solidFill>
                  <a:schemeClr val="tx1"/>
                </a:solidFill>
                <a:latin typeface="+mn-lt"/>
                <a:ea typeface="ＭＳ Ｐゴシック" charset="-128"/>
              </a:defRPr>
            </a:lvl6pPr>
            <a:lvl7pPr marL="2971800" indent="-228600" algn="l" rtl="0" eaLnBrk="1" fontAlgn="base" hangingPunct="1">
              <a:spcBef>
                <a:spcPct val="20000"/>
              </a:spcBef>
              <a:spcAft>
                <a:spcPct val="0"/>
              </a:spcAft>
              <a:buChar char="»"/>
              <a:defRPr sz="1600">
                <a:solidFill>
                  <a:schemeClr val="tx1"/>
                </a:solidFill>
                <a:latin typeface="+mn-lt"/>
                <a:ea typeface="ＭＳ Ｐゴシック" charset="-128"/>
              </a:defRPr>
            </a:lvl7pPr>
            <a:lvl8pPr marL="3429000" indent="-228600" algn="l" rtl="0" eaLnBrk="1" fontAlgn="base" hangingPunct="1">
              <a:spcBef>
                <a:spcPct val="20000"/>
              </a:spcBef>
              <a:spcAft>
                <a:spcPct val="0"/>
              </a:spcAft>
              <a:buChar char="»"/>
              <a:defRPr sz="1600">
                <a:solidFill>
                  <a:schemeClr val="tx1"/>
                </a:solidFill>
                <a:latin typeface="+mn-lt"/>
                <a:ea typeface="ＭＳ Ｐゴシック" charset="-128"/>
              </a:defRPr>
            </a:lvl8pPr>
            <a:lvl9pPr marL="3886200" indent="-228600" algn="l" rtl="0" eaLnBrk="1" fontAlgn="base" hangingPunct="1">
              <a:spcBef>
                <a:spcPct val="20000"/>
              </a:spcBef>
              <a:spcAft>
                <a:spcPct val="0"/>
              </a:spcAft>
              <a:buChar char="»"/>
              <a:defRPr sz="1600">
                <a:solidFill>
                  <a:schemeClr val="tx1"/>
                </a:solidFill>
                <a:latin typeface="+mn-lt"/>
                <a:ea typeface="ＭＳ Ｐゴシック" charset="-128"/>
              </a:defRPr>
            </a:lvl9pPr>
          </a:lstStyle>
          <a:p>
            <a:pPr marL="0" indent="0">
              <a:buNone/>
            </a:pPr>
            <a:r>
              <a:rPr lang="en-US" sz="1800" dirty="0" smtClean="0"/>
              <a:t>float </a:t>
            </a:r>
            <a:r>
              <a:rPr lang="en-US" sz="1800" dirty="0"/>
              <a:t>q(time) </a:t>
            </a:r>
            <a:r>
              <a:rPr lang="en-US" sz="1800" dirty="0" smtClean="0"/>
              <a:t>;</a:t>
            </a:r>
          </a:p>
          <a:p>
            <a:pPr marL="0" indent="0">
              <a:buNone/>
            </a:pPr>
            <a:r>
              <a:rPr lang="en-US" sz="1800" dirty="0" smtClean="0"/>
              <a:t>    </a:t>
            </a:r>
            <a:r>
              <a:rPr lang="en-US" sz="1800" dirty="0" err="1"/>
              <a:t>q:standard_name</a:t>
            </a:r>
            <a:r>
              <a:rPr lang="en-US" sz="1800" dirty="0"/>
              <a:t> = "</a:t>
            </a:r>
            <a:r>
              <a:rPr lang="en-US" sz="1800" dirty="0" err="1"/>
              <a:t>specific_humidity</a:t>
            </a:r>
            <a:r>
              <a:rPr lang="en-US" sz="1800" dirty="0"/>
              <a:t>" </a:t>
            </a:r>
            <a:r>
              <a:rPr lang="en-US" sz="1800" dirty="0" smtClean="0"/>
              <a:t>;</a:t>
            </a:r>
          </a:p>
          <a:p>
            <a:pPr marL="0" indent="0">
              <a:buNone/>
            </a:pPr>
            <a:r>
              <a:rPr lang="en-US" sz="1800" dirty="0" smtClean="0"/>
              <a:t>    </a:t>
            </a:r>
            <a:r>
              <a:rPr lang="en-US" sz="1800" dirty="0" err="1"/>
              <a:t>q:units</a:t>
            </a:r>
            <a:r>
              <a:rPr lang="en-US" sz="1800" dirty="0"/>
              <a:t> = "g/g" </a:t>
            </a:r>
            <a:r>
              <a:rPr lang="en-US" sz="1800" dirty="0" smtClean="0"/>
              <a:t>;</a:t>
            </a:r>
          </a:p>
          <a:p>
            <a:pPr marL="0" indent="0">
              <a:buNone/>
            </a:pPr>
            <a:r>
              <a:rPr lang="en-US" sz="1800" dirty="0" smtClean="0"/>
              <a:t>    </a:t>
            </a:r>
            <a:r>
              <a:rPr lang="en-US" sz="1800" dirty="0" err="1"/>
              <a:t>q:ancillary_variables</a:t>
            </a:r>
            <a:r>
              <a:rPr lang="en-US" sz="1800" dirty="0"/>
              <a:t> = "</a:t>
            </a:r>
            <a:r>
              <a:rPr lang="en-US" sz="1800" dirty="0" err="1"/>
              <a:t>q_error_limit</a:t>
            </a:r>
            <a:r>
              <a:rPr lang="en-US" sz="1800" dirty="0"/>
              <a:t> </a:t>
            </a:r>
            <a:r>
              <a:rPr lang="en-US" sz="1800" dirty="0" err="1"/>
              <a:t>q_detection_limit</a:t>
            </a:r>
            <a:r>
              <a:rPr lang="en-US" sz="1800" dirty="0"/>
              <a:t>" </a:t>
            </a:r>
            <a:r>
              <a:rPr lang="en-US" sz="1800" dirty="0" smtClean="0"/>
              <a:t>;</a:t>
            </a:r>
          </a:p>
          <a:p>
            <a:pPr marL="0" indent="0">
              <a:buNone/>
            </a:pPr>
            <a:r>
              <a:rPr lang="en-US" sz="1800" dirty="0" smtClean="0"/>
              <a:t>float </a:t>
            </a:r>
            <a:r>
              <a:rPr lang="en-US" sz="1800" dirty="0" err="1"/>
              <a:t>q_error_limit</a:t>
            </a:r>
            <a:r>
              <a:rPr lang="en-US" sz="1800" dirty="0"/>
              <a:t>(time</a:t>
            </a:r>
            <a:r>
              <a:rPr lang="en-US" sz="1800" dirty="0" smtClean="0"/>
              <a:t>)</a:t>
            </a:r>
          </a:p>
          <a:p>
            <a:pPr marL="0" indent="0">
              <a:buNone/>
            </a:pPr>
            <a:r>
              <a:rPr lang="en-US" sz="1800" dirty="0" smtClean="0"/>
              <a:t>    </a:t>
            </a:r>
            <a:r>
              <a:rPr lang="en-US" sz="1800" dirty="0" err="1"/>
              <a:t>q_error_limit:standard_name</a:t>
            </a:r>
            <a:r>
              <a:rPr lang="en-US" sz="1800" dirty="0"/>
              <a:t> = "</a:t>
            </a:r>
            <a:r>
              <a:rPr lang="en-US" sz="1800" dirty="0" err="1"/>
              <a:t>specific_humidity</a:t>
            </a:r>
            <a:r>
              <a:rPr lang="en-US" sz="1800" dirty="0"/>
              <a:t> </a:t>
            </a:r>
            <a:r>
              <a:rPr lang="en-US" sz="1800" dirty="0" smtClean="0"/>
              <a:t> </a:t>
            </a:r>
            <a:r>
              <a:rPr lang="en-US" sz="1800" dirty="0" err="1" smtClean="0"/>
              <a:t>standard_error</a:t>
            </a:r>
            <a:r>
              <a:rPr lang="en-US" sz="1800" dirty="0"/>
              <a:t>" </a:t>
            </a:r>
            <a:r>
              <a:rPr lang="en-US" sz="1800" dirty="0" smtClean="0"/>
              <a:t>;</a:t>
            </a:r>
          </a:p>
          <a:p>
            <a:pPr marL="0" indent="0">
              <a:buNone/>
            </a:pPr>
            <a:r>
              <a:rPr lang="en-US" sz="1800" dirty="0" smtClean="0"/>
              <a:t>    </a:t>
            </a:r>
            <a:r>
              <a:rPr lang="en-US" sz="1800" dirty="0" err="1"/>
              <a:t>q_error_limit:units</a:t>
            </a:r>
            <a:r>
              <a:rPr lang="en-US" sz="1800" dirty="0"/>
              <a:t> = "g/g" </a:t>
            </a:r>
            <a:r>
              <a:rPr lang="en-US" sz="1800" dirty="0" smtClean="0"/>
              <a:t>;</a:t>
            </a:r>
          </a:p>
          <a:p>
            <a:pPr marL="0" indent="0">
              <a:buNone/>
            </a:pPr>
            <a:r>
              <a:rPr lang="en-US" sz="1800" dirty="0" smtClean="0"/>
              <a:t>float </a:t>
            </a:r>
            <a:r>
              <a:rPr lang="en-US" sz="1800" dirty="0" err="1"/>
              <a:t>q_detection_limit</a:t>
            </a:r>
            <a:r>
              <a:rPr lang="en-US" sz="1800" dirty="0"/>
              <a:t>(time</a:t>
            </a:r>
            <a:r>
              <a:rPr lang="en-US" sz="1800" dirty="0" smtClean="0"/>
              <a:t>)</a:t>
            </a:r>
          </a:p>
          <a:p>
            <a:pPr marL="0" indent="0">
              <a:buNone/>
            </a:pPr>
            <a:r>
              <a:rPr lang="en-US" sz="1800" dirty="0" smtClean="0"/>
              <a:t>    </a:t>
            </a:r>
            <a:r>
              <a:rPr lang="en-US" sz="1800" dirty="0" err="1"/>
              <a:t>q_detection_limit:standard_name</a:t>
            </a:r>
            <a:r>
              <a:rPr lang="en-US" sz="1800" dirty="0"/>
              <a:t> = "</a:t>
            </a:r>
            <a:r>
              <a:rPr lang="en-US" sz="1800" dirty="0" err="1"/>
              <a:t>specific_humidity</a:t>
            </a:r>
            <a:r>
              <a:rPr lang="en-US" sz="1800" dirty="0"/>
              <a:t> </a:t>
            </a:r>
            <a:r>
              <a:rPr lang="en-US" sz="1800" dirty="0" err="1"/>
              <a:t>detection_minimum</a:t>
            </a:r>
            <a:r>
              <a:rPr lang="en-US" sz="1800" dirty="0"/>
              <a:t>" </a:t>
            </a:r>
            <a:r>
              <a:rPr lang="en-US" sz="1800" dirty="0" smtClean="0"/>
              <a:t>;</a:t>
            </a:r>
          </a:p>
          <a:p>
            <a:pPr marL="0" indent="0">
              <a:buNone/>
            </a:pPr>
            <a:r>
              <a:rPr lang="en-US" sz="1800" dirty="0" smtClean="0"/>
              <a:t>    </a:t>
            </a:r>
            <a:r>
              <a:rPr lang="en-US" sz="1800" dirty="0" err="1"/>
              <a:t>q_detection_limit:units</a:t>
            </a:r>
            <a:r>
              <a:rPr lang="en-US" sz="1800" dirty="0"/>
              <a:t> = "g/g" ;</a:t>
            </a:r>
          </a:p>
        </p:txBody>
      </p:sp>
      <p:sp>
        <p:nvSpPr>
          <p:cNvPr id="6" name="TextBox 5"/>
          <p:cNvSpPr txBox="1"/>
          <p:nvPr/>
        </p:nvSpPr>
        <p:spPr>
          <a:xfrm>
            <a:off x="2133600" y="6290846"/>
            <a:ext cx="6324600" cy="338554"/>
          </a:xfrm>
          <a:prstGeom prst="rect">
            <a:avLst/>
          </a:prstGeom>
          <a:noFill/>
        </p:spPr>
        <p:txBody>
          <a:bodyPr wrap="square" rtlCol="0">
            <a:spAutoFit/>
          </a:bodyPr>
          <a:lstStyle/>
          <a:p>
            <a:pPr marL="0" indent="0" algn="r">
              <a:buNone/>
            </a:pPr>
            <a:r>
              <a:rPr lang="en-US" sz="1600" i="1" dirty="0">
                <a:latin typeface="Calibri" charset="0"/>
              </a:rPr>
              <a:t>Source: Example 3.2</a:t>
            </a:r>
            <a:r>
              <a:rPr lang="en-US" sz="1600" i="1" dirty="0" smtClean="0">
                <a:latin typeface="Calibri" charset="0"/>
              </a:rPr>
              <a:t>. of CF Conventions Document</a:t>
            </a:r>
            <a:endParaRPr lang="en-US" sz="1600" i="1" dirty="0">
              <a:latin typeface="Calibri" charset="0"/>
            </a:endParaRPr>
          </a:p>
        </p:txBody>
      </p:sp>
      <p:sp>
        <p:nvSpPr>
          <p:cNvPr id="7" name="Rectangle 6"/>
          <p:cNvSpPr/>
          <p:nvPr/>
        </p:nvSpPr>
        <p:spPr bwMode="auto">
          <a:xfrm>
            <a:off x="5791200" y="4572000"/>
            <a:ext cx="1447800" cy="381000"/>
          </a:xfrm>
          <a:prstGeom prst="rect">
            <a:avLst/>
          </a:prstGeom>
          <a:solidFill>
            <a:srgbClr val="FF0000">
              <a:alpha val="17000"/>
            </a:srgbClr>
          </a:solid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Tx/>
              <a:buSzTx/>
              <a:buFontTx/>
              <a:buChar char="–"/>
              <a:tabLst/>
            </a:pPr>
            <a:endParaRPr kumimoji="0" lang="en-US" sz="2600" b="0" i="0" u="none" strike="noStrike" cap="none" normalizeH="0" baseline="0">
              <a:ln>
                <a:noFill/>
              </a:ln>
              <a:solidFill>
                <a:schemeClr val="tx1"/>
              </a:solidFill>
              <a:effectLst/>
              <a:latin typeface="Calibri" charset="0"/>
            </a:endParaRPr>
          </a:p>
        </p:txBody>
      </p:sp>
      <p:sp>
        <p:nvSpPr>
          <p:cNvPr id="8" name="Rectangle 7"/>
          <p:cNvSpPr/>
          <p:nvPr/>
        </p:nvSpPr>
        <p:spPr bwMode="auto">
          <a:xfrm>
            <a:off x="6172200" y="5562600"/>
            <a:ext cx="1905000" cy="381000"/>
          </a:xfrm>
          <a:prstGeom prst="rect">
            <a:avLst/>
          </a:prstGeom>
          <a:solidFill>
            <a:srgbClr val="FF0000">
              <a:alpha val="17000"/>
            </a:srgbClr>
          </a:solid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Tx/>
              <a:buSzTx/>
              <a:buFontTx/>
              <a:buChar char="–"/>
              <a:tabLst/>
            </a:pPr>
            <a:endParaRPr kumimoji="0" lang="en-US" sz="2600" b="0" i="0" u="none" strike="noStrike" cap="none" normalizeH="0" baseline="0">
              <a:ln>
                <a:noFill/>
              </a:ln>
              <a:solidFill>
                <a:schemeClr val="tx1"/>
              </a:solidFill>
              <a:effectLst/>
              <a:latin typeface="Calibri" charset="0"/>
            </a:endParaRPr>
          </a:p>
        </p:txBody>
      </p:sp>
      <p:sp>
        <p:nvSpPr>
          <p:cNvPr id="9" name="Rectangle 8"/>
          <p:cNvSpPr/>
          <p:nvPr/>
        </p:nvSpPr>
        <p:spPr bwMode="auto">
          <a:xfrm>
            <a:off x="990600" y="3276600"/>
            <a:ext cx="3581400" cy="381000"/>
          </a:xfrm>
          <a:prstGeom prst="rect">
            <a:avLst/>
          </a:prstGeom>
          <a:solidFill>
            <a:srgbClr val="00B050">
              <a:alpha val="17000"/>
            </a:srgbClr>
          </a:solidFill>
          <a:ln w="2540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Tx/>
              <a:buSzTx/>
              <a:buFontTx/>
              <a:buChar char="–"/>
              <a:tabLst/>
            </a:pPr>
            <a:endParaRPr kumimoji="0" lang="en-US" sz="2600" b="0" i="0" u="none" strike="noStrike" cap="none" normalizeH="0" baseline="0">
              <a:ln>
                <a:noFill/>
              </a:ln>
              <a:solidFill>
                <a:schemeClr val="tx1"/>
              </a:solidFill>
              <a:effectLst/>
              <a:latin typeface="Calibri" charset="0"/>
            </a:endParaRPr>
          </a:p>
        </p:txBody>
      </p:sp>
      <p:sp>
        <p:nvSpPr>
          <p:cNvPr id="10" name="Rectangle 9"/>
          <p:cNvSpPr/>
          <p:nvPr/>
        </p:nvSpPr>
        <p:spPr bwMode="auto">
          <a:xfrm>
            <a:off x="990600" y="4572000"/>
            <a:ext cx="4724400" cy="381000"/>
          </a:xfrm>
          <a:prstGeom prst="rect">
            <a:avLst/>
          </a:prstGeom>
          <a:solidFill>
            <a:srgbClr val="00B050">
              <a:alpha val="17000"/>
            </a:srgbClr>
          </a:solidFill>
          <a:ln w="2540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Tx/>
              <a:buSzTx/>
              <a:buFontTx/>
              <a:buChar char="–"/>
              <a:tabLst/>
            </a:pPr>
            <a:endParaRPr kumimoji="0" lang="en-US" sz="2600" b="0" i="0" u="none" strike="noStrike" cap="none" normalizeH="0" baseline="0">
              <a:ln>
                <a:noFill/>
              </a:ln>
              <a:solidFill>
                <a:schemeClr val="tx1"/>
              </a:solidFill>
              <a:effectLst/>
              <a:latin typeface="Calibri" charset="0"/>
            </a:endParaRPr>
          </a:p>
        </p:txBody>
      </p:sp>
      <p:sp>
        <p:nvSpPr>
          <p:cNvPr id="11" name="Rectangle 10"/>
          <p:cNvSpPr/>
          <p:nvPr/>
        </p:nvSpPr>
        <p:spPr bwMode="auto">
          <a:xfrm>
            <a:off x="990600" y="5562600"/>
            <a:ext cx="5105400" cy="381000"/>
          </a:xfrm>
          <a:prstGeom prst="rect">
            <a:avLst/>
          </a:prstGeom>
          <a:solidFill>
            <a:srgbClr val="00B050">
              <a:alpha val="17000"/>
            </a:srgbClr>
          </a:solidFill>
          <a:ln w="2540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Tx/>
              <a:buSzTx/>
              <a:buFontTx/>
              <a:buChar char="–"/>
              <a:tabLst/>
            </a:pPr>
            <a:endParaRPr kumimoji="0" lang="en-US" sz="2600" b="0" i="0" u="none" strike="noStrike" cap="none" normalizeH="0" baseline="0">
              <a:ln>
                <a:noFill/>
              </a:ln>
              <a:solidFill>
                <a:schemeClr val="tx1"/>
              </a:solidFill>
              <a:effectLst/>
              <a:latin typeface="Calibri" charset="0"/>
            </a:endParaRPr>
          </a:p>
        </p:txBody>
      </p:sp>
      <p:sp>
        <p:nvSpPr>
          <p:cNvPr id="12" name="Rectangle 11"/>
          <p:cNvSpPr/>
          <p:nvPr/>
        </p:nvSpPr>
        <p:spPr bwMode="auto">
          <a:xfrm>
            <a:off x="990600" y="3886200"/>
            <a:ext cx="5181600" cy="381000"/>
          </a:xfrm>
          <a:prstGeom prst="rect">
            <a:avLst/>
          </a:prstGeom>
          <a:solidFill>
            <a:srgbClr val="0000CC">
              <a:alpha val="17000"/>
            </a:srgbClr>
          </a:solidFill>
          <a:ln w="25400" cap="flat" cmpd="sng" algn="ctr">
            <a:solidFill>
              <a:srgbClr val="0000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Tx/>
              <a:buSzTx/>
              <a:buFontTx/>
              <a:buChar char="–"/>
              <a:tabLst/>
            </a:pPr>
            <a:endParaRPr kumimoji="0" lang="en-US" sz="2600" b="0" i="0" u="none" strike="noStrike" cap="none" normalizeH="0" baseline="0">
              <a:ln>
                <a:noFill/>
              </a:ln>
              <a:solidFill>
                <a:schemeClr val="tx1"/>
              </a:solidFill>
              <a:effectLst/>
              <a:latin typeface="Calibri" charset="0"/>
            </a:endParaRPr>
          </a:p>
        </p:txBody>
      </p:sp>
    </p:spTree>
    <p:extLst>
      <p:ext uri="{BB962C8B-B14F-4D97-AF65-F5344CB8AC3E}">
        <p14:creationId xmlns:p14="http://schemas.microsoft.com/office/powerpoint/2010/main" val="344031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Quality (2)</a:t>
            </a:r>
            <a:endParaRPr lang="en-US" dirty="0"/>
          </a:p>
        </p:txBody>
      </p:sp>
      <p:sp>
        <p:nvSpPr>
          <p:cNvPr id="3" name="Content Placeholder 2"/>
          <p:cNvSpPr>
            <a:spLocks noGrp="1"/>
          </p:cNvSpPr>
          <p:nvPr>
            <p:ph idx="1"/>
          </p:nvPr>
        </p:nvSpPr>
        <p:spPr/>
        <p:txBody>
          <a:bodyPr/>
          <a:lstStyle/>
          <a:p>
            <a:r>
              <a:rPr lang="en-US" dirty="0" smtClean="0"/>
              <a:t>Flags</a:t>
            </a:r>
          </a:p>
          <a:p>
            <a:pPr lvl="1"/>
            <a:r>
              <a:rPr lang="en-US" dirty="0"/>
              <a:t>The attributes </a:t>
            </a:r>
            <a:r>
              <a:rPr lang="en-US" b="1" dirty="0" err="1"/>
              <a:t>flag_values</a:t>
            </a:r>
            <a:r>
              <a:rPr lang="en-US" dirty="0"/>
              <a:t>, </a:t>
            </a:r>
            <a:r>
              <a:rPr lang="en-US" b="1" dirty="0" err="1"/>
              <a:t>flag_masks</a:t>
            </a:r>
            <a:r>
              <a:rPr lang="en-US" dirty="0"/>
              <a:t> and </a:t>
            </a:r>
            <a:r>
              <a:rPr lang="en-US" b="1" dirty="0" err="1"/>
              <a:t>flag_meanings</a:t>
            </a:r>
            <a:r>
              <a:rPr lang="en-US" dirty="0"/>
              <a:t> are intended to make variables that contain flag values self describing.</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700D400F-40F2-DD42-85AA-DC6EC84B1DE8}" type="slidenum">
              <a:rPr lang="en-US" smtClean="0"/>
              <a:pPr>
                <a:defRPr/>
              </a:pPr>
              <a:t>22</a:t>
            </a:fld>
            <a:endParaRPr lang="en-US"/>
          </a:p>
        </p:txBody>
      </p:sp>
      <p:sp>
        <p:nvSpPr>
          <p:cNvPr id="5" name="Rectangle 3"/>
          <p:cNvSpPr txBox="1">
            <a:spLocks noChangeArrowheads="1"/>
          </p:cNvSpPr>
          <p:nvPr/>
        </p:nvSpPr>
        <p:spPr bwMode="auto">
          <a:xfrm>
            <a:off x="685800" y="3352799"/>
            <a:ext cx="7696200" cy="2819401"/>
          </a:xfrm>
          <a:prstGeom prst="rect">
            <a:avLst/>
          </a:prstGeom>
          <a:solidFill>
            <a:srgbClr val="A2C0FF"/>
          </a:solidFill>
          <a:ln w="9525">
            <a:solidFill>
              <a:srgbClr val="000000"/>
            </a:solidFill>
            <a:miter lim="800000"/>
            <a:headEnd/>
            <a:tailEnd/>
          </a:ln>
          <a:extLs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0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6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2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1600">
                <a:solidFill>
                  <a:schemeClr val="tx1"/>
                </a:solidFill>
                <a:latin typeface="+mn-lt"/>
                <a:ea typeface="ＭＳ Ｐゴシック" charset="-128"/>
              </a:defRPr>
            </a:lvl5pPr>
            <a:lvl6pPr marL="2514600" indent="-228600" algn="l" rtl="0" eaLnBrk="1" fontAlgn="base" hangingPunct="1">
              <a:spcBef>
                <a:spcPct val="20000"/>
              </a:spcBef>
              <a:spcAft>
                <a:spcPct val="0"/>
              </a:spcAft>
              <a:buChar char="»"/>
              <a:defRPr sz="1600">
                <a:solidFill>
                  <a:schemeClr val="tx1"/>
                </a:solidFill>
                <a:latin typeface="+mn-lt"/>
                <a:ea typeface="ＭＳ Ｐゴシック" charset="-128"/>
              </a:defRPr>
            </a:lvl6pPr>
            <a:lvl7pPr marL="2971800" indent="-228600" algn="l" rtl="0" eaLnBrk="1" fontAlgn="base" hangingPunct="1">
              <a:spcBef>
                <a:spcPct val="20000"/>
              </a:spcBef>
              <a:spcAft>
                <a:spcPct val="0"/>
              </a:spcAft>
              <a:buChar char="»"/>
              <a:defRPr sz="1600">
                <a:solidFill>
                  <a:schemeClr val="tx1"/>
                </a:solidFill>
                <a:latin typeface="+mn-lt"/>
                <a:ea typeface="ＭＳ Ｐゴシック" charset="-128"/>
              </a:defRPr>
            </a:lvl7pPr>
            <a:lvl8pPr marL="3429000" indent="-228600" algn="l" rtl="0" eaLnBrk="1" fontAlgn="base" hangingPunct="1">
              <a:spcBef>
                <a:spcPct val="20000"/>
              </a:spcBef>
              <a:spcAft>
                <a:spcPct val="0"/>
              </a:spcAft>
              <a:buChar char="»"/>
              <a:defRPr sz="1600">
                <a:solidFill>
                  <a:schemeClr val="tx1"/>
                </a:solidFill>
                <a:latin typeface="+mn-lt"/>
                <a:ea typeface="ＭＳ Ｐゴシック" charset="-128"/>
              </a:defRPr>
            </a:lvl8pPr>
            <a:lvl9pPr marL="3886200" indent="-228600" algn="l" rtl="0" eaLnBrk="1" fontAlgn="base" hangingPunct="1">
              <a:spcBef>
                <a:spcPct val="20000"/>
              </a:spcBef>
              <a:spcAft>
                <a:spcPct val="0"/>
              </a:spcAft>
              <a:buChar char="»"/>
              <a:defRPr sz="1600">
                <a:solidFill>
                  <a:schemeClr val="tx1"/>
                </a:solidFill>
                <a:latin typeface="+mn-lt"/>
                <a:ea typeface="ＭＳ Ｐゴシック" charset="-128"/>
              </a:defRPr>
            </a:lvl9pPr>
          </a:lstStyle>
          <a:p>
            <a:pPr marL="0" indent="0">
              <a:buNone/>
            </a:pPr>
            <a:r>
              <a:rPr lang="en-US" sz="1800" dirty="0" smtClean="0"/>
              <a:t>byte </a:t>
            </a:r>
            <a:r>
              <a:rPr lang="en-US" sz="1800" dirty="0" err="1"/>
              <a:t>current_speed_qc</a:t>
            </a:r>
            <a:r>
              <a:rPr lang="en-US" sz="1800" dirty="0"/>
              <a:t>(time, depth, </a:t>
            </a:r>
            <a:r>
              <a:rPr lang="en-US" sz="1800" dirty="0" err="1"/>
              <a:t>lat</a:t>
            </a:r>
            <a:r>
              <a:rPr lang="en-US" sz="1800" dirty="0"/>
              <a:t>, </a:t>
            </a:r>
            <a:r>
              <a:rPr lang="en-US" sz="1800" dirty="0" err="1"/>
              <a:t>lon</a:t>
            </a:r>
            <a:r>
              <a:rPr lang="en-US" sz="1800" dirty="0"/>
              <a:t>) </a:t>
            </a:r>
            <a:r>
              <a:rPr lang="en-US" sz="1800" dirty="0" smtClean="0"/>
              <a:t>;</a:t>
            </a:r>
          </a:p>
          <a:p>
            <a:pPr marL="0" indent="0">
              <a:buNone/>
            </a:pPr>
            <a:r>
              <a:rPr lang="en-US" sz="1800" dirty="0" smtClean="0"/>
              <a:t>    </a:t>
            </a:r>
            <a:r>
              <a:rPr lang="en-US" sz="1800" dirty="0" err="1"/>
              <a:t>current_speed_qc:long_name</a:t>
            </a:r>
            <a:r>
              <a:rPr lang="en-US" sz="1800" dirty="0"/>
              <a:t> = "Current Speed Quality" </a:t>
            </a:r>
            <a:r>
              <a:rPr lang="en-US" sz="1800" dirty="0" smtClean="0"/>
              <a:t>;</a:t>
            </a:r>
          </a:p>
          <a:p>
            <a:pPr marL="0" indent="0">
              <a:buNone/>
            </a:pPr>
            <a:r>
              <a:rPr lang="en-US" sz="1800" dirty="0" smtClean="0"/>
              <a:t>    </a:t>
            </a:r>
            <a:r>
              <a:rPr lang="en-US" sz="1800" dirty="0" err="1"/>
              <a:t>current_speed_qc:standard_name</a:t>
            </a:r>
            <a:r>
              <a:rPr lang="en-US" sz="1800" dirty="0"/>
              <a:t> = "</a:t>
            </a:r>
            <a:r>
              <a:rPr lang="en-US" sz="1800" dirty="0" err="1"/>
              <a:t>sea_water_speed</a:t>
            </a:r>
            <a:r>
              <a:rPr lang="en-US" sz="1800" dirty="0"/>
              <a:t> </a:t>
            </a:r>
            <a:r>
              <a:rPr lang="en-US" sz="1800" dirty="0" err="1"/>
              <a:t>status_flag</a:t>
            </a:r>
            <a:r>
              <a:rPr lang="en-US" sz="1800" dirty="0"/>
              <a:t>" </a:t>
            </a:r>
            <a:r>
              <a:rPr lang="en-US" sz="1800" dirty="0" smtClean="0"/>
              <a:t>;</a:t>
            </a:r>
          </a:p>
          <a:p>
            <a:pPr marL="0" indent="0">
              <a:buNone/>
            </a:pPr>
            <a:r>
              <a:rPr lang="en-US" sz="1800" dirty="0" smtClean="0"/>
              <a:t>    </a:t>
            </a:r>
            <a:r>
              <a:rPr lang="en-US" sz="1800" dirty="0"/>
              <a:t>current_speed_qc:_</a:t>
            </a:r>
            <a:r>
              <a:rPr lang="en-US" sz="1800" dirty="0" err="1"/>
              <a:t>FillValue</a:t>
            </a:r>
            <a:r>
              <a:rPr lang="en-US" sz="1800" dirty="0"/>
              <a:t> = -128b </a:t>
            </a:r>
            <a:r>
              <a:rPr lang="en-US" sz="1800" dirty="0" smtClean="0"/>
              <a:t>;</a:t>
            </a:r>
          </a:p>
          <a:p>
            <a:pPr marL="0" indent="0">
              <a:buNone/>
            </a:pPr>
            <a:r>
              <a:rPr lang="en-US" sz="1800" dirty="0" smtClean="0"/>
              <a:t>    </a:t>
            </a:r>
            <a:r>
              <a:rPr lang="en-US" sz="1800" dirty="0" err="1"/>
              <a:t>current_speed_qc:valid_range</a:t>
            </a:r>
            <a:r>
              <a:rPr lang="en-US" sz="1800" dirty="0"/>
              <a:t> = 0b, 2b </a:t>
            </a:r>
            <a:r>
              <a:rPr lang="en-US" sz="1800" dirty="0" smtClean="0"/>
              <a:t>;</a:t>
            </a:r>
          </a:p>
          <a:p>
            <a:pPr marL="0" indent="0">
              <a:buNone/>
            </a:pPr>
            <a:r>
              <a:rPr lang="en-US" sz="1800" dirty="0" smtClean="0"/>
              <a:t>    </a:t>
            </a:r>
            <a:r>
              <a:rPr lang="en-US" sz="1800" dirty="0" err="1"/>
              <a:t>current_speed_qc:flag_values</a:t>
            </a:r>
            <a:r>
              <a:rPr lang="en-US" sz="1800" dirty="0"/>
              <a:t> = 0b, 1b, 2b </a:t>
            </a:r>
            <a:r>
              <a:rPr lang="en-US" sz="1800" dirty="0" smtClean="0"/>
              <a:t>;</a:t>
            </a:r>
          </a:p>
          <a:p>
            <a:pPr marL="0" indent="0">
              <a:buNone/>
            </a:pPr>
            <a:r>
              <a:rPr lang="en-US" sz="1800" dirty="0" smtClean="0"/>
              <a:t>    </a:t>
            </a:r>
            <a:r>
              <a:rPr lang="en-US" sz="1800" dirty="0" err="1"/>
              <a:t>current_speed_qc:flag_meanings</a:t>
            </a:r>
            <a:r>
              <a:rPr lang="en-US" sz="1800" dirty="0"/>
              <a:t> = "</a:t>
            </a:r>
            <a:r>
              <a:rPr lang="en-US" sz="1800" dirty="0" err="1"/>
              <a:t>quality_good</a:t>
            </a:r>
            <a:r>
              <a:rPr lang="en-US" sz="1800" dirty="0"/>
              <a:t> </a:t>
            </a:r>
            <a:r>
              <a:rPr lang="en-US" sz="1800" dirty="0" err="1"/>
              <a:t>sensor_nonfunctional</a:t>
            </a:r>
            <a:r>
              <a:rPr lang="en-US" sz="1800" dirty="0"/>
              <a:t> </a:t>
            </a:r>
            <a:r>
              <a:rPr lang="en-US" sz="1800" dirty="0" err="1"/>
              <a:t>outside_valid_range</a:t>
            </a:r>
            <a:r>
              <a:rPr lang="en-US" sz="1800" dirty="0"/>
              <a:t>" ;</a:t>
            </a:r>
          </a:p>
        </p:txBody>
      </p:sp>
      <p:sp>
        <p:nvSpPr>
          <p:cNvPr id="6" name="TextBox 5"/>
          <p:cNvSpPr txBox="1"/>
          <p:nvPr/>
        </p:nvSpPr>
        <p:spPr>
          <a:xfrm>
            <a:off x="2133600" y="6290846"/>
            <a:ext cx="6324600" cy="338554"/>
          </a:xfrm>
          <a:prstGeom prst="rect">
            <a:avLst/>
          </a:prstGeom>
          <a:noFill/>
        </p:spPr>
        <p:txBody>
          <a:bodyPr wrap="square" rtlCol="0">
            <a:spAutoFit/>
          </a:bodyPr>
          <a:lstStyle/>
          <a:p>
            <a:pPr marL="0" indent="0" algn="r">
              <a:buNone/>
            </a:pPr>
            <a:r>
              <a:rPr lang="en-US" sz="1600" i="1" dirty="0">
                <a:latin typeface="Calibri" charset="0"/>
              </a:rPr>
              <a:t>Source: Example </a:t>
            </a:r>
            <a:r>
              <a:rPr lang="en-US" sz="1600" i="1" dirty="0" smtClean="0">
                <a:latin typeface="Calibri" charset="0"/>
              </a:rPr>
              <a:t>3.3. of CF Conventions Document</a:t>
            </a:r>
            <a:endParaRPr lang="en-US" sz="1600" i="1" dirty="0">
              <a:latin typeface="Calibri" charset="0"/>
            </a:endParaRPr>
          </a:p>
        </p:txBody>
      </p:sp>
      <p:sp>
        <p:nvSpPr>
          <p:cNvPr id="7" name="Rectangle 6"/>
          <p:cNvSpPr/>
          <p:nvPr/>
        </p:nvSpPr>
        <p:spPr bwMode="auto">
          <a:xfrm>
            <a:off x="762000" y="5029200"/>
            <a:ext cx="7162800" cy="914399"/>
          </a:xfrm>
          <a:prstGeom prst="rect">
            <a:avLst/>
          </a:prstGeom>
          <a:solidFill>
            <a:srgbClr val="FF0000">
              <a:alpha val="17000"/>
            </a:srgbClr>
          </a:solid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Tx/>
              <a:buSzTx/>
              <a:buFontTx/>
              <a:buChar char="–"/>
              <a:tabLst/>
            </a:pPr>
            <a:endParaRPr kumimoji="0" lang="en-US" sz="2600" b="0" i="0" u="none" strike="noStrike" cap="none" normalizeH="0" baseline="0">
              <a:ln>
                <a:noFill/>
              </a:ln>
              <a:solidFill>
                <a:schemeClr val="tx1"/>
              </a:solidFill>
              <a:effectLst/>
              <a:latin typeface="Calibri" charset="0"/>
            </a:endParaRPr>
          </a:p>
        </p:txBody>
      </p:sp>
      <p:sp>
        <p:nvSpPr>
          <p:cNvPr id="8" name="Rectangle 7"/>
          <p:cNvSpPr/>
          <p:nvPr/>
        </p:nvSpPr>
        <p:spPr bwMode="auto">
          <a:xfrm>
            <a:off x="762000" y="4038600"/>
            <a:ext cx="7162800" cy="381000"/>
          </a:xfrm>
          <a:prstGeom prst="rect">
            <a:avLst/>
          </a:prstGeom>
          <a:solidFill>
            <a:srgbClr val="FF0000">
              <a:alpha val="17000"/>
            </a:srgbClr>
          </a:solid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Tx/>
              <a:buSzTx/>
              <a:buFontTx/>
              <a:buChar char="–"/>
              <a:tabLst/>
            </a:pPr>
            <a:endParaRPr kumimoji="0" lang="en-US" sz="2600" b="0" i="0" u="none" strike="noStrike" cap="none" normalizeH="0" baseline="0">
              <a:ln>
                <a:noFill/>
              </a:ln>
              <a:solidFill>
                <a:schemeClr val="tx1"/>
              </a:solidFill>
              <a:effectLst/>
              <a:latin typeface="Calibri" charset="0"/>
            </a:endParaRPr>
          </a:p>
        </p:txBody>
      </p:sp>
    </p:spTree>
    <p:extLst>
      <p:ext uri="{BB962C8B-B14F-4D97-AF65-F5344CB8AC3E}">
        <p14:creationId xmlns:p14="http://schemas.microsoft.com/office/powerpoint/2010/main" val="1345469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idx="4294967295"/>
          </p:nvPr>
        </p:nvSpPr>
        <p:spPr/>
        <p:txBody>
          <a:bodyPr/>
          <a:lstStyle/>
          <a:p>
            <a:r>
              <a:rPr lang="en-US" dirty="0" smtClean="0">
                <a:solidFill>
                  <a:srgbClr val="333399"/>
                </a:solidFill>
                <a:latin typeface="Calibri" charset="0"/>
              </a:rPr>
              <a:t>General Attributes</a:t>
            </a:r>
            <a:endParaRPr lang="en-US" dirty="0">
              <a:solidFill>
                <a:srgbClr val="333399"/>
              </a:solidFill>
              <a:latin typeface="Calibri" charset="0"/>
            </a:endParaRPr>
          </a:p>
        </p:txBody>
      </p:sp>
      <p:sp>
        <p:nvSpPr>
          <p:cNvPr id="89091" name="Rectangle 3"/>
          <p:cNvSpPr>
            <a:spLocks noGrp="1" noChangeArrowheads="1"/>
          </p:cNvSpPr>
          <p:nvPr>
            <p:ph type="body" idx="4294967295"/>
          </p:nvPr>
        </p:nvSpPr>
        <p:spPr>
          <a:xfrm>
            <a:off x="457200" y="1295400"/>
            <a:ext cx="7772400" cy="3657600"/>
          </a:xfrm>
        </p:spPr>
        <p:txBody>
          <a:bodyPr/>
          <a:lstStyle/>
          <a:p>
            <a:r>
              <a:rPr lang="en-US" sz="2400" b="1" dirty="0" smtClean="0"/>
              <a:t>title</a:t>
            </a:r>
            <a:r>
              <a:rPr lang="en-US" sz="2400" dirty="0" smtClean="0"/>
              <a:t>: description </a:t>
            </a:r>
            <a:r>
              <a:rPr lang="en-US" sz="2400" dirty="0"/>
              <a:t>of what is in the </a:t>
            </a:r>
            <a:r>
              <a:rPr lang="en-US" sz="2400" dirty="0" smtClean="0"/>
              <a:t>dataset</a:t>
            </a:r>
          </a:p>
          <a:p>
            <a:r>
              <a:rPr lang="en-US" sz="2400" b="1" dirty="0"/>
              <a:t>i</a:t>
            </a:r>
            <a:r>
              <a:rPr lang="en-US" sz="2400" b="1" dirty="0" smtClean="0"/>
              <a:t>nstitution</a:t>
            </a:r>
            <a:r>
              <a:rPr lang="en-US" sz="2400" dirty="0" smtClean="0"/>
              <a:t>: specifies </a:t>
            </a:r>
            <a:r>
              <a:rPr lang="en-US" sz="2400" dirty="0"/>
              <a:t>where the </a:t>
            </a:r>
            <a:r>
              <a:rPr lang="en-US" sz="2400" dirty="0" smtClean="0"/>
              <a:t>data </a:t>
            </a:r>
            <a:r>
              <a:rPr lang="en-US" sz="2400" dirty="0"/>
              <a:t>was </a:t>
            </a:r>
            <a:r>
              <a:rPr lang="en-US" sz="2400" dirty="0" smtClean="0"/>
              <a:t>produced</a:t>
            </a:r>
          </a:p>
          <a:p>
            <a:r>
              <a:rPr lang="en-US" sz="2400" b="1" dirty="0" smtClean="0"/>
              <a:t>references</a:t>
            </a:r>
            <a:r>
              <a:rPr lang="en-US" sz="2400" dirty="0"/>
              <a:t>: </a:t>
            </a:r>
            <a:r>
              <a:rPr lang="en-US" sz="2400" dirty="0" smtClean="0"/>
              <a:t>references </a:t>
            </a:r>
            <a:r>
              <a:rPr lang="en-US" sz="2400" dirty="0"/>
              <a:t>that describe the data</a:t>
            </a:r>
            <a:endParaRPr lang="en-US" sz="2400" dirty="0" smtClean="0"/>
          </a:p>
          <a:p>
            <a:r>
              <a:rPr lang="en-US" sz="2400" b="1" dirty="0" smtClean="0"/>
              <a:t>source</a:t>
            </a:r>
            <a:r>
              <a:rPr lang="en-US" sz="2400" dirty="0"/>
              <a:t>: </a:t>
            </a:r>
            <a:r>
              <a:rPr lang="en-US" sz="2400" dirty="0" smtClean="0"/>
              <a:t>the </a:t>
            </a:r>
            <a:r>
              <a:rPr lang="en-US" sz="2400" dirty="0"/>
              <a:t>method of production of the original </a:t>
            </a:r>
            <a:r>
              <a:rPr lang="en-US" sz="2400" dirty="0" smtClean="0"/>
              <a:t>data</a:t>
            </a:r>
          </a:p>
          <a:p>
            <a:r>
              <a:rPr lang="en-US" sz="2400" b="1" dirty="0" smtClean="0"/>
              <a:t>history</a:t>
            </a:r>
            <a:r>
              <a:rPr lang="en-US" sz="2400" dirty="0" smtClean="0"/>
              <a:t>: provenance of the data</a:t>
            </a:r>
          </a:p>
          <a:p>
            <a:r>
              <a:rPr lang="en-US" sz="2400" b="1" dirty="0"/>
              <a:t>comment</a:t>
            </a:r>
            <a:r>
              <a:rPr lang="en-US" sz="2400" dirty="0"/>
              <a:t>: </a:t>
            </a:r>
            <a:r>
              <a:rPr lang="en-US" sz="2400" dirty="0" smtClean="0"/>
              <a:t>miscellaneous </a:t>
            </a:r>
            <a:r>
              <a:rPr lang="en-US" sz="2400" dirty="0"/>
              <a:t>information</a:t>
            </a:r>
            <a:endParaRPr lang="en-US" sz="2400" dirty="0" smtClean="0"/>
          </a:p>
          <a:p>
            <a:endParaRPr lang="en-US" sz="2400" dirty="0" smtClean="0"/>
          </a:p>
        </p:txBody>
      </p:sp>
      <p:sp>
        <p:nvSpPr>
          <p:cNvPr id="2" name="Slide Number Placeholder 1"/>
          <p:cNvSpPr>
            <a:spLocks noGrp="1"/>
          </p:cNvSpPr>
          <p:nvPr>
            <p:ph type="sldNum" sz="quarter" idx="10"/>
          </p:nvPr>
        </p:nvSpPr>
        <p:spPr/>
        <p:txBody>
          <a:bodyPr/>
          <a:lstStyle/>
          <a:p>
            <a:pPr>
              <a:defRPr/>
            </a:pPr>
            <a:fld id="{E066DA07-3866-A748-A7EE-7E5222E07A5F}" type="slidenum">
              <a:rPr lang="en-US" smtClean="0"/>
              <a:pPr>
                <a:defRPr/>
              </a:pPr>
              <a:t>23</a:t>
            </a:fld>
            <a:endParaRPr lang="en-US" dirty="0"/>
          </a:p>
        </p:txBody>
      </p:sp>
      <p:sp>
        <p:nvSpPr>
          <p:cNvPr id="8" name="Rectangle 3"/>
          <p:cNvSpPr txBox="1">
            <a:spLocks noChangeArrowheads="1"/>
          </p:cNvSpPr>
          <p:nvPr/>
        </p:nvSpPr>
        <p:spPr bwMode="auto">
          <a:xfrm>
            <a:off x="914400" y="4038600"/>
            <a:ext cx="7391400" cy="2362200"/>
          </a:xfrm>
          <a:prstGeom prst="rect">
            <a:avLst/>
          </a:prstGeom>
          <a:solidFill>
            <a:srgbClr val="A2C0FF"/>
          </a:solidFill>
          <a:ln w="9525">
            <a:solidFill>
              <a:srgbClr val="000000"/>
            </a:solidFill>
            <a:miter lim="800000"/>
            <a:headEnd/>
            <a:tailEnd/>
          </a:ln>
          <a:extLs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0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6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2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1600">
                <a:solidFill>
                  <a:schemeClr val="tx1"/>
                </a:solidFill>
                <a:latin typeface="+mn-lt"/>
                <a:ea typeface="ＭＳ Ｐゴシック" charset="-128"/>
              </a:defRPr>
            </a:lvl5pPr>
            <a:lvl6pPr marL="2514600" indent="-228600" algn="l" rtl="0" eaLnBrk="1" fontAlgn="base" hangingPunct="1">
              <a:spcBef>
                <a:spcPct val="20000"/>
              </a:spcBef>
              <a:spcAft>
                <a:spcPct val="0"/>
              </a:spcAft>
              <a:buChar char="»"/>
              <a:defRPr sz="1600">
                <a:solidFill>
                  <a:schemeClr val="tx1"/>
                </a:solidFill>
                <a:latin typeface="+mn-lt"/>
                <a:ea typeface="ＭＳ Ｐゴシック" charset="-128"/>
              </a:defRPr>
            </a:lvl6pPr>
            <a:lvl7pPr marL="2971800" indent="-228600" algn="l" rtl="0" eaLnBrk="1" fontAlgn="base" hangingPunct="1">
              <a:spcBef>
                <a:spcPct val="20000"/>
              </a:spcBef>
              <a:spcAft>
                <a:spcPct val="0"/>
              </a:spcAft>
              <a:buChar char="»"/>
              <a:defRPr sz="1600">
                <a:solidFill>
                  <a:schemeClr val="tx1"/>
                </a:solidFill>
                <a:latin typeface="+mn-lt"/>
                <a:ea typeface="ＭＳ Ｐゴシック" charset="-128"/>
              </a:defRPr>
            </a:lvl7pPr>
            <a:lvl8pPr marL="3429000" indent="-228600" algn="l" rtl="0" eaLnBrk="1" fontAlgn="base" hangingPunct="1">
              <a:spcBef>
                <a:spcPct val="20000"/>
              </a:spcBef>
              <a:spcAft>
                <a:spcPct val="0"/>
              </a:spcAft>
              <a:buChar char="»"/>
              <a:defRPr sz="1600">
                <a:solidFill>
                  <a:schemeClr val="tx1"/>
                </a:solidFill>
                <a:latin typeface="+mn-lt"/>
                <a:ea typeface="ＭＳ Ｐゴシック" charset="-128"/>
              </a:defRPr>
            </a:lvl8pPr>
            <a:lvl9pPr marL="3886200" indent="-228600" algn="l" rtl="0" eaLnBrk="1" fontAlgn="base" hangingPunct="1">
              <a:spcBef>
                <a:spcPct val="20000"/>
              </a:spcBef>
              <a:spcAft>
                <a:spcPct val="0"/>
              </a:spcAft>
              <a:buChar char="»"/>
              <a:defRPr sz="1600">
                <a:solidFill>
                  <a:schemeClr val="tx1"/>
                </a:solidFill>
                <a:latin typeface="+mn-lt"/>
                <a:ea typeface="ＭＳ Ｐゴシック" charset="-128"/>
              </a:defRPr>
            </a:lvl9pPr>
          </a:lstStyle>
          <a:p>
            <a:pPr marL="0" indent="0">
              <a:buNone/>
            </a:pPr>
            <a:r>
              <a:rPr lang="en-US" sz="1800" b="1" dirty="0" smtClean="0"/>
              <a:t>// global attributes:</a:t>
            </a:r>
          </a:p>
          <a:p>
            <a:pPr marL="0" indent="0">
              <a:buNone/>
            </a:pPr>
            <a:r>
              <a:rPr lang="en-US" sz="1800" dirty="0" smtClean="0"/>
              <a:t>    :</a:t>
            </a:r>
            <a:r>
              <a:rPr lang="en-US" sz="1800" dirty="0"/>
              <a:t>title = "CLM4 monthly GPP for </a:t>
            </a:r>
            <a:r>
              <a:rPr lang="en-US" sz="1800" dirty="0" err="1"/>
              <a:t>MsTMIP</a:t>
            </a:r>
            <a:r>
              <a:rPr lang="en-US" sz="1800" dirty="0"/>
              <a:t> RG1 global simulation" </a:t>
            </a:r>
            <a:r>
              <a:rPr lang="en-US" sz="1800" dirty="0" smtClean="0"/>
              <a:t>;</a:t>
            </a:r>
          </a:p>
          <a:p>
            <a:pPr marL="0" indent="0">
              <a:buNone/>
            </a:pPr>
            <a:r>
              <a:rPr lang="en-US" sz="1800" dirty="0" smtClean="0"/>
              <a:t>    </a:t>
            </a:r>
            <a:r>
              <a:rPr lang="fr-FR" sz="1800" dirty="0"/>
              <a:t>:source = "CLM-CN v4.0" ;</a:t>
            </a:r>
            <a:endParaRPr lang="en-US" sz="1800" dirty="0"/>
          </a:p>
          <a:p>
            <a:pPr marL="0" indent="0">
              <a:buNone/>
            </a:pPr>
            <a:r>
              <a:rPr lang="en-US" sz="1800" dirty="0" smtClean="0"/>
              <a:t>    </a:t>
            </a:r>
            <a:r>
              <a:rPr lang="en-US" sz="1800" dirty="0"/>
              <a:t>:institution = "Oak Ridge National Laboratory" ;</a:t>
            </a:r>
          </a:p>
          <a:p>
            <a:pPr marL="0" indent="0">
              <a:buNone/>
            </a:pPr>
            <a:r>
              <a:rPr lang="en-US" sz="1800" dirty="0" smtClean="0"/>
              <a:t>    </a:t>
            </a:r>
            <a:r>
              <a:rPr lang="en-US" sz="1800" dirty="0"/>
              <a:t>:references = "</a:t>
            </a:r>
            <a:r>
              <a:rPr lang="en-US" sz="1800" dirty="0" err="1"/>
              <a:t>Oleson</a:t>
            </a:r>
            <a:r>
              <a:rPr lang="en-US" sz="1800" dirty="0"/>
              <a:t> K. W. et al., 2010, Technical description of version 4.0 of the Community Land Model (CLM) NCAR Tech. Note NCAR/TN-478+STR (Boulder, CO: National Center for Atmospheric Research)" ;</a:t>
            </a:r>
          </a:p>
        </p:txBody>
      </p:sp>
      <p:sp>
        <p:nvSpPr>
          <p:cNvPr id="9" name="TextBox 8"/>
          <p:cNvSpPr txBox="1"/>
          <p:nvPr/>
        </p:nvSpPr>
        <p:spPr>
          <a:xfrm>
            <a:off x="1295400" y="6367046"/>
            <a:ext cx="6324600" cy="338554"/>
          </a:xfrm>
          <a:prstGeom prst="rect">
            <a:avLst/>
          </a:prstGeom>
          <a:noFill/>
        </p:spPr>
        <p:txBody>
          <a:bodyPr wrap="square" rtlCol="0">
            <a:spAutoFit/>
          </a:bodyPr>
          <a:lstStyle/>
          <a:p>
            <a:pPr algn="ctr"/>
            <a:r>
              <a:rPr lang="en-US" sz="1600" dirty="0" smtClean="0">
                <a:latin typeface="Calibri"/>
                <a:cs typeface="Calibri"/>
              </a:rPr>
              <a:t>Attributes for Global Monthly GPP Output from CLM4 Model</a:t>
            </a:r>
            <a:endParaRPr lang="en-US" sz="1600" dirty="0">
              <a:latin typeface="Calibri"/>
              <a:cs typeface="Calibri"/>
            </a:endParaRPr>
          </a:p>
        </p:txBody>
      </p:sp>
    </p:spTree>
    <p:extLst>
      <p:ext uri="{BB962C8B-B14F-4D97-AF65-F5344CB8AC3E}">
        <p14:creationId xmlns:p14="http://schemas.microsoft.com/office/powerpoint/2010/main" val="5552506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CF Conventions for Discrete Data</a:t>
            </a:r>
            <a:endParaRPr lang="en-US" dirty="0"/>
          </a:p>
        </p:txBody>
      </p:sp>
      <p:sp>
        <p:nvSpPr>
          <p:cNvPr id="3" name="Content Placeholder 2"/>
          <p:cNvSpPr>
            <a:spLocks noGrp="1"/>
          </p:cNvSpPr>
          <p:nvPr>
            <p:ph idx="1"/>
          </p:nvPr>
        </p:nvSpPr>
        <p:spPr/>
        <p:txBody>
          <a:bodyPr/>
          <a:lstStyle/>
          <a:p>
            <a:r>
              <a:rPr lang="en-US" dirty="0" smtClean="0"/>
              <a:t>Point Data</a:t>
            </a:r>
          </a:p>
          <a:p>
            <a:r>
              <a:rPr lang="en-US" dirty="0" smtClean="0"/>
              <a:t>Time Series Data</a:t>
            </a:r>
          </a:p>
          <a:p>
            <a:r>
              <a:rPr lang="en-US" dirty="0" smtClean="0"/>
              <a:t>Profile Data</a:t>
            </a:r>
          </a:p>
          <a:p>
            <a:r>
              <a:rPr lang="en-US" dirty="0" smtClean="0"/>
              <a:t>Trajectory Data</a:t>
            </a:r>
          </a:p>
          <a:p>
            <a:r>
              <a:rPr lang="en-US" dirty="0" smtClean="0"/>
              <a:t>Time Series of Profiles</a:t>
            </a:r>
          </a:p>
          <a:p>
            <a:r>
              <a:rPr lang="en-US" dirty="0" smtClean="0"/>
              <a:t>Trajectory of Profiles</a:t>
            </a:r>
          </a:p>
        </p:txBody>
      </p:sp>
      <p:sp>
        <p:nvSpPr>
          <p:cNvPr id="4" name="Slide Number Placeholder 3"/>
          <p:cNvSpPr>
            <a:spLocks noGrp="1"/>
          </p:cNvSpPr>
          <p:nvPr>
            <p:ph type="sldNum" sz="quarter" idx="10"/>
          </p:nvPr>
        </p:nvSpPr>
        <p:spPr/>
        <p:txBody>
          <a:bodyPr/>
          <a:lstStyle/>
          <a:p>
            <a:pPr>
              <a:defRPr/>
            </a:pPr>
            <a:fld id="{700D400F-40F2-DD42-85AA-DC6EC84B1DE8}" type="slidenum">
              <a:rPr lang="en-US" smtClean="0"/>
              <a:pPr>
                <a:defRPr/>
              </a:pPr>
              <a:t>24</a:t>
            </a:fld>
            <a:endParaRPr lang="en-US"/>
          </a:p>
        </p:txBody>
      </p:sp>
    </p:spTree>
    <p:extLst>
      <p:ext uri="{BB962C8B-B14F-4D97-AF65-F5344CB8AC3E}">
        <p14:creationId xmlns:p14="http://schemas.microsoft.com/office/powerpoint/2010/main" val="12884529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CF-compliance Checker</a:t>
            </a:r>
            <a:endParaRPr lang="en-US" dirty="0"/>
          </a:p>
        </p:txBody>
      </p:sp>
      <p:sp>
        <p:nvSpPr>
          <p:cNvPr id="3" name="Content Placeholder 2"/>
          <p:cNvSpPr>
            <a:spLocks noGrp="1"/>
          </p:cNvSpPr>
          <p:nvPr>
            <p:ph idx="1"/>
          </p:nvPr>
        </p:nvSpPr>
        <p:spPr/>
        <p:txBody>
          <a:bodyPr/>
          <a:lstStyle/>
          <a:p>
            <a:r>
              <a:rPr lang="en-US" dirty="0" smtClean="0"/>
              <a:t>Check if a </a:t>
            </a:r>
            <a:r>
              <a:rPr lang="en-US" dirty="0" err="1"/>
              <a:t>netCDF</a:t>
            </a:r>
            <a:r>
              <a:rPr lang="en-US" dirty="0"/>
              <a:t> file </a:t>
            </a:r>
            <a:r>
              <a:rPr lang="en-US" dirty="0" smtClean="0"/>
              <a:t>complies </a:t>
            </a:r>
            <a:r>
              <a:rPr lang="en-US" dirty="0"/>
              <a:t>with the CF </a:t>
            </a:r>
            <a:r>
              <a:rPr lang="en-US" dirty="0" err="1"/>
              <a:t>comformance</a:t>
            </a:r>
            <a:r>
              <a:rPr lang="en-US" dirty="0"/>
              <a:t> requirements and recommendations.</a:t>
            </a:r>
            <a:endParaRPr lang="en-US" dirty="0" smtClean="0"/>
          </a:p>
          <a:p>
            <a:r>
              <a:rPr lang="en-US" dirty="0">
                <a:hlinkClick r:id="rId2"/>
              </a:rPr>
              <a:t>http://</a:t>
            </a:r>
            <a:r>
              <a:rPr lang="en-US" dirty="0" smtClean="0">
                <a:hlinkClick r:id="rId2"/>
              </a:rPr>
              <a:t>cfconventions.org/compliance-checker.html</a:t>
            </a:r>
            <a:endParaRPr lang="en-US" dirty="0"/>
          </a:p>
        </p:txBody>
      </p:sp>
      <p:sp>
        <p:nvSpPr>
          <p:cNvPr id="4" name="Slide Number Placeholder 3"/>
          <p:cNvSpPr>
            <a:spLocks noGrp="1"/>
          </p:cNvSpPr>
          <p:nvPr>
            <p:ph type="sldNum" sz="quarter" idx="10"/>
          </p:nvPr>
        </p:nvSpPr>
        <p:spPr/>
        <p:txBody>
          <a:bodyPr/>
          <a:lstStyle/>
          <a:p>
            <a:pPr>
              <a:defRPr/>
            </a:pPr>
            <a:fld id="{700D400F-40F2-DD42-85AA-DC6EC84B1DE8}" type="slidenum">
              <a:rPr lang="en-US" smtClean="0"/>
              <a:pPr>
                <a:defRPr/>
              </a:pPr>
              <a:t>25</a:t>
            </a:fld>
            <a:endParaRPr lang="en-US"/>
          </a:p>
        </p:txBody>
      </p:sp>
    </p:spTree>
    <p:extLst>
      <p:ext uri="{BB962C8B-B14F-4D97-AF65-F5344CB8AC3E}">
        <p14:creationId xmlns:p14="http://schemas.microsoft.com/office/powerpoint/2010/main" val="13777266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CF Conventions for HDF</a:t>
            </a:r>
            <a:endParaRPr lang="en-US" dirty="0"/>
          </a:p>
        </p:txBody>
      </p:sp>
      <p:sp>
        <p:nvSpPr>
          <p:cNvPr id="3" name="Content Placeholder 2"/>
          <p:cNvSpPr>
            <a:spLocks noGrp="1"/>
          </p:cNvSpPr>
          <p:nvPr>
            <p:ph idx="1"/>
          </p:nvPr>
        </p:nvSpPr>
        <p:spPr/>
        <p:txBody>
          <a:bodyPr/>
          <a:lstStyle/>
          <a:p>
            <a:r>
              <a:rPr lang="en-US" dirty="0" smtClean="0"/>
              <a:t>CF Conventions were originally tied to </a:t>
            </a:r>
            <a:r>
              <a:rPr lang="en-US" dirty="0" err="1" smtClean="0"/>
              <a:t>NetCDF</a:t>
            </a:r>
            <a:endParaRPr lang="en-US" dirty="0" smtClean="0"/>
          </a:p>
          <a:p>
            <a:r>
              <a:rPr lang="en-US" dirty="0" smtClean="0"/>
              <a:t>The HDF Group and NASA are working together to make HDF work with CF</a:t>
            </a:r>
          </a:p>
          <a:p>
            <a:pPr lvl="1"/>
            <a:r>
              <a:rPr lang="en-US" dirty="0" smtClean="0">
                <a:hlinkClick r:id="rId2"/>
              </a:rPr>
              <a:t>NASA ESDSWG Data Interoperability WG</a:t>
            </a:r>
            <a:endParaRPr lang="en-US" dirty="0" smtClean="0"/>
          </a:p>
          <a:p>
            <a:pPr lvl="1"/>
            <a:r>
              <a:rPr lang="en-US" dirty="0" smtClean="0"/>
              <a:t>Consider converting/augmenting HDF/HDF-EOS to </a:t>
            </a:r>
            <a:r>
              <a:rPr lang="en-US" dirty="0" err="1" smtClean="0"/>
              <a:t>netCDF</a:t>
            </a:r>
            <a:endParaRPr lang="en-US" dirty="0" smtClean="0"/>
          </a:p>
          <a:p>
            <a:pPr lvl="2"/>
            <a:r>
              <a:rPr lang="en-US" dirty="0">
                <a:hlinkClick r:id="rId3"/>
              </a:rPr>
              <a:t>HDF4/HDF-EOS2 to CF Conversion </a:t>
            </a:r>
            <a:r>
              <a:rPr lang="en-US" dirty="0" smtClean="0">
                <a:hlinkClick r:id="rId3"/>
              </a:rPr>
              <a:t>Toolkit</a:t>
            </a:r>
            <a:endParaRPr lang="en-US" dirty="0" smtClean="0"/>
          </a:p>
          <a:p>
            <a:pPr lvl="2"/>
            <a:r>
              <a:rPr lang="en-US" dirty="0">
                <a:hlinkClick r:id="rId4"/>
              </a:rPr>
              <a:t>HDF-EOS5 augmentation </a:t>
            </a:r>
            <a:r>
              <a:rPr lang="en-US" dirty="0" smtClean="0">
                <a:hlinkClick r:id="rId4"/>
              </a:rPr>
              <a:t>tool</a:t>
            </a:r>
            <a:endParaRPr lang="en-US" dirty="0" smtClean="0"/>
          </a:p>
          <a:p>
            <a:pPr lvl="1"/>
            <a:r>
              <a:rPr lang="en-US" dirty="0" smtClean="0"/>
              <a:t>Example from The HDF Group: </a:t>
            </a:r>
            <a:r>
              <a:rPr lang="en-US" dirty="0" smtClean="0">
                <a:hlinkClick r:id="rId5"/>
              </a:rPr>
              <a:t>Adding CF Attributes to an HDF file</a:t>
            </a:r>
            <a:endParaRPr lang="en-US" dirty="0"/>
          </a:p>
        </p:txBody>
      </p:sp>
      <p:sp>
        <p:nvSpPr>
          <p:cNvPr id="4" name="Slide Number Placeholder 3"/>
          <p:cNvSpPr>
            <a:spLocks noGrp="1"/>
          </p:cNvSpPr>
          <p:nvPr>
            <p:ph type="sldNum" sz="quarter" idx="10"/>
          </p:nvPr>
        </p:nvSpPr>
        <p:spPr/>
        <p:txBody>
          <a:bodyPr/>
          <a:lstStyle/>
          <a:p>
            <a:pPr>
              <a:defRPr/>
            </a:pPr>
            <a:fld id="{700D400F-40F2-DD42-85AA-DC6EC84B1DE8}" type="slidenum">
              <a:rPr lang="en-US" smtClean="0"/>
              <a:pPr>
                <a:defRPr/>
              </a:pPr>
              <a:t>26</a:t>
            </a:fld>
            <a:endParaRPr lang="en-US"/>
          </a:p>
        </p:txBody>
      </p:sp>
    </p:spTree>
    <p:extLst>
      <p:ext uri="{BB962C8B-B14F-4D97-AF65-F5344CB8AC3E}">
        <p14:creationId xmlns:p14="http://schemas.microsoft.com/office/powerpoint/2010/main" val="31573311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r>
              <a:rPr lang="en-US" sz="3200" dirty="0" smtClean="0">
                <a:solidFill>
                  <a:srgbClr val="333399"/>
                </a:solidFill>
                <a:latin typeface="Calibri" charset="0"/>
              </a:rPr>
              <a:t>Outline</a:t>
            </a:r>
            <a:endParaRPr lang="en-US" sz="3200" dirty="0">
              <a:solidFill>
                <a:srgbClr val="333399"/>
              </a:solidFill>
              <a:latin typeface="Calibri" charset="0"/>
            </a:endParaRPr>
          </a:p>
        </p:txBody>
      </p:sp>
      <p:sp>
        <p:nvSpPr>
          <p:cNvPr id="22530" name="Content Placeholder 2"/>
          <p:cNvSpPr>
            <a:spLocks noGrp="1"/>
          </p:cNvSpPr>
          <p:nvPr>
            <p:ph idx="1"/>
          </p:nvPr>
        </p:nvSpPr>
        <p:spPr>
          <a:xfrm>
            <a:off x="457200" y="1447800"/>
            <a:ext cx="8001000" cy="4678363"/>
          </a:xfrm>
        </p:spPr>
        <p:txBody>
          <a:bodyPr/>
          <a:lstStyle/>
          <a:p>
            <a:pPr marL="0" indent="0">
              <a:buFontTx/>
              <a:buNone/>
            </a:pPr>
            <a:r>
              <a:rPr lang="en-US" sz="3200" b="1" dirty="0" smtClean="0">
                <a:solidFill>
                  <a:schemeClr val="bg1">
                    <a:lumMod val="65000"/>
                  </a:schemeClr>
                </a:solidFill>
                <a:latin typeface="Calibri" charset="0"/>
              </a:rPr>
              <a:t>Data/Metadata Standards and Tools</a:t>
            </a:r>
          </a:p>
          <a:p>
            <a:r>
              <a:rPr lang="en-US" sz="3200" i="1" dirty="0" smtClean="0">
                <a:solidFill>
                  <a:schemeClr val="bg1">
                    <a:lumMod val="65000"/>
                  </a:schemeClr>
                </a:solidFill>
                <a:latin typeface="Calibri" charset="0"/>
              </a:rPr>
              <a:t>Tabular Data and Google Fusion Table</a:t>
            </a:r>
          </a:p>
          <a:p>
            <a:r>
              <a:rPr lang="en-US" sz="3200" i="1" dirty="0" err="1" smtClean="0">
                <a:solidFill>
                  <a:schemeClr val="bg1">
                    <a:lumMod val="65000"/>
                  </a:schemeClr>
                </a:solidFill>
                <a:latin typeface="Calibri" charset="0"/>
              </a:rPr>
              <a:t>NetCDF</a:t>
            </a:r>
            <a:r>
              <a:rPr lang="en-US" sz="3200" i="1" dirty="0" smtClean="0">
                <a:solidFill>
                  <a:schemeClr val="bg1">
                    <a:lumMod val="65000"/>
                  </a:schemeClr>
                </a:solidFill>
                <a:latin typeface="Calibri" charset="0"/>
              </a:rPr>
              <a:t> and Climate &amp; Forecast Convention</a:t>
            </a:r>
          </a:p>
          <a:p>
            <a:pPr marL="0" indent="0">
              <a:buFontTx/>
              <a:buNone/>
            </a:pPr>
            <a:r>
              <a:rPr lang="en-US" sz="3200" b="1" dirty="0" smtClean="0">
                <a:latin typeface="Calibri" charset="0"/>
              </a:rPr>
              <a:t>Data Access/Visualization Standards and Tools</a:t>
            </a:r>
          </a:p>
          <a:p>
            <a:r>
              <a:rPr lang="en-US" sz="3200" i="1" u="sng" dirty="0" err="1">
                <a:latin typeface="Calibri" charset="0"/>
              </a:rPr>
              <a:t>OPeNDAP</a:t>
            </a:r>
            <a:endParaRPr lang="en-US" sz="3200" i="1" u="sng" dirty="0">
              <a:latin typeface="Calibri" charset="0"/>
            </a:endParaRPr>
          </a:p>
          <a:p>
            <a:r>
              <a:rPr lang="en-US" sz="3200" i="1" dirty="0" err="1">
                <a:solidFill>
                  <a:schemeClr val="bg1">
                    <a:lumMod val="65000"/>
                  </a:schemeClr>
                </a:solidFill>
                <a:latin typeface="Calibri" charset="0"/>
              </a:rPr>
              <a:t>NetCDF</a:t>
            </a:r>
            <a:r>
              <a:rPr lang="en-US" sz="3200" i="1" dirty="0">
                <a:solidFill>
                  <a:schemeClr val="bg1">
                    <a:lumMod val="65000"/>
                  </a:schemeClr>
                </a:solidFill>
                <a:latin typeface="Calibri" charset="0"/>
              </a:rPr>
              <a:t> Subset Service (NCSS)</a:t>
            </a:r>
          </a:p>
          <a:p>
            <a:r>
              <a:rPr lang="en-US" sz="3200" i="1" dirty="0">
                <a:solidFill>
                  <a:schemeClr val="bg1">
                    <a:lumMod val="65000"/>
                  </a:schemeClr>
                </a:solidFill>
                <a:latin typeface="Calibri" charset="0"/>
              </a:rPr>
              <a:t>OGC Web </a:t>
            </a:r>
            <a:r>
              <a:rPr lang="en-US" sz="3200" i="1" dirty="0" smtClean="0">
                <a:solidFill>
                  <a:schemeClr val="bg1">
                    <a:lumMod val="65000"/>
                  </a:schemeClr>
                </a:solidFill>
                <a:latin typeface="Calibri" charset="0"/>
              </a:rPr>
              <a:t>Services</a:t>
            </a:r>
          </a:p>
          <a:p>
            <a:r>
              <a:rPr lang="en-US" sz="3200" i="1" dirty="0">
                <a:solidFill>
                  <a:schemeClr val="bg1">
                    <a:lumMod val="65000"/>
                  </a:schemeClr>
                </a:solidFill>
                <a:latin typeface="Calibri" charset="0"/>
              </a:rPr>
              <a:t>Demonstration</a:t>
            </a:r>
          </a:p>
        </p:txBody>
      </p:sp>
      <p:sp>
        <p:nvSpPr>
          <p:cNvPr id="22531" name="Slide Number Placeholder 3"/>
          <p:cNvSpPr>
            <a:spLocks noGrp="1"/>
          </p:cNvSpPr>
          <p:nvPr>
            <p:ph type="sldNum"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fld id="{9517B06E-C90F-D14F-BA6F-AB4A88151EFF}" type="slidenum">
              <a:rPr lang="en-US" sz="1400"/>
              <a:pPr/>
              <a:t>27</a:t>
            </a:fld>
            <a:endParaRPr lang="en-US" sz="1400"/>
          </a:p>
        </p:txBody>
      </p:sp>
    </p:spTree>
    <p:extLst>
      <p:ext uri="{BB962C8B-B14F-4D97-AF65-F5344CB8AC3E}">
        <p14:creationId xmlns:p14="http://schemas.microsoft.com/office/powerpoint/2010/main" val="208240297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Open</a:t>
            </a:r>
            <a:r>
              <a:rPr lang="en-US" dirty="0"/>
              <a:t>-source Project for a Data Access Protocol </a:t>
            </a:r>
            <a:endParaRPr lang="en-US" dirty="0" smtClean="0"/>
          </a:p>
          <a:p>
            <a:pPr lvl="1"/>
            <a:r>
              <a:rPr lang="en-US" dirty="0" smtClean="0"/>
              <a:t>On-the-fly remote data access: provides </a:t>
            </a:r>
            <a:r>
              <a:rPr lang="en-US" dirty="0"/>
              <a:t>users </a:t>
            </a:r>
            <a:r>
              <a:rPr lang="en-US" dirty="0" smtClean="0"/>
              <a:t>simple</a:t>
            </a:r>
            <a:r>
              <a:rPr lang="en-US" dirty="0"/>
              <a:t>, remote access to </a:t>
            </a:r>
            <a:r>
              <a:rPr lang="en-US" dirty="0" smtClean="0"/>
              <a:t>large </a:t>
            </a:r>
            <a:r>
              <a:rPr lang="en-US" dirty="0"/>
              <a:t>collections of data sets via the internet through </a:t>
            </a:r>
            <a:r>
              <a:rPr lang="en-US" dirty="0" smtClean="0"/>
              <a:t>HTTP</a:t>
            </a:r>
          </a:p>
          <a:p>
            <a:pPr lvl="1"/>
            <a:r>
              <a:rPr lang="en-US" dirty="0" smtClean="0"/>
              <a:t>Subset data along any dimension(s)</a:t>
            </a:r>
          </a:p>
          <a:p>
            <a:pPr lvl="1"/>
            <a:r>
              <a:rPr lang="en-US" dirty="0" smtClean="0"/>
              <a:t>Get data in ASCII (</a:t>
            </a:r>
            <a:r>
              <a:rPr lang="en-US" dirty="0" err="1" smtClean="0"/>
              <a:t>ascii</a:t>
            </a:r>
            <a:r>
              <a:rPr lang="en-US" dirty="0" smtClean="0"/>
              <a:t>), DAP (</a:t>
            </a:r>
            <a:r>
              <a:rPr lang="en-US" dirty="0" err="1" smtClean="0"/>
              <a:t>dods</a:t>
            </a:r>
            <a:r>
              <a:rPr lang="en-US" dirty="0" smtClean="0"/>
              <a:t>), </a:t>
            </a:r>
            <a:r>
              <a:rPr lang="en-US" dirty="0" smtClean="0">
                <a:solidFill>
                  <a:srgbClr val="FF9300"/>
                </a:solidFill>
              </a:rPr>
              <a:t>and </a:t>
            </a:r>
            <a:r>
              <a:rPr lang="en-US" dirty="0" err="1" smtClean="0">
                <a:solidFill>
                  <a:srgbClr val="FF9300"/>
                </a:solidFill>
              </a:rPr>
              <a:t>netCDF</a:t>
            </a:r>
            <a:r>
              <a:rPr lang="en-US" dirty="0" smtClean="0">
                <a:solidFill>
                  <a:srgbClr val="FF9300"/>
                </a:solidFill>
              </a:rPr>
              <a:t> formats (</a:t>
            </a:r>
            <a:r>
              <a:rPr lang="en-US" dirty="0" err="1" smtClean="0">
                <a:solidFill>
                  <a:srgbClr val="FF9300"/>
                </a:solidFill>
              </a:rPr>
              <a:t>nc</a:t>
            </a:r>
            <a:r>
              <a:rPr lang="en-US" dirty="0" smtClean="0">
                <a:solidFill>
                  <a:srgbClr val="FF9300"/>
                </a:solidFill>
              </a:rPr>
              <a:t>/nc4)</a:t>
            </a:r>
            <a:endParaRPr lang="en-US" dirty="0">
              <a:solidFill>
                <a:srgbClr val="FF9300"/>
              </a:solidFill>
            </a:endParaRPr>
          </a:p>
        </p:txBody>
      </p:sp>
      <p:sp>
        <p:nvSpPr>
          <p:cNvPr id="4" name="Slide Number Placeholder 3"/>
          <p:cNvSpPr>
            <a:spLocks noGrp="1"/>
          </p:cNvSpPr>
          <p:nvPr>
            <p:ph type="sldNum" sz="quarter" idx="10"/>
          </p:nvPr>
        </p:nvSpPr>
        <p:spPr/>
        <p:txBody>
          <a:bodyPr/>
          <a:lstStyle/>
          <a:p>
            <a:fld id="{4C9D0879-CBCB-FB4F-B570-47C0BF6D98A5}" type="slidenum">
              <a:rPr lang="en-US" smtClean="0"/>
              <a:pPr/>
              <a:t>28</a:t>
            </a:fld>
            <a:endParaRPr lang="en-US"/>
          </a:p>
        </p:txBody>
      </p:sp>
      <p:pic>
        <p:nvPicPr>
          <p:cNvPr id="5" name="Picture 4"/>
          <p:cNvPicPr>
            <a:picLocks noChangeAspect="1"/>
          </p:cNvPicPr>
          <p:nvPr/>
        </p:nvPicPr>
        <p:blipFill>
          <a:blip r:embed="rId2"/>
          <a:stretch>
            <a:fillRect/>
          </a:stretch>
        </p:blipFill>
        <p:spPr>
          <a:xfrm>
            <a:off x="533400" y="381000"/>
            <a:ext cx="2230244" cy="609600"/>
          </a:xfrm>
          <a:prstGeom prst="rect">
            <a:avLst/>
          </a:prstGeom>
        </p:spPr>
      </p:pic>
      <p:sp>
        <p:nvSpPr>
          <p:cNvPr id="6" name="Rectangle 3"/>
          <p:cNvSpPr txBox="1">
            <a:spLocks noChangeArrowheads="1"/>
          </p:cNvSpPr>
          <p:nvPr/>
        </p:nvSpPr>
        <p:spPr bwMode="auto">
          <a:xfrm>
            <a:off x="914400" y="5075237"/>
            <a:ext cx="7391400" cy="1173163"/>
          </a:xfrm>
          <a:prstGeom prst="rect">
            <a:avLst/>
          </a:prstGeom>
          <a:solidFill>
            <a:srgbClr val="A2C0FF"/>
          </a:solidFill>
          <a:ln w="9525">
            <a:solidFill>
              <a:srgbClr val="000000"/>
            </a:solidFill>
            <a:miter lim="800000"/>
            <a:headEnd/>
            <a:tailEnd/>
          </a:ln>
          <a:extLs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0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6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2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1600">
                <a:solidFill>
                  <a:schemeClr val="tx1"/>
                </a:solidFill>
                <a:latin typeface="+mn-lt"/>
                <a:ea typeface="ＭＳ Ｐゴシック" charset="-128"/>
              </a:defRPr>
            </a:lvl5pPr>
            <a:lvl6pPr marL="2514600" indent="-228600" algn="l" rtl="0" eaLnBrk="1" fontAlgn="base" hangingPunct="1">
              <a:spcBef>
                <a:spcPct val="20000"/>
              </a:spcBef>
              <a:spcAft>
                <a:spcPct val="0"/>
              </a:spcAft>
              <a:buChar char="»"/>
              <a:defRPr sz="1600">
                <a:solidFill>
                  <a:schemeClr val="tx1"/>
                </a:solidFill>
                <a:latin typeface="+mn-lt"/>
                <a:ea typeface="ＭＳ Ｐゴシック" charset="-128"/>
              </a:defRPr>
            </a:lvl6pPr>
            <a:lvl7pPr marL="2971800" indent="-228600" algn="l" rtl="0" eaLnBrk="1" fontAlgn="base" hangingPunct="1">
              <a:spcBef>
                <a:spcPct val="20000"/>
              </a:spcBef>
              <a:spcAft>
                <a:spcPct val="0"/>
              </a:spcAft>
              <a:buChar char="»"/>
              <a:defRPr sz="1600">
                <a:solidFill>
                  <a:schemeClr val="tx1"/>
                </a:solidFill>
                <a:latin typeface="+mn-lt"/>
                <a:ea typeface="ＭＳ Ｐゴシック" charset="-128"/>
              </a:defRPr>
            </a:lvl7pPr>
            <a:lvl8pPr marL="3429000" indent="-228600" algn="l" rtl="0" eaLnBrk="1" fontAlgn="base" hangingPunct="1">
              <a:spcBef>
                <a:spcPct val="20000"/>
              </a:spcBef>
              <a:spcAft>
                <a:spcPct val="0"/>
              </a:spcAft>
              <a:buChar char="»"/>
              <a:defRPr sz="1600">
                <a:solidFill>
                  <a:schemeClr val="tx1"/>
                </a:solidFill>
                <a:latin typeface="+mn-lt"/>
                <a:ea typeface="ＭＳ Ｐゴシック" charset="-128"/>
              </a:defRPr>
            </a:lvl8pPr>
            <a:lvl9pPr marL="3886200" indent="-228600" algn="l" rtl="0" eaLnBrk="1" fontAlgn="base" hangingPunct="1">
              <a:spcBef>
                <a:spcPct val="20000"/>
              </a:spcBef>
              <a:spcAft>
                <a:spcPct val="0"/>
              </a:spcAft>
              <a:buChar char="»"/>
              <a:defRPr sz="1600">
                <a:solidFill>
                  <a:schemeClr val="tx1"/>
                </a:solidFill>
                <a:latin typeface="+mn-lt"/>
                <a:ea typeface="ＭＳ Ｐゴシック" charset="-128"/>
              </a:defRPr>
            </a:lvl9pPr>
          </a:lstStyle>
          <a:p>
            <a:pPr marL="0" indent="0" algn="ctr">
              <a:buNone/>
            </a:pPr>
            <a:r>
              <a:rPr lang="en-US" sz="2200" dirty="0" err="1" smtClean="0"/>
              <a:t>OPeNDAP</a:t>
            </a:r>
            <a:r>
              <a:rPr lang="en-US" sz="2200" dirty="0" smtClean="0"/>
              <a:t> Data Request Syntax</a:t>
            </a:r>
          </a:p>
          <a:p>
            <a:pPr marL="0" indent="0">
              <a:buNone/>
            </a:pPr>
            <a:r>
              <a:rPr lang="en-US" sz="1800" dirty="0" smtClean="0">
                <a:solidFill>
                  <a:schemeClr val="bg2"/>
                </a:solidFill>
              </a:rPr>
              <a:t>http://HOSTNAME/PATH/TO/DATA</a:t>
            </a:r>
            <a:r>
              <a:rPr lang="en-US" sz="1800" dirty="0" smtClean="0">
                <a:solidFill>
                  <a:srgbClr val="FF0000"/>
                </a:solidFill>
              </a:rPr>
              <a:t>.format</a:t>
            </a:r>
            <a:r>
              <a:rPr lang="en-US" sz="1800" dirty="0" smtClean="0"/>
              <a:t>?</a:t>
            </a:r>
            <a:r>
              <a:rPr lang="en-US" sz="1800" dirty="0" smtClean="0">
                <a:solidFill>
                  <a:srgbClr val="0000CC"/>
                </a:solidFill>
              </a:rPr>
              <a:t>VAR1[</a:t>
            </a:r>
            <a:r>
              <a:rPr lang="en-US" sz="1800" dirty="0" err="1" smtClean="0">
                <a:solidFill>
                  <a:srgbClr val="0000CC"/>
                </a:solidFill>
              </a:rPr>
              <a:t>start:stride:end</a:t>
            </a:r>
            <a:r>
              <a:rPr lang="en-US" sz="1800" dirty="0" smtClean="0">
                <a:solidFill>
                  <a:srgbClr val="0000CC"/>
                </a:solidFill>
              </a:rPr>
              <a:t>]</a:t>
            </a:r>
            <a:r>
              <a:rPr lang="en-US" sz="1800" dirty="0" smtClean="0"/>
              <a:t>, </a:t>
            </a:r>
            <a:r>
              <a:rPr lang="en-US" sz="1800" dirty="0" smtClean="0">
                <a:solidFill>
                  <a:srgbClr val="0000CC"/>
                </a:solidFill>
              </a:rPr>
              <a:t>VAR2[start1:stride1:end1][start2:stride2:end2][start3:stride3:end3]</a:t>
            </a:r>
            <a:endParaRPr lang="en-US" sz="1800" dirty="0">
              <a:solidFill>
                <a:srgbClr val="0000CC"/>
              </a:solidFill>
            </a:endParaRPr>
          </a:p>
        </p:txBody>
      </p:sp>
      <p:sp>
        <p:nvSpPr>
          <p:cNvPr id="7" name="TextBox 6"/>
          <p:cNvSpPr txBox="1"/>
          <p:nvPr/>
        </p:nvSpPr>
        <p:spPr>
          <a:xfrm>
            <a:off x="4419600" y="6400800"/>
            <a:ext cx="3886200" cy="338554"/>
          </a:xfrm>
          <a:prstGeom prst="rect">
            <a:avLst/>
          </a:prstGeom>
          <a:noFill/>
        </p:spPr>
        <p:txBody>
          <a:bodyPr wrap="square" rtlCol="0">
            <a:spAutoFit/>
          </a:bodyPr>
          <a:lstStyle/>
          <a:p>
            <a:pPr algn="r"/>
            <a:r>
              <a:rPr lang="en-US" sz="1600" dirty="0">
                <a:latin typeface="Calibri" charset="0"/>
                <a:ea typeface="Calibri" charset="0"/>
                <a:cs typeface="Calibri" charset="0"/>
                <a:hlinkClick r:id="rId3"/>
              </a:rPr>
              <a:t>An </a:t>
            </a:r>
            <a:r>
              <a:rPr lang="en-US" sz="1600" dirty="0" err="1">
                <a:latin typeface="Calibri" charset="0"/>
                <a:ea typeface="Calibri" charset="0"/>
                <a:cs typeface="Calibri" charset="0"/>
                <a:hlinkClick r:id="rId3"/>
              </a:rPr>
              <a:t>OPeNDAP</a:t>
            </a:r>
            <a:r>
              <a:rPr lang="en-US" sz="1600" dirty="0">
                <a:latin typeface="Calibri" charset="0"/>
                <a:ea typeface="Calibri" charset="0"/>
                <a:cs typeface="Calibri" charset="0"/>
                <a:hlinkClick r:id="rId3"/>
              </a:rPr>
              <a:t> Quick Start Guide </a:t>
            </a:r>
            <a:endParaRPr lang="en-US" sz="1600" dirty="0">
              <a:latin typeface="Calibri" charset="0"/>
              <a:ea typeface="Calibri" charset="0"/>
              <a:cs typeface="Calibri" charset="0"/>
            </a:endParaRPr>
          </a:p>
        </p:txBody>
      </p:sp>
    </p:spTree>
    <p:extLst>
      <p:ext uri="{BB962C8B-B14F-4D97-AF65-F5344CB8AC3E}">
        <p14:creationId xmlns:p14="http://schemas.microsoft.com/office/powerpoint/2010/main" val="760707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OPeNDAP</a:t>
            </a:r>
            <a:r>
              <a:rPr lang="en-US" dirty="0" smtClean="0"/>
              <a:t> Servers and Clients</a:t>
            </a:r>
            <a:endParaRPr lang="en-US" dirty="0"/>
          </a:p>
        </p:txBody>
      </p:sp>
      <p:sp>
        <p:nvSpPr>
          <p:cNvPr id="3" name="Content Placeholder 2"/>
          <p:cNvSpPr>
            <a:spLocks noGrp="1"/>
          </p:cNvSpPr>
          <p:nvPr>
            <p:ph idx="1"/>
          </p:nvPr>
        </p:nvSpPr>
        <p:spPr>
          <a:xfrm>
            <a:off x="457200" y="1447800"/>
            <a:ext cx="3810000" cy="4678363"/>
          </a:xfrm>
          <a:solidFill>
            <a:srgbClr val="6EBEFF"/>
          </a:solidFill>
        </p:spPr>
        <p:txBody>
          <a:bodyPr/>
          <a:lstStyle/>
          <a:p>
            <a:r>
              <a:rPr lang="en-US" sz="2600" b="1" dirty="0" smtClean="0"/>
              <a:t>Servers</a:t>
            </a:r>
          </a:p>
          <a:p>
            <a:pPr lvl="1"/>
            <a:r>
              <a:rPr lang="en-US" dirty="0"/>
              <a:t>THREDDS Data Server</a:t>
            </a:r>
          </a:p>
          <a:p>
            <a:pPr lvl="1"/>
            <a:r>
              <a:rPr lang="en-US" dirty="0" smtClean="0"/>
              <a:t>Hyrax</a:t>
            </a:r>
          </a:p>
          <a:p>
            <a:pPr lvl="1"/>
            <a:r>
              <a:rPr lang="en-US" dirty="0" smtClean="0"/>
              <a:t>ERDDAP</a:t>
            </a:r>
          </a:p>
          <a:p>
            <a:pPr lvl="1"/>
            <a:r>
              <a:rPr lang="en-US" dirty="0" err="1" smtClean="0"/>
              <a:t>PyDAP</a:t>
            </a:r>
            <a:endParaRPr lang="en-US" dirty="0" smtClean="0"/>
          </a:p>
          <a:p>
            <a:pPr lvl="1"/>
            <a:r>
              <a:rPr lang="en-US" dirty="0" err="1"/>
              <a:t>GrADS</a:t>
            </a:r>
            <a:r>
              <a:rPr lang="en-US" dirty="0"/>
              <a:t> Data Server (GDS</a:t>
            </a:r>
            <a:r>
              <a:rPr lang="en-US" dirty="0" smtClean="0"/>
              <a:t>)</a:t>
            </a:r>
          </a:p>
          <a:p>
            <a:pPr lvl="1"/>
            <a:r>
              <a:rPr lang="en-US" dirty="0" smtClean="0"/>
              <a:t>…</a:t>
            </a:r>
          </a:p>
          <a:p>
            <a:pPr lvl="1"/>
            <a:endParaRPr lang="en-US" dirty="0"/>
          </a:p>
        </p:txBody>
      </p:sp>
      <p:sp>
        <p:nvSpPr>
          <p:cNvPr id="4" name="Slide Number Placeholder 3"/>
          <p:cNvSpPr>
            <a:spLocks noGrp="1"/>
          </p:cNvSpPr>
          <p:nvPr>
            <p:ph type="sldNum" sz="quarter" idx="10"/>
          </p:nvPr>
        </p:nvSpPr>
        <p:spPr/>
        <p:txBody>
          <a:bodyPr/>
          <a:lstStyle/>
          <a:p>
            <a:fld id="{4C9D0879-CBCB-FB4F-B570-47C0BF6D98A5}" type="slidenum">
              <a:rPr lang="en-US" smtClean="0"/>
              <a:pPr/>
              <a:t>29</a:t>
            </a:fld>
            <a:endParaRPr lang="en-US"/>
          </a:p>
        </p:txBody>
      </p:sp>
      <p:sp>
        <p:nvSpPr>
          <p:cNvPr id="5" name="Content Placeholder 2"/>
          <p:cNvSpPr txBox="1">
            <a:spLocks/>
          </p:cNvSpPr>
          <p:nvPr/>
        </p:nvSpPr>
        <p:spPr bwMode="auto">
          <a:xfrm>
            <a:off x="4343400" y="1447800"/>
            <a:ext cx="3429000" cy="4678363"/>
          </a:xfrm>
          <a:prstGeom prst="rect">
            <a:avLst/>
          </a:prstGeom>
          <a:solidFill>
            <a:schemeClr val="accent5">
              <a:lumMod val="90000"/>
            </a:schemeClr>
          </a:solid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ea typeface="ＭＳ Ｐゴシック" charset="-128"/>
              </a:defRPr>
            </a:lvl2pPr>
            <a:lvl3pPr marL="1143000" indent="-228600" algn="l" rtl="0" eaLnBrk="1" fontAlgn="base" hangingPunct="1">
              <a:spcBef>
                <a:spcPct val="20000"/>
              </a:spcBef>
              <a:spcAft>
                <a:spcPct val="0"/>
              </a:spcAft>
              <a:buChar char="•"/>
              <a:defRPr sz="2000">
                <a:solidFill>
                  <a:schemeClr val="tx1"/>
                </a:solidFill>
                <a:latin typeface="+mn-lt"/>
                <a:ea typeface="ＭＳ Ｐゴシック" charset="-128"/>
              </a:defRPr>
            </a:lvl3pPr>
            <a:lvl4pPr marL="1600200" indent="-228600" algn="l" rtl="0" eaLnBrk="1" fontAlgn="base" hangingPunct="1">
              <a:spcBef>
                <a:spcPct val="20000"/>
              </a:spcBef>
              <a:spcAft>
                <a:spcPct val="0"/>
              </a:spcAft>
              <a:buChar char="–"/>
              <a:defRPr sz="1600">
                <a:solidFill>
                  <a:schemeClr val="tx1"/>
                </a:solidFill>
                <a:latin typeface="+mn-lt"/>
                <a:ea typeface="ＭＳ Ｐゴシック" charset="-128"/>
              </a:defRPr>
            </a:lvl4pPr>
            <a:lvl5pPr marL="2057400" indent="-228600" algn="l" rtl="0" eaLnBrk="1" fontAlgn="base" hangingPunct="1">
              <a:spcBef>
                <a:spcPct val="20000"/>
              </a:spcBef>
              <a:spcAft>
                <a:spcPct val="0"/>
              </a:spcAft>
              <a:buChar char="»"/>
              <a:defRPr sz="1200">
                <a:solidFill>
                  <a:schemeClr val="tx1"/>
                </a:solidFill>
                <a:latin typeface="+mn-lt"/>
                <a:ea typeface="ＭＳ Ｐゴシック" charset="-128"/>
              </a:defRPr>
            </a:lvl5pPr>
            <a:lvl6pPr marL="2514600" indent="-228600" algn="l" rtl="0" eaLnBrk="1" fontAlgn="base" hangingPunct="1">
              <a:spcBef>
                <a:spcPct val="20000"/>
              </a:spcBef>
              <a:spcAft>
                <a:spcPct val="0"/>
              </a:spcAft>
              <a:buChar char="»"/>
              <a:defRPr sz="1600">
                <a:solidFill>
                  <a:schemeClr val="tx1"/>
                </a:solidFill>
                <a:latin typeface="+mn-lt"/>
                <a:ea typeface="ＭＳ Ｐゴシック" charset="-128"/>
              </a:defRPr>
            </a:lvl6pPr>
            <a:lvl7pPr marL="2971800" indent="-228600" algn="l" rtl="0" eaLnBrk="1" fontAlgn="base" hangingPunct="1">
              <a:spcBef>
                <a:spcPct val="20000"/>
              </a:spcBef>
              <a:spcAft>
                <a:spcPct val="0"/>
              </a:spcAft>
              <a:buChar char="»"/>
              <a:defRPr sz="1600">
                <a:solidFill>
                  <a:schemeClr val="tx1"/>
                </a:solidFill>
                <a:latin typeface="+mn-lt"/>
                <a:ea typeface="ＭＳ Ｐゴシック" charset="-128"/>
              </a:defRPr>
            </a:lvl7pPr>
            <a:lvl8pPr marL="3429000" indent="-228600" algn="l" rtl="0" eaLnBrk="1" fontAlgn="base" hangingPunct="1">
              <a:spcBef>
                <a:spcPct val="20000"/>
              </a:spcBef>
              <a:spcAft>
                <a:spcPct val="0"/>
              </a:spcAft>
              <a:buChar char="»"/>
              <a:defRPr sz="1600">
                <a:solidFill>
                  <a:schemeClr val="tx1"/>
                </a:solidFill>
                <a:latin typeface="+mn-lt"/>
                <a:ea typeface="ＭＳ Ｐゴシック" charset="-128"/>
              </a:defRPr>
            </a:lvl8pPr>
            <a:lvl9pPr marL="3886200" indent="-228600" algn="l" rtl="0" eaLnBrk="1" fontAlgn="base" hangingPunct="1">
              <a:spcBef>
                <a:spcPct val="20000"/>
              </a:spcBef>
              <a:spcAft>
                <a:spcPct val="0"/>
              </a:spcAft>
              <a:buChar char="»"/>
              <a:defRPr sz="1600">
                <a:solidFill>
                  <a:schemeClr val="tx1"/>
                </a:solidFill>
                <a:latin typeface="+mn-lt"/>
                <a:ea typeface="ＭＳ Ｐゴシック" charset="-128"/>
              </a:defRPr>
            </a:lvl9pPr>
          </a:lstStyle>
          <a:p>
            <a:r>
              <a:rPr lang="en-US" sz="2600" b="1" dirty="0" smtClean="0"/>
              <a:t>Clients</a:t>
            </a:r>
          </a:p>
        </p:txBody>
      </p:sp>
      <p:sp>
        <p:nvSpPr>
          <p:cNvPr id="6" name="Content Placeholder 2"/>
          <p:cNvSpPr txBox="1">
            <a:spLocks/>
          </p:cNvSpPr>
          <p:nvPr/>
        </p:nvSpPr>
        <p:spPr bwMode="auto">
          <a:xfrm>
            <a:off x="4348655" y="1905001"/>
            <a:ext cx="1823545" cy="4191000"/>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ea typeface="ＭＳ Ｐゴシック" charset="-128"/>
              </a:defRPr>
            </a:lvl2pPr>
            <a:lvl3pPr marL="1143000" indent="-228600" algn="l" rtl="0" eaLnBrk="1" fontAlgn="base" hangingPunct="1">
              <a:spcBef>
                <a:spcPct val="20000"/>
              </a:spcBef>
              <a:spcAft>
                <a:spcPct val="0"/>
              </a:spcAft>
              <a:buChar char="•"/>
              <a:defRPr sz="2000">
                <a:solidFill>
                  <a:schemeClr val="tx1"/>
                </a:solidFill>
                <a:latin typeface="+mn-lt"/>
                <a:ea typeface="ＭＳ Ｐゴシック" charset="-128"/>
              </a:defRPr>
            </a:lvl3pPr>
            <a:lvl4pPr marL="1600200" indent="-228600" algn="l" rtl="0" eaLnBrk="1" fontAlgn="base" hangingPunct="1">
              <a:spcBef>
                <a:spcPct val="20000"/>
              </a:spcBef>
              <a:spcAft>
                <a:spcPct val="0"/>
              </a:spcAft>
              <a:buChar char="–"/>
              <a:defRPr sz="1600">
                <a:solidFill>
                  <a:schemeClr val="tx1"/>
                </a:solidFill>
                <a:latin typeface="+mn-lt"/>
                <a:ea typeface="ＭＳ Ｐゴシック" charset="-128"/>
              </a:defRPr>
            </a:lvl4pPr>
            <a:lvl5pPr marL="2057400" indent="-228600" algn="l" rtl="0" eaLnBrk="1" fontAlgn="base" hangingPunct="1">
              <a:spcBef>
                <a:spcPct val="20000"/>
              </a:spcBef>
              <a:spcAft>
                <a:spcPct val="0"/>
              </a:spcAft>
              <a:buChar char="»"/>
              <a:defRPr sz="1200">
                <a:solidFill>
                  <a:schemeClr val="tx1"/>
                </a:solidFill>
                <a:latin typeface="+mn-lt"/>
                <a:ea typeface="ＭＳ Ｐゴシック" charset="-128"/>
              </a:defRPr>
            </a:lvl5pPr>
            <a:lvl6pPr marL="2514600" indent="-228600" algn="l" rtl="0" eaLnBrk="1" fontAlgn="base" hangingPunct="1">
              <a:spcBef>
                <a:spcPct val="20000"/>
              </a:spcBef>
              <a:spcAft>
                <a:spcPct val="0"/>
              </a:spcAft>
              <a:buChar char="»"/>
              <a:defRPr sz="1600">
                <a:solidFill>
                  <a:schemeClr val="tx1"/>
                </a:solidFill>
                <a:latin typeface="+mn-lt"/>
                <a:ea typeface="ＭＳ Ｐゴシック" charset="-128"/>
              </a:defRPr>
            </a:lvl6pPr>
            <a:lvl7pPr marL="2971800" indent="-228600" algn="l" rtl="0" eaLnBrk="1" fontAlgn="base" hangingPunct="1">
              <a:spcBef>
                <a:spcPct val="20000"/>
              </a:spcBef>
              <a:spcAft>
                <a:spcPct val="0"/>
              </a:spcAft>
              <a:buChar char="»"/>
              <a:defRPr sz="1600">
                <a:solidFill>
                  <a:schemeClr val="tx1"/>
                </a:solidFill>
                <a:latin typeface="+mn-lt"/>
                <a:ea typeface="ＭＳ Ｐゴシック" charset="-128"/>
              </a:defRPr>
            </a:lvl7pPr>
            <a:lvl8pPr marL="3429000" indent="-228600" algn="l" rtl="0" eaLnBrk="1" fontAlgn="base" hangingPunct="1">
              <a:spcBef>
                <a:spcPct val="20000"/>
              </a:spcBef>
              <a:spcAft>
                <a:spcPct val="0"/>
              </a:spcAft>
              <a:buChar char="»"/>
              <a:defRPr sz="1600">
                <a:solidFill>
                  <a:schemeClr val="tx1"/>
                </a:solidFill>
                <a:latin typeface="+mn-lt"/>
                <a:ea typeface="ＭＳ Ｐゴシック" charset="-128"/>
              </a:defRPr>
            </a:lvl8pPr>
            <a:lvl9pPr marL="3886200" indent="-228600" algn="l" rtl="0" eaLnBrk="1" fontAlgn="base" hangingPunct="1">
              <a:spcBef>
                <a:spcPct val="20000"/>
              </a:spcBef>
              <a:spcAft>
                <a:spcPct val="0"/>
              </a:spcAft>
              <a:buChar char="»"/>
              <a:defRPr sz="1600">
                <a:solidFill>
                  <a:schemeClr val="tx1"/>
                </a:solidFill>
                <a:latin typeface="+mn-lt"/>
                <a:ea typeface="ＭＳ Ｐゴシック" charset="-128"/>
              </a:defRPr>
            </a:lvl9pPr>
          </a:lstStyle>
          <a:p>
            <a:pPr lvl="1"/>
            <a:r>
              <a:rPr lang="en-US" sz="2200" dirty="0" smtClean="0"/>
              <a:t>NCL</a:t>
            </a:r>
          </a:p>
          <a:p>
            <a:pPr lvl="1"/>
            <a:r>
              <a:rPr lang="en-US" sz="2200" dirty="0" smtClean="0"/>
              <a:t>CDAT</a:t>
            </a:r>
          </a:p>
          <a:p>
            <a:pPr lvl="1"/>
            <a:r>
              <a:rPr lang="en-US" sz="2200" dirty="0" smtClean="0"/>
              <a:t>Ferret</a:t>
            </a:r>
          </a:p>
          <a:p>
            <a:pPr lvl="1"/>
            <a:r>
              <a:rPr lang="en-US" sz="2200" dirty="0" err="1" smtClean="0"/>
              <a:t>GrADS</a:t>
            </a:r>
            <a:endParaRPr lang="en-US" sz="2200" dirty="0" smtClean="0"/>
          </a:p>
          <a:p>
            <a:pPr lvl="1"/>
            <a:r>
              <a:rPr lang="en-US" sz="2200" dirty="0" smtClean="0"/>
              <a:t>Panoply</a:t>
            </a:r>
          </a:p>
          <a:p>
            <a:pPr lvl="1"/>
            <a:r>
              <a:rPr lang="en-US" sz="2200" dirty="0" smtClean="0"/>
              <a:t>ArcGIS Desktop</a:t>
            </a:r>
          </a:p>
          <a:p>
            <a:pPr lvl="1"/>
            <a:r>
              <a:rPr lang="en-US" sz="2200" dirty="0" smtClean="0"/>
              <a:t>ArcGIS Pro</a:t>
            </a:r>
          </a:p>
        </p:txBody>
      </p:sp>
      <p:sp>
        <p:nvSpPr>
          <p:cNvPr id="7" name="Content Placeholder 2"/>
          <p:cNvSpPr txBox="1">
            <a:spLocks/>
          </p:cNvSpPr>
          <p:nvPr/>
        </p:nvSpPr>
        <p:spPr bwMode="auto">
          <a:xfrm>
            <a:off x="5948855" y="1905000"/>
            <a:ext cx="1823545" cy="4191000"/>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ea typeface="ＭＳ Ｐゴシック" charset="-128"/>
              </a:defRPr>
            </a:lvl2pPr>
            <a:lvl3pPr marL="1143000" indent="-228600" algn="l" rtl="0" eaLnBrk="1" fontAlgn="base" hangingPunct="1">
              <a:spcBef>
                <a:spcPct val="20000"/>
              </a:spcBef>
              <a:spcAft>
                <a:spcPct val="0"/>
              </a:spcAft>
              <a:buChar char="•"/>
              <a:defRPr sz="2000">
                <a:solidFill>
                  <a:schemeClr val="tx1"/>
                </a:solidFill>
                <a:latin typeface="+mn-lt"/>
                <a:ea typeface="ＭＳ Ｐゴシック" charset="-128"/>
              </a:defRPr>
            </a:lvl3pPr>
            <a:lvl4pPr marL="1600200" indent="-228600" algn="l" rtl="0" eaLnBrk="1" fontAlgn="base" hangingPunct="1">
              <a:spcBef>
                <a:spcPct val="20000"/>
              </a:spcBef>
              <a:spcAft>
                <a:spcPct val="0"/>
              </a:spcAft>
              <a:buChar char="–"/>
              <a:defRPr sz="1600">
                <a:solidFill>
                  <a:schemeClr val="tx1"/>
                </a:solidFill>
                <a:latin typeface="+mn-lt"/>
                <a:ea typeface="ＭＳ Ｐゴシック" charset="-128"/>
              </a:defRPr>
            </a:lvl4pPr>
            <a:lvl5pPr marL="2057400" indent="-228600" algn="l" rtl="0" eaLnBrk="1" fontAlgn="base" hangingPunct="1">
              <a:spcBef>
                <a:spcPct val="20000"/>
              </a:spcBef>
              <a:spcAft>
                <a:spcPct val="0"/>
              </a:spcAft>
              <a:buChar char="»"/>
              <a:defRPr sz="1200">
                <a:solidFill>
                  <a:schemeClr val="tx1"/>
                </a:solidFill>
                <a:latin typeface="+mn-lt"/>
                <a:ea typeface="ＭＳ Ｐゴシック" charset="-128"/>
              </a:defRPr>
            </a:lvl5pPr>
            <a:lvl6pPr marL="2514600" indent="-228600" algn="l" rtl="0" eaLnBrk="1" fontAlgn="base" hangingPunct="1">
              <a:spcBef>
                <a:spcPct val="20000"/>
              </a:spcBef>
              <a:spcAft>
                <a:spcPct val="0"/>
              </a:spcAft>
              <a:buChar char="»"/>
              <a:defRPr sz="1600">
                <a:solidFill>
                  <a:schemeClr val="tx1"/>
                </a:solidFill>
                <a:latin typeface="+mn-lt"/>
                <a:ea typeface="ＭＳ Ｐゴシック" charset="-128"/>
              </a:defRPr>
            </a:lvl6pPr>
            <a:lvl7pPr marL="2971800" indent="-228600" algn="l" rtl="0" eaLnBrk="1" fontAlgn="base" hangingPunct="1">
              <a:spcBef>
                <a:spcPct val="20000"/>
              </a:spcBef>
              <a:spcAft>
                <a:spcPct val="0"/>
              </a:spcAft>
              <a:buChar char="»"/>
              <a:defRPr sz="1600">
                <a:solidFill>
                  <a:schemeClr val="tx1"/>
                </a:solidFill>
                <a:latin typeface="+mn-lt"/>
                <a:ea typeface="ＭＳ Ｐゴシック" charset="-128"/>
              </a:defRPr>
            </a:lvl7pPr>
            <a:lvl8pPr marL="3429000" indent="-228600" algn="l" rtl="0" eaLnBrk="1" fontAlgn="base" hangingPunct="1">
              <a:spcBef>
                <a:spcPct val="20000"/>
              </a:spcBef>
              <a:spcAft>
                <a:spcPct val="0"/>
              </a:spcAft>
              <a:buChar char="»"/>
              <a:defRPr sz="1600">
                <a:solidFill>
                  <a:schemeClr val="tx1"/>
                </a:solidFill>
                <a:latin typeface="+mn-lt"/>
                <a:ea typeface="ＭＳ Ｐゴシック" charset="-128"/>
              </a:defRPr>
            </a:lvl8pPr>
            <a:lvl9pPr marL="3886200" indent="-228600" algn="l" rtl="0" eaLnBrk="1" fontAlgn="base" hangingPunct="1">
              <a:spcBef>
                <a:spcPct val="20000"/>
              </a:spcBef>
              <a:spcAft>
                <a:spcPct val="0"/>
              </a:spcAft>
              <a:buChar char="»"/>
              <a:defRPr sz="1600">
                <a:solidFill>
                  <a:schemeClr val="tx1"/>
                </a:solidFill>
                <a:latin typeface="+mn-lt"/>
                <a:ea typeface="ＭＳ Ｐゴシック" charset="-128"/>
              </a:defRPr>
            </a:lvl9pPr>
          </a:lstStyle>
          <a:p>
            <a:pPr lvl="1"/>
            <a:r>
              <a:rPr lang="en-US" sz="2200" dirty="0" smtClean="0"/>
              <a:t>R</a:t>
            </a:r>
          </a:p>
          <a:p>
            <a:pPr lvl="1"/>
            <a:r>
              <a:rPr lang="en-US" sz="2200" dirty="0" smtClean="0"/>
              <a:t>IDV</a:t>
            </a:r>
          </a:p>
          <a:p>
            <a:pPr lvl="1"/>
            <a:r>
              <a:rPr lang="en-US" sz="2200" dirty="0" err="1" smtClean="0"/>
              <a:t>Matlab</a:t>
            </a:r>
            <a:endParaRPr lang="en-US" sz="2200" dirty="0" smtClean="0"/>
          </a:p>
          <a:p>
            <a:pPr lvl="1"/>
            <a:r>
              <a:rPr lang="en-US" sz="2200" dirty="0"/>
              <a:t>Python</a:t>
            </a:r>
            <a:endParaRPr lang="en-US" sz="2200" dirty="0" smtClean="0"/>
          </a:p>
          <a:p>
            <a:pPr lvl="1"/>
            <a:r>
              <a:rPr lang="en-US" sz="2200" dirty="0" smtClean="0"/>
              <a:t>…</a:t>
            </a:r>
          </a:p>
        </p:txBody>
      </p:sp>
    </p:spTree>
    <p:extLst>
      <p:ext uri="{BB962C8B-B14F-4D97-AF65-F5344CB8AC3E}">
        <p14:creationId xmlns:p14="http://schemas.microsoft.com/office/powerpoint/2010/main" val="7805084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r>
              <a:rPr lang="en-US" sz="3200" dirty="0" smtClean="0">
                <a:solidFill>
                  <a:srgbClr val="333399"/>
                </a:solidFill>
                <a:latin typeface="Calibri" charset="0"/>
              </a:rPr>
              <a:t>Outline</a:t>
            </a:r>
            <a:endParaRPr lang="en-US" sz="3200" dirty="0">
              <a:solidFill>
                <a:srgbClr val="333399"/>
              </a:solidFill>
              <a:latin typeface="Calibri" charset="0"/>
            </a:endParaRPr>
          </a:p>
        </p:txBody>
      </p:sp>
      <p:sp>
        <p:nvSpPr>
          <p:cNvPr id="22530" name="Content Placeholder 2"/>
          <p:cNvSpPr>
            <a:spLocks noGrp="1"/>
          </p:cNvSpPr>
          <p:nvPr>
            <p:ph idx="1"/>
          </p:nvPr>
        </p:nvSpPr>
        <p:spPr>
          <a:xfrm>
            <a:off x="457200" y="1447800"/>
            <a:ext cx="8001000" cy="4678363"/>
          </a:xfrm>
        </p:spPr>
        <p:txBody>
          <a:bodyPr/>
          <a:lstStyle/>
          <a:p>
            <a:pPr marL="0" indent="0">
              <a:buFontTx/>
              <a:buNone/>
            </a:pPr>
            <a:r>
              <a:rPr lang="en-US" sz="3200" b="1" dirty="0" smtClean="0">
                <a:latin typeface="Calibri" charset="0"/>
              </a:rPr>
              <a:t>Data/Metadata Standards and Tools</a:t>
            </a:r>
          </a:p>
          <a:p>
            <a:r>
              <a:rPr lang="en-US" sz="3200" i="1" u="sng" dirty="0" smtClean="0">
                <a:latin typeface="Calibri" charset="0"/>
              </a:rPr>
              <a:t>Tabular Data and Google Fusion Table</a:t>
            </a:r>
          </a:p>
          <a:p>
            <a:r>
              <a:rPr lang="en-US" sz="3200" i="1" dirty="0" err="1">
                <a:solidFill>
                  <a:schemeClr val="bg1">
                    <a:lumMod val="65000"/>
                  </a:schemeClr>
                </a:solidFill>
                <a:latin typeface="Calibri" charset="0"/>
              </a:rPr>
              <a:t>NetCDF</a:t>
            </a:r>
            <a:r>
              <a:rPr lang="en-US" sz="3200" i="1" dirty="0">
                <a:solidFill>
                  <a:schemeClr val="bg1">
                    <a:lumMod val="65000"/>
                  </a:schemeClr>
                </a:solidFill>
                <a:latin typeface="Calibri" charset="0"/>
              </a:rPr>
              <a:t> and Climate &amp; Forecast Convention</a:t>
            </a:r>
          </a:p>
          <a:p>
            <a:pPr marL="0" indent="0">
              <a:buFontTx/>
              <a:buNone/>
            </a:pPr>
            <a:r>
              <a:rPr lang="en-US" sz="3200" b="1" dirty="0" smtClean="0">
                <a:solidFill>
                  <a:schemeClr val="bg1">
                    <a:lumMod val="65000"/>
                  </a:schemeClr>
                </a:solidFill>
                <a:latin typeface="Calibri" charset="0"/>
              </a:rPr>
              <a:t>Data Access/Visualization Standards and Tools</a:t>
            </a:r>
          </a:p>
          <a:p>
            <a:r>
              <a:rPr lang="en-US" sz="3200" i="1" dirty="0" err="1">
                <a:solidFill>
                  <a:schemeClr val="bg1">
                    <a:lumMod val="65000"/>
                  </a:schemeClr>
                </a:solidFill>
                <a:latin typeface="Calibri" charset="0"/>
              </a:rPr>
              <a:t>OPeNDAP</a:t>
            </a:r>
            <a:endParaRPr lang="en-US" sz="3200" i="1" dirty="0">
              <a:solidFill>
                <a:schemeClr val="bg1">
                  <a:lumMod val="65000"/>
                </a:schemeClr>
              </a:solidFill>
              <a:latin typeface="Calibri" charset="0"/>
            </a:endParaRPr>
          </a:p>
          <a:p>
            <a:r>
              <a:rPr lang="en-US" sz="3200" i="1" dirty="0" err="1">
                <a:solidFill>
                  <a:schemeClr val="bg1">
                    <a:lumMod val="65000"/>
                  </a:schemeClr>
                </a:solidFill>
                <a:latin typeface="Calibri" charset="0"/>
              </a:rPr>
              <a:t>NetCDF</a:t>
            </a:r>
            <a:r>
              <a:rPr lang="en-US" sz="3200" i="1" dirty="0">
                <a:solidFill>
                  <a:schemeClr val="bg1">
                    <a:lumMod val="65000"/>
                  </a:schemeClr>
                </a:solidFill>
                <a:latin typeface="Calibri" charset="0"/>
              </a:rPr>
              <a:t> Subset Service (NCSS)</a:t>
            </a:r>
          </a:p>
          <a:p>
            <a:r>
              <a:rPr lang="en-US" sz="3200" i="1" dirty="0">
                <a:solidFill>
                  <a:schemeClr val="bg1">
                    <a:lumMod val="65000"/>
                  </a:schemeClr>
                </a:solidFill>
                <a:latin typeface="Calibri" charset="0"/>
              </a:rPr>
              <a:t>OGC Web </a:t>
            </a:r>
            <a:r>
              <a:rPr lang="en-US" sz="3200" i="1" dirty="0" smtClean="0">
                <a:solidFill>
                  <a:schemeClr val="bg1">
                    <a:lumMod val="65000"/>
                  </a:schemeClr>
                </a:solidFill>
                <a:latin typeface="Calibri" charset="0"/>
              </a:rPr>
              <a:t>Services</a:t>
            </a:r>
          </a:p>
          <a:p>
            <a:r>
              <a:rPr lang="en-US" sz="3200" i="1" dirty="0">
                <a:solidFill>
                  <a:schemeClr val="bg1">
                    <a:lumMod val="65000"/>
                  </a:schemeClr>
                </a:solidFill>
                <a:latin typeface="Calibri" charset="0"/>
              </a:rPr>
              <a:t>Demonstration</a:t>
            </a:r>
          </a:p>
        </p:txBody>
      </p:sp>
      <p:sp>
        <p:nvSpPr>
          <p:cNvPr id="22531" name="Slide Number Placeholder 3"/>
          <p:cNvSpPr>
            <a:spLocks noGrp="1"/>
          </p:cNvSpPr>
          <p:nvPr>
            <p:ph type="sldNum"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fld id="{9517B06E-C90F-D14F-BA6F-AB4A88151EFF}" type="slidenum">
              <a:rPr lang="en-US" sz="1400"/>
              <a:pPr/>
              <a:t>3</a:t>
            </a:fld>
            <a:endParaRPr lang="en-US" sz="1400"/>
          </a:p>
        </p:txBody>
      </p:sp>
    </p:spTree>
    <p:extLst>
      <p:ext uri="{BB962C8B-B14F-4D97-AF65-F5344CB8AC3E}">
        <p14:creationId xmlns:p14="http://schemas.microsoft.com/office/powerpoint/2010/main" val="58799110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r>
              <a:rPr lang="en-US" sz="3200" dirty="0" smtClean="0">
                <a:solidFill>
                  <a:srgbClr val="333399"/>
                </a:solidFill>
                <a:latin typeface="Calibri" charset="0"/>
              </a:rPr>
              <a:t>Outline</a:t>
            </a:r>
            <a:endParaRPr lang="en-US" sz="3200" dirty="0">
              <a:solidFill>
                <a:srgbClr val="333399"/>
              </a:solidFill>
              <a:latin typeface="Calibri" charset="0"/>
            </a:endParaRPr>
          </a:p>
        </p:txBody>
      </p:sp>
      <p:sp>
        <p:nvSpPr>
          <p:cNvPr id="22530" name="Content Placeholder 2"/>
          <p:cNvSpPr>
            <a:spLocks noGrp="1"/>
          </p:cNvSpPr>
          <p:nvPr>
            <p:ph idx="1"/>
          </p:nvPr>
        </p:nvSpPr>
        <p:spPr>
          <a:xfrm>
            <a:off x="457200" y="1447800"/>
            <a:ext cx="8001000" cy="4678363"/>
          </a:xfrm>
        </p:spPr>
        <p:txBody>
          <a:bodyPr/>
          <a:lstStyle/>
          <a:p>
            <a:pPr marL="0" indent="0">
              <a:buFontTx/>
              <a:buNone/>
            </a:pPr>
            <a:r>
              <a:rPr lang="en-US" sz="3200" b="1" dirty="0" smtClean="0">
                <a:solidFill>
                  <a:schemeClr val="bg1">
                    <a:lumMod val="65000"/>
                  </a:schemeClr>
                </a:solidFill>
                <a:latin typeface="Calibri" charset="0"/>
              </a:rPr>
              <a:t>Data/Metadata Standards and Tools</a:t>
            </a:r>
          </a:p>
          <a:p>
            <a:r>
              <a:rPr lang="en-US" sz="3200" i="1" dirty="0" smtClean="0">
                <a:solidFill>
                  <a:schemeClr val="bg1">
                    <a:lumMod val="65000"/>
                  </a:schemeClr>
                </a:solidFill>
                <a:latin typeface="Calibri" charset="0"/>
              </a:rPr>
              <a:t>Tabular Data and Google Fusion Table</a:t>
            </a:r>
          </a:p>
          <a:p>
            <a:r>
              <a:rPr lang="en-US" sz="3200" i="1" dirty="0" err="1" smtClean="0">
                <a:solidFill>
                  <a:schemeClr val="bg1">
                    <a:lumMod val="65000"/>
                  </a:schemeClr>
                </a:solidFill>
                <a:latin typeface="Calibri" charset="0"/>
              </a:rPr>
              <a:t>NetCDF</a:t>
            </a:r>
            <a:r>
              <a:rPr lang="en-US" sz="3200" i="1" dirty="0" smtClean="0">
                <a:solidFill>
                  <a:schemeClr val="bg1">
                    <a:lumMod val="65000"/>
                  </a:schemeClr>
                </a:solidFill>
                <a:latin typeface="Calibri" charset="0"/>
              </a:rPr>
              <a:t> and Climate &amp; Forecast Convention</a:t>
            </a:r>
          </a:p>
          <a:p>
            <a:pPr marL="0" indent="0">
              <a:buFontTx/>
              <a:buNone/>
            </a:pPr>
            <a:r>
              <a:rPr lang="en-US" sz="3200" b="1" dirty="0" smtClean="0">
                <a:latin typeface="Calibri" charset="0"/>
              </a:rPr>
              <a:t>Data Access/Visualization Standards and Tools</a:t>
            </a:r>
          </a:p>
          <a:p>
            <a:r>
              <a:rPr lang="en-US" sz="3200" i="1" dirty="0" err="1">
                <a:solidFill>
                  <a:schemeClr val="bg1">
                    <a:lumMod val="65000"/>
                  </a:schemeClr>
                </a:solidFill>
                <a:latin typeface="Calibri" charset="0"/>
              </a:rPr>
              <a:t>OPeNDAP</a:t>
            </a:r>
            <a:endParaRPr lang="en-US" sz="3200" i="1" dirty="0">
              <a:solidFill>
                <a:schemeClr val="bg1">
                  <a:lumMod val="65000"/>
                </a:schemeClr>
              </a:solidFill>
              <a:latin typeface="Calibri" charset="0"/>
            </a:endParaRPr>
          </a:p>
          <a:p>
            <a:r>
              <a:rPr lang="en-US" sz="3200" i="1" u="sng" dirty="0" err="1">
                <a:latin typeface="Calibri" charset="0"/>
              </a:rPr>
              <a:t>NetCDF</a:t>
            </a:r>
            <a:r>
              <a:rPr lang="en-US" sz="3200" i="1" u="sng" dirty="0">
                <a:latin typeface="Calibri" charset="0"/>
              </a:rPr>
              <a:t> Subset Service (NCSS)</a:t>
            </a:r>
          </a:p>
          <a:p>
            <a:r>
              <a:rPr lang="en-US" sz="3200" i="1" dirty="0">
                <a:solidFill>
                  <a:schemeClr val="bg1">
                    <a:lumMod val="65000"/>
                  </a:schemeClr>
                </a:solidFill>
                <a:latin typeface="Calibri" charset="0"/>
              </a:rPr>
              <a:t>OGC Web </a:t>
            </a:r>
            <a:r>
              <a:rPr lang="en-US" sz="3200" i="1" dirty="0" smtClean="0">
                <a:solidFill>
                  <a:schemeClr val="bg1">
                    <a:lumMod val="65000"/>
                  </a:schemeClr>
                </a:solidFill>
                <a:latin typeface="Calibri" charset="0"/>
              </a:rPr>
              <a:t>Services</a:t>
            </a:r>
          </a:p>
          <a:p>
            <a:r>
              <a:rPr lang="en-US" sz="3200" i="1" dirty="0">
                <a:solidFill>
                  <a:schemeClr val="bg1">
                    <a:lumMod val="65000"/>
                  </a:schemeClr>
                </a:solidFill>
                <a:latin typeface="Calibri" charset="0"/>
              </a:rPr>
              <a:t>Demonstration</a:t>
            </a:r>
          </a:p>
        </p:txBody>
      </p:sp>
      <p:sp>
        <p:nvSpPr>
          <p:cNvPr id="22531" name="Slide Number Placeholder 3"/>
          <p:cNvSpPr>
            <a:spLocks noGrp="1"/>
          </p:cNvSpPr>
          <p:nvPr>
            <p:ph type="sldNum"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fld id="{9517B06E-C90F-D14F-BA6F-AB4A88151EFF}" type="slidenum">
              <a:rPr lang="en-US" sz="1400"/>
              <a:pPr/>
              <a:t>30</a:t>
            </a:fld>
            <a:endParaRPr lang="en-US" sz="1400"/>
          </a:p>
        </p:txBody>
      </p:sp>
    </p:spTree>
    <p:extLst>
      <p:ext uri="{BB962C8B-B14F-4D97-AF65-F5344CB8AC3E}">
        <p14:creationId xmlns:p14="http://schemas.microsoft.com/office/powerpoint/2010/main" val="121518349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NCSS – </a:t>
            </a:r>
            <a:r>
              <a:rPr lang="en-US" dirty="0" err="1" smtClean="0"/>
              <a:t>NetCDF</a:t>
            </a:r>
            <a:r>
              <a:rPr lang="en-US" dirty="0" smtClean="0"/>
              <a:t> Subset Service</a:t>
            </a:r>
            <a:endParaRPr lang="en-US" dirty="0"/>
          </a:p>
        </p:txBody>
      </p:sp>
      <p:sp>
        <p:nvSpPr>
          <p:cNvPr id="3" name="Content Placeholder 2"/>
          <p:cNvSpPr>
            <a:spLocks noGrp="1"/>
          </p:cNvSpPr>
          <p:nvPr>
            <p:ph idx="1"/>
          </p:nvPr>
        </p:nvSpPr>
        <p:spPr/>
        <p:txBody>
          <a:bodyPr/>
          <a:lstStyle/>
          <a:p>
            <a:r>
              <a:rPr lang="en-US" dirty="0" smtClean="0"/>
              <a:t>Similar to </a:t>
            </a:r>
            <a:r>
              <a:rPr lang="en-US" dirty="0" err="1" smtClean="0"/>
              <a:t>OPeNDAP</a:t>
            </a:r>
            <a:endParaRPr lang="en-US" dirty="0" smtClean="0"/>
          </a:p>
          <a:p>
            <a:r>
              <a:rPr lang="en-US" dirty="0" smtClean="0"/>
              <a:t>Subset based on real coordinates and time ranges instead of matrix indices</a:t>
            </a:r>
          </a:p>
          <a:p>
            <a:r>
              <a:rPr lang="en-US" dirty="0" smtClean="0"/>
              <a:t>Get data in </a:t>
            </a:r>
            <a:r>
              <a:rPr lang="en-US" dirty="0" err="1" smtClean="0"/>
              <a:t>netCDF</a:t>
            </a:r>
            <a:r>
              <a:rPr lang="en-US" dirty="0" smtClean="0"/>
              <a:t> format</a:t>
            </a:r>
          </a:p>
          <a:p>
            <a:endParaRPr lang="en-US" dirty="0"/>
          </a:p>
        </p:txBody>
      </p:sp>
      <p:sp>
        <p:nvSpPr>
          <p:cNvPr id="4" name="Slide Number Placeholder 3"/>
          <p:cNvSpPr>
            <a:spLocks noGrp="1"/>
          </p:cNvSpPr>
          <p:nvPr>
            <p:ph type="sldNum" sz="quarter" idx="10"/>
          </p:nvPr>
        </p:nvSpPr>
        <p:spPr/>
        <p:txBody>
          <a:bodyPr/>
          <a:lstStyle/>
          <a:p>
            <a:pPr>
              <a:defRPr/>
            </a:pPr>
            <a:fld id="{700D400F-40F2-DD42-85AA-DC6EC84B1DE8}" type="slidenum">
              <a:rPr lang="en-US" smtClean="0"/>
              <a:pPr>
                <a:defRPr/>
              </a:pPr>
              <a:t>31</a:t>
            </a:fld>
            <a:endParaRPr lang="en-US"/>
          </a:p>
        </p:txBody>
      </p:sp>
      <p:sp>
        <p:nvSpPr>
          <p:cNvPr id="5" name="Rectangle 3"/>
          <p:cNvSpPr txBox="1">
            <a:spLocks noChangeArrowheads="1"/>
          </p:cNvSpPr>
          <p:nvPr/>
        </p:nvSpPr>
        <p:spPr bwMode="auto">
          <a:xfrm>
            <a:off x="838200" y="3810000"/>
            <a:ext cx="7620000" cy="1600200"/>
          </a:xfrm>
          <a:prstGeom prst="rect">
            <a:avLst/>
          </a:prstGeom>
          <a:solidFill>
            <a:srgbClr val="A2C0FF"/>
          </a:solidFill>
          <a:ln w="9525">
            <a:solidFill>
              <a:srgbClr val="000000"/>
            </a:solidFill>
            <a:miter lim="800000"/>
            <a:headEnd/>
            <a:tailEnd/>
          </a:ln>
          <a:extLs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0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6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2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1600">
                <a:solidFill>
                  <a:schemeClr val="tx1"/>
                </a:solidFill>
                <a:latin typeface="+mn-lt"/>
                <a:ea typeface="ＭＳ Ｐゴシック" charset="-128"/>
              </a:defRPr>
            </a:lvl5pPr>
            <a:lvl6pPr marL="2514600" indent="-228600" algn="l" rtl="0" eaLnBrk="1" fontAlgn="base" hangingPunct="1">
              <a:spcBef>
                <a:spcPct val="20000"/>
              </a:spcBef>
              <a:spcAft>
                <a:spcPct val="0"/>
              </a:spcAft>
              <a:buChar char="»"/>
              <a:defRPr sz="1600">
                <a:solidFill>
                  <a:schemeClr val="tx1"/>
                </a:solidFill>
                <a:latin typeface="+mn-lt"/>
                <a:ea typeface="ＭＳ Ｐゴシック" charset="-128"/>
              </a:defRPr>
            </a:lvl6pPr>
            <a:lvl7pPr marL="2971800" indent="-228600" algn="l" rtl="0" eaLnBrk="1" fontAlgn="base" hangingPunct="1">
              <a:spcBef>
                <a:spcPct val="20000"/>
              </a:spcBef>
              <a:spcAft>
                <a:spcPct val="0"/>
              </a:spcAft>
              <a:buChar char="»"/>
              <a:defRPr sz="1600">
                <a:solidFill>
                  <a:schemeClr val="tx1"/>
                </a:solidFill>
                <a:latin typeface="+mn-lt"/>
                <a:ea typeface="ＭＳ Ｐゴシック" charset="-128"/>
              </a:defRPr>
            </a:lvl7pPr>
            <a:lvl8pPr marL="3429000" indent="-228600" algn="l" rtl="0" eaLnBrk="1" fontAlgn="base" hangingPunct="1">
              <a:spcBef>
                <a:spcPct val="20000"/>
              </a:spcBef>
              <a:spcAft>
                <a:spcPct val="0"/>
              </a:spcAft>
              <a:buChar char="»"/>
              <a:defRPr sz="1600">
                <a:solidFill>
                  <a:schemeClr val="tx1"/>
                </a:solidFill>
                <a:latin typeface="+mn-lt"/>
                <a:ea typeface="ＭＳ Ｐゴシック" charset="-128"/>
              </a:defRPr>
            </a:lvl8pPr>
            <a:lvl9pPr marL="3886200" indent="-228600" algn="l" rtl="0" eaLnBrk="1" fontAlgn="base" hangingPunct="1">
              <a:spcBef>
                <a:spcPct val="20000"/>
              </a:spcBef>
              <a:spcAft>
                <a:spcPct val="0"/>
              </a:spcAft>
              <a:buChar char="»"/>
              <a:defRPr sz="1600">
                <a:solidFill>
                  <a:schemeClr val="tx1"/>
                </a:solidFill>
                <a:latin typeface="+mn-lt"/>
                <a:ea typeface="ＭＳ Ｐゴシック" charset="-128"/>
              </a:defRPr>
            </a:lvl9pPr>
          </a:lstStyle>
          <a:p>
            <a:pPr marL="0" indent="0" algn="ctr">
              <a:buNone/>
            </a:pPr>
            <a:r>
              <a:rPr lang="en-US" sz="2200" dirty="0" smtClean="0"/>
              <a:t>NCSS Data Request Syntax</a:t>
            </a:r>
          </a:p>
          <a:p>
            <a:pPr marL="0" indent="0">
              <a:spcBef>
                <a:spcPts val="0"/>
              </a:spcBef>
              <a:buNone/>
            </a:pPr>
            <a:r>
              <a:rPr lang="en-US" sz="1800" dirty="0" smtClean="0">
                <a:solidFill>
                  <a:schemeClr val="bg2"/>
                </a:solidFill>
              </a:rPr>
              <a:t>http://HOSTNAME/PATH/TO/DATA</a:t>
            </a:r>
            <a:r>
              <a:rPr lang="en-US" sz="1800" dirty="0" smtClean="0"/>
              <a:t>?</a:t>
            </a:r>
            <a:r>
              <a:rPr lang="en-US" sz="1800" dirty="0" smtClean="0">
                <a:solidFill>
                  <a:srgbClr val="0000CC"/>
                </a:solidFill>
              </a:rPr>
              <a:t>var=VAR1&amp;var=VAR2 &amp;north=70&amp;west=10&amp;east=50&amp;south=20&amp;horizStride=1 </a:t>
            </a:r>
          </a:p>
          <a:p>
            <a:pPr marL="0" indent="0">
              <a:spcBef>
                <a:spcPts val="0"/>
              </a:spcBef>
              <a:buNone/>
            </a:pPr>
            <a:r>
              <a:rPr lang="en-US" sz="1800" dirty="0" smtClean="0">
                <a:solidFill>
                  <a:srgbClr val="0000CC"/>
                </a:solidFill>
              </a:rPr>
              <a:t>&amp;</a:t>
            </a:r>
            <a:r>
              <a:rPr lang="en-US" sz="1800" dirty="0" err="1" smtClean="0">
                <a:solidFill>
                  <a:srgbClr val="0000CC"/>
                </a:solidFill>
              </a:rPr>
              <a:t>time_start</a:t>
            </a:r>
            <a:r>
              <a:rPr lang="en-US" sz="1800" dirty="0" smtClean="0">
                <a:solidFill>
                  <a:srgbClr val="0000CC"/>
                </a:solidFill>
              </a:rPr>
              <a:t>=1988-01-01T12:00:00Z&amp;time_end=1988-12-30T12:00:00Z</a:t>
            </a:r>
          </a:p>
          <a:p>
            <a:pPr marL="0" indent="0">
              <a:spcBef>
                <a:spcPts val="0"/>
              </a:spcBef>
              <a:buNone/>
            </a:pPr>
            <a:r>
              <a:rPr lang="en-US" sz="1800" dirty="0" smtClean="0">
                <a:solidFill>
                  <a:srgbClr val="0000CC"/>
                </a:solidFill>
              </a:rPr>
              <a:t>&amp;timeStride=1 &amp;accept=</a:t>
            </a:r>
            <a:r>
              <a:rPr lang="en-US" sz="1800" dirty="0" smtClean="0">
                <a:solidFill>
                  <a:srgbClr val="FF0000"/>
                </a:solidFill>
              </a:rPr>
              <a:t>format</a:t>
            </a:r>
            <a:r>
              <a:rPr lang="en-US" sz="1800" dirty="0" smtClean="0"/>
              <a:t> </a:t>
            </a:r>
            <a:endParaRPr lang="en-US" sz="1800" dirty="0"/>
          </a:p>
        </p:txBody>
      </p:sp>
      <p:sp>
        <p:nvSpPr>
          <p:cNvPr id="6" name="TextBox 5"/>
          <p:cNvSpPr txBox="1"/>
          <p:nvPr/>
        </p:nvSpPr>
        <p:spPr>
          <a:xfrm>
            <a:off x="1905000" y="5715000"/>
            <a:ext cx="5486400" cy="584775"/>
          </a:xfrm>
          <a:prstGeom prst="rect">
            <a:avLst/>
          </a:prstGeom>
          <a:noFill/>
        </p:spPr>
        <p:txBody>
          <a:bodyPr wrap="square" rtlCol="0">
            <a:spAutoFit/>
          </a:bodyPr>
          <a:lstStyle/>
          <a:p>
            <a:pPr algn="ctr"/>
            <a:r>
              <a:rPr lang="en-US" sz="1600" dirty="0">
                <a:latin typeface="Calibri" charset="0"/>
                <a:ea typeface="Calibri" charset="0"/>
                <a:cs typeface="Calibri" charset="0"/>
                <a:hlinkClick r:id="rId2"/>
              </a:rPr>
              <a:t>Spatial and Temporal Subsets of Daymet Data Using the THREDDS </a:t>
            </a:r>
            <a:r>
              <a:rPr lang="en-US" sz="1600" dirty="0" err="1">
                <a:latin typeface="Calibri" charset="0"/>
                <a:ea typeface="Calibri" charset="0"/>
                <a:cs typeface="Calibri" charset="0"/>
                <a:hlinkClick r:id="rId2"/>
              </a:rPr>
              <a:t>NetCDF</a:t>
            </a:r>
            <a:r>
              <a:rPr lang="en-US" sz="1600" dirty="0">
                <a:latin typeface="Calibri" charset="0"/>
                <a:ea typeface="Calibri" charset="0"/>
                <a:cs typeface="Calibri" charset="0"/>
                <a:hlinkClick r:id="rId2"/>
              </a:rPr>
              <a:t> Subset Service (NCSS) for Grids</a:t>
            </a:r>
            <a:endParaRPr lang="en-US" sz="1600" dirty="0">
              <a:latin typeface="Calibri" charset="0"/>
              <a:ea typeface="Calibri" charset="0"/>
              <a:cs typeface="Calibri" charset="0"/>
            </a:endParaRPr>
          </a:p>
        </p:txBody>
      </p:sp>
    </p:spTree>
    <p:extLst>
      <p:ext uri="{BB962C8B-B14F-4D97-AF65-F5344CB8AC3E}">
        <p14:creationId xmlns:p14="http://schemas.microsoft.com/office/powerpoint/2010/main" val="1752688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r>
              <a:rPr lang="en-US" sz="3200" dirty="0" smtClean="0">
                <a:solidFill>
                  <a:srgbClr val="333399"/>
                </a:solidFill>
                <a:latin typeface="Calibri" charset="0"/>
              </a:rPr>
              <a:t>Outline</a:t>
            </a:r>
            <a:endParaRPr lang="en-US" sz="3200" dirty="0">
              <a:solidFill>
                <a:srgbClr val="333399"/>
              </a:solidFill>
              <a:latin typeface="Calibri" charset="0"/>
            </a:endParaRPr>
          </a:p>
        </p:txBody>
      </p:sp>
      <p:sp>
        <p:nvSpPr>
          <p:cNvPr id="22530" name="Content Placeholder 2"/>
          <p:cNvSpPr>
            <a:spLocks noGrp="1"/>
          </p:cNvSpPr>
          <p:nvPr>
            <p:ph idx="1"/>
          </p:nvPr>
        </p:nvSpPr>
        <p:spPr>
          <a:xfrm>
            <a:off x="457200" y="1447800"/>
            <a:ext cx="8001000" cy="4678363"/>
          </a:xfrm>
        </p:spPr>
        <p:txBody>
          <a:bodyPr/>
          <a:lstStyle/>
          <a:p>
            <a:pPr marL="0" indent="0">
              <a:buFontTx/>
              <a:buNone/>
            </a:pPr>
            <a:r>
              <a:rPr lang="en-US" sz="3200" b="1" dirty="0" smtClean="0">
                <a:solidFill>
                  <a:schemeClr val="bg1">
                    <a:lumMod val="65000"/>
                  </a:schemeClr>
                </a:solidFill>
                <a:latin typeface="Calibri" charset="0"/>
              </a:rPr>
              <a:t>Data/Metadata Standards and Tools</a:t>
            </a:r>
          </a:p>
          <a:p>
            <a:r>
              <a:rPr lang="en-US" sz="3200" i="1" dirty="0" smtClean="0">
                <a:solidFill>
                  <a:schemeClr val="bg1">
                    <a:lumMod val="65000"/>
                  </a:schemeClr>
                </a:solidFill>
                <a:latin typeface="Calibri" charset="0"/>
              </a:rPr>
              <a:t>Tabular Data and Google Fusion Table</a:t>
            </a:r>
          </a:p>
          <a:p>
            <a:r>
              <a:rPr lang="en-US" sz="3200" i="1" dirty="0" err="1" smtClean="0">
                <a:solidFill>
                  <a:schemeClr val="bg1">
                    <a:lumMod val="65000"/>
                  </a:schemeClr>
                </a:solidFill>
                <a:latin typeface="Calibri" charset="0"/>
              </a:rPr>
              <a:t>NetCDF</a:t>
            </a:r>
            <a:r>
              <a:rPr lang="en-US" sz="3200" i="1" dirty="0" smtClean="0">
                <a:solidFill>
                  <a:schemeClr val="bg1">
                    <a:lumMod val="65000"/>
                  </a:schemeClr>
                </a:solidFill>
                <a:latin typeface="Calibri" charset="0"/>
              </a:rPr>
              <a:t> and Climate &amp; Forecast Convention</a:t>
            </a:r>
          </a:p>
          <a:p>
            <a:pPr marL="0" indent="0">
              <a:buFontTx/>
              <a:buNone/>
            </a:pPr>
            <a:r>
              <a:rPr lang="en-US" sz="3200" b="1" dirty="0" smtClean="0">
                <a:latin typeface="Calibri" charset="0"/>
              </a:rPr>
              <a:t>Data Access/Visualization Standards and Tools</a:t>
            </a:r>
          </a:p>
          <a:p>
            <a:r>
              <a:rPr lang="en-US" sz="3200" i="1" dirty="0" err="1">
                <a:solidFill>
                  <a:schemeClr val="bg1">
                    <a:lumMod val="65000"/>
                  </a:schemeClr>
                </a:solidFill>
                <a:latin typeface="Calibri" charset="0"/>
              </a:rPr>
              <a:t>OPeNDAP</a:t>
            </a:r>
            <a:endParaRPr lang="en-US" sz="3200" i="1" dirty="0">
              <a:solidFill>
                <a:schemeClr val="bg1">
                  <a:lumMod val="65000"/>
                </a:schemeClr>
              </a:solidFill>
              <a:latin typeface="Calibri" charset="0"/>
            </a:endParaRPr>
          </a:p>
          <a:p>
            <a:r>
              <a:rPr lang="en-US" sz="3200" i="1" dirty="0" err="1">
                <a:solidFill>
                  <a:schemeClr val="bg1">
                    <a:lumMod val="65000"/>
                  </a:schemeClr>
                </a:solidFill>
                <a:latin typeface="Calibri" charset="0"/>
              </a:rPr>
              <a:t>NetCDF</a:t>
            </a:r>
            <a:r>
              <a:rPr lang="en-US" sz="3200" i="1" dirty="0">
                <a:solidFill>
                  <a:schemeClr val="bg1">
                    <a:lumMod val="65000"/>
                  </a:schemeClr>
                </a:solidFill>
                <a:latin typeface="Calibri" charset="0"/>
              </a:rPr>
              <a:t> Subset Service (NCSS)</a:t>
            </a:r>
          </a:p>
          <a:p>
            <a:r>
              <a:rPr lang="en-US" sz="3200" i="1" u="sng" dirty="0">
                <a:latin typeface="Calibri" charset="0"/>
              </a:rPr>
              <a:t>OGC Web </a:t>
            </a:r>
            <a:r>
              <a:rPr lang="en-US" sz="3200" i="1" u="sng" dirty="0" smtClean="0">
                <a:latin typeface="Calibri" charset="0"/>
              </a:rPr>
              <a:t>Services</a:t>
            </a:r>
          </a:p>
          <a:p>
            <a:r>
              <a:rPr lang="en-US" sz="3200" i="1" dirty="0">
                <a:solidFill>
                  <a:schemeClr val="bg1">
                    <a:lumMod val="65000"/>
                  </a:schemeClr>
                </a:solidFill>
                <a:latin typeface="Calibri" charset="0"/>
              </a:rPr>
              <a:t>Demonstration</a:t>
            </a:r>
            <a:endParaRPr lang="en-US" sz="3200" i="1" u="sng" dirty="0">
              <a:latin typeface="Calibri" charset="0"/>
            </a:endParaRPr>
          </a:p>
        </p:txBody>
      </p:sp>
      <p:sp>
        <p:nvSpPr>
          <p:cNvPr id="22531" name="Slide Number Placeholder 3"/>
          <p:cNvSpPr>
            <a:spLocks noGrp="1"/>
          </p:cNvSpPr>
          <p:nvPr>
            <p:ph type="sldNum"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fld id="{9517B06E-C90F-D14F-BA6F-AB4A88151EFF}" type="slidenum">
              <a:rPr lang="en-US" sz="1400"/>
              <a:pPr/>
              <a:t>32</a:t>
            </a:fld>
            <a:endParaRPr lang="en-US" sz="1400"/>
          </a:p>
        </p:txBody>
      </p:sp>
    </p:spTree>
    <p:extLst>
      <p:ext uri="{BB962C8B-B14F-4D97-AF65-F5344CB8AC3E}">
        <p14:creationId xmlns:p14="http://schemas.microsoft.com/office/powerpoint/2010/main" val="128116500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Number Placeholder 5"/>
          <p:cNvSpPr>
            <a:spLocks noGrp="1"/>
          </p:cNvSpPr>
          <p:nvPr>
            <p:ph type="sldNum" sz="quarter" idx="4294967295"/>
          </p:nvPr>
        </p:nvSpPr>
        <p:spPr>
          <a:xfrm>
            <a:off x="6553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A34C7DE0-1542-3D48-BD6B-937BE141EE6B}" type="slidenum">
              <a:rPr lang="en-US" altLang="x-none" sz="1400"/>
              <a:pPr eaLnBrk="1" hangingPunct="1"/>
              <a:t>33</a:t>
            </a:fld>
            <a:endParaRPr lang="en-US" altLang="x-none" sz="1400"/>
          </a:p>
        </p:txBody>
      </p:sp>
      <p:sp>
        <p:nvSpPr>
          <p:cNvPr id="18435" name="Text Box 5"/>
          <p:cNvSpPr txBox="1">
            <a:spLocks noChangeArrowheads="1"/>
          </p:cNvSpPr>
          <p:nvPr/>
        </p:nvSpPr>
        <p:spPr bwMode="auto">
          <a:xfrm>
            <a:off x="533400" y="1447800"/>
            <a:ext cx="8153400" cy="323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x-none">
                <a:latin typeface="Calibri" charset="0"/>
              </a:rPr>
              <a:t>OGC – </a:t>
            </a:r>
            <a:r>
              <a:rPr lang="en-US" altLang="x-none">
                <a:solidFill>
                  <a:srgbClr val="0099FF"/>
                </a:solidFill>
                <a:latin typeface="Calibri" charset="0"/>
              </a:rPr>
              <a:t>O</a:t>
            </a:r>
            <a:r>
              <a:rPr lang="en-US" altLang="x-none">
                <a:latin typeface="Calibri" charset="0"/>
              </a:rPr>
              <a:t>pen</a:t>
            </a:r>
            <a:r>
              <a:rPr lang="en-US" altLang="x-none">
                <a:solidFill>
                  <a:srgbClr val="FF0000"/>
                </a:solidFill>
                <a:latin typeface="Calibri" charset="0"/>
              </a:rPr>
              <a:t> </a:t>
            </a:r>
            <a:r>
              <a:rPr lang="en-US" altLang="x-none">
                <a:solidFill>
                  <a:srgbClr val="0099FF"/>
                </a:solidFill>
                <a:latin typeface="Calibri" charset="0"/>
              </a:rPr>
              <a:t>G</a:t>
            </a:r>
            <a:r>
              <a:rPr lang="en-US" altLang="x-none">
                <a:latin typeface="Calibri" charset="0"/>
              </a:rPr>
              <a:t>eospatial </a:t>
            </a:r>
            <a:r>
              <a:rPr lang="en-US" altLang="x-none">
                <a:solidFill>
                  <a:srgbClr val="0099FF"/>
                </a:solidFill>
                <a:latin typeface="Calibri" charset="0"/>
              </a:rPr>
              <a:t>C</a:t>
            </a:r>
            <a:r>
              <a:rPr lang="en-US" altLang="x-none">
                <a:latin typeface="Calibri" charset="0"/>
              </a:rPr>
              <a:t>onsortium</a:t>
            </a:r>
          </a:p>
          <a:p>
            <a:pPr eaLnBrk="1" hangingPunct="1"/>
            <a:endParaRPr lang="en-US" altLang="x-none">
              <a:latin typeface="Calibri" charset="0"/>
            </a:endParaRPr>
          </a:p>
          <a:p>
            <a:pPr eaLnBrk="1" hangingPunct="1"/>
            <a:r>
              <a:rPr lang="en-US" altLang="en-US" sz="1800">
                <a:latin typeface="Calibri" charset="0"/>
              </a:rPr>
              <a:t>“</a:t>
            </a:r>
            <a:r>
              <a:rPr lang="en-US" altLang="x-none" sz="1800">
                <a:latin typeface="Calibri" charset="0"/>
              </a:rPr>
              <a:t>The Open Geospatial Consortium, Inc.® (OGC) is a non-profit, international, voluntary consensus standards organization that is leading the development of standards for geospatial and location based services</a:t>
            </a:r>
            <a:r>
              <a:rPr lang="en-US" altLang="en-US" sz="1800">
                <a:latin typeface="Calibri" charset="0"/>
              </a:rPr>
              <a:t>”</a:t>
            </a:r>
            <a:endParaRPr lang="en-US" altLang="x-none" sz="1800">
              <a:latin typeface="Calibri" charset="0"/>
            </a:endParaRPr>
          </a:p>
          <a:p>
            <a:pPr eaLnBrk="1" hangingPunct="1"/>
            <a:endParaRPr lang="en-US" altLang="x-none">
              <a:latin typeface="Calibri" charset="0"/>
            </a:endParaRPr>
          </a:p>
          <a:p>
            <a:pPr eaLnBrk="1" hangingPunct="1"/>
            <a:r>
              <a:rPr lang="en-US" altLang="x-none" sz="1800">
                <a:latin typeface="Calibri" charset="0"/>
                <a:hlinkClick r:id="rId3"/>
              </a:rPr>
              <a:t>http://www.opengeospatial.org/</a:t>
            </a:r>
            <a:r>
              <a:rPr lang="en-US" altLang="x-none" sz="1800">
                <a:latin typeface="Calibri" charset="0"/>
              </a:rPr>
              <a:t> </a:t>
            </a:r>
            <a:endParaRPr lang="en-US" altLang="x-none">
              <a:latin typeface="Calibri" charset="0"/>
            </a:endParaRPr>
          </a:p>
          <a:p>
            <a:pPr eaLnBrk="1" hangingPunct="1"/>
            <a:endParaRPr lang="en-US" altLang="x-none">
              <a:latin typeface="Calibri" charset="0"/>
            </a:endParaRPr>
          </a:p>
          <a:p>
            <a:pPr eaLnBrk="1" hangingPunct="1"/>
            <a:r>
              <a:rPr lang="en-US" altLang="x-none">
                <a:latin typeface="Calibri" charset="0"/>
              </a:rPr>
              <a:t> </a:t>
            </a:r>
          </a:p>
        </p:txBody>
      </p:sp>
      <p:pic>
        <p:nvPicPr>
          <p:cNvPr id="18437" name="Picture 1" descr="ogc.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038600" y="3278188"/>
            <a:ext cx="4171950" cy="319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itle 1"/>
          <p:cNvSpPr>
            <a:spLocks noGrp="1"/>
          </p:cNvSpPr>
          <p:nvPr>
            <p:ph type="title"/>
          </p:nvPr>
        </p:nvSpPr>
        <p:spPr>
          <a:xfrm>
            <a:off x="457200" y="274638"/>
            <a:ext cx="7772400" cy="944562"/>
          </a:xfrm>
        </p:spPr>
        <p:txBody>
          <a:bodyPr/>
          <a:lstStyle/>
          <a:p>
            <a:r>
              <a:rPr lang="en-US" dirty="0" smtClean="0"/>
              <a:t>OGC</a:t>
            </a:r>
            <a:endParaRPr lang="en-US" dirty="0"/>
          </a:p>
        </p:txBody>
      </p:sp>
    </p:spTree>
    <p:extLst>
      <p:ext uri="{BB962C8B-B14F-4D97-AF65-F5344CB8AC3E}">
        <p14:creationId xmlns:p14="http://schemas.microsoft.com/office/powerpoint/2010/main" val="23610629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hangingPunct="0">
              <a:defRPr sz="2600">
                <a:solidFill>
                  <a:schemeClr val="tx1"/>
                </a:solidFill>
                <a:latin typeface="Calibri" charset="0"/>
                <a:ea typeface="ＭＳ Ｐゴシック" charset="-128"/>
              </a:defRPr>
            </a:lvl1pPr>
            <a:lvl2pPr marL="742950" indent="-285750" eaLnBrk="0" hangingPunct="0">
              <a:defRPr sz="2600">
                <a:solidFill>
                  <a:schemeClr val="tx1"/>
                </a:solidFill>
                <a:latin typeface="Calibri" charset="0"/>
                <a:ea typeface="ＭＳ Ｐゴシック" charset="-128"/>
              </a:defRPr>
            </a:lvl2pPr>
            <a:lvl3pPr marL="1143000" indent="-228600" eaLnBrk="0" hangingPunct="0">
              <a:defRPr sz="2600">
                <a:solidFill>
                  <a:schemeClr val="tx1"/>
                </a:solidFill>
                <a:latin typeface="Calibri" charset="0"/>
                <a:ea typeface="ＭＳ Ｐゴシック" charset="-128"/>
              </a:defRPr>
            </a:lvl3pPr>
            <a:lvl4pPr marL="1600200" indent="-228600" eaLnBrk="0" hangingPunct="0">
              <a:defRPr sz="2600">
                <a:solidFill>
                  <a:schemeClr val="tx1"/>
                </a:solidFill>
                <a:latin typeface="Calibri" charset="0"/>
                <a:ea typeface="ＭＳ Ｐゴシック" charset="-128"/>
              </a:defRPr>
            </a:lvl4pPr>
            <a:lvl5pPr marL="2057400" indent="-228600" eaLnBrk="0" hangingPunct="0">
              <a:defRPr sz="2600">
                <a:solidFill>
                  <a:schemeClr val="tx1"/>
                </a:solidFill>
                <a:latin typeface="Calibri" charset="0"/>
                <a:ea typeface="ＭＳ Ｐゴシック" charset="-128"/>
              </a:defRPr>
            </a:lvl5pPr>
            <a:lvl6pPr marL="2514600" indent="-228600" eaLnBrk="0" fontAlgn="base" hangingPunct="0">
              <a:spcBef>
                <a:spcPct val="0"/>
              </a:spcBef>
              <a:spcAft>
                <a:spcPct val="0"/>
              </a:spcAft>
              <a:defRPr sz="2600">
                <a:solidFill>
                  <a:schemeClr val="tx1"/>
                </a:solidFill>
                <a:latin typeface="Calibri" charset="0"/>
                <a:ea typeface="ＭＳ Ｐゴシック" charset="-128"/>
              </a:defRPr>
            </a:lvl6pPr>
            <a:lvl7pPr marL="2971800" indent="-228600" eaLnBrk="0" fontAlgn="base" hangingPunct="0">
              <a:spcBef>
                <a:spcPct val="0"/>
              </a:spcBef>
              <a:spcAft>
                <a:spcPct val="0"/>
              </a:spcAft>
              <a:defRPr sz="2600">
                <a:solidFill>
                  <a:schemeClr val="tx1"/>
                </a:solidFill>
                <a:latin typeface="Calibri" charset="0"/>
                <a:ea typeface="ＭＳ Ｐゴシック" charset="-128"/>
              </a:defRPr>
            </a:lvl7pPr>
            <a:lvl8pPr marL="3429000" indent="-228600" eaLnBrk="0" fontAlgn="base" hangingPunct="0">
              <a:spcBef>
                <a:spcPct val="0"/>
              </a:spcBef>
              <a:spcAft>
                <a:spcPct val="0"/>
              </a:spcAft>
              <a:defRPr sz="2600">
                <a:solidFill>
                  <a:schemeClr val="tx1"/>
                </a:solidFill>
                <a:latin typeface="Calibri" charset="0"/>
                <a:ea typeface="ＭＳ Ｐゴシック" charset="-128"/>
              </a:defRPr>
            </a:lvl8pPr>
            <a:lvl9pPr marL="3886200" indent="-228600" eaLnBrk="0" fontAlgn="base" hangingPunct="0">
              <a:spcBef>
                <a:spcPct val="0"/>
              </a:spcBef>
              <a:spcAft>
                <a:spcPct val="0"/>
              </a:spcAft>
              <a:defRPr sz="2600">
                <a:solidFill>
                  <a:schemeClr val="tx1"/>
                </a:solidFill>
                <a:latin typeface="Calibri" charset="0"/>
                <a:ea typeface="ＭＳ Ｐゴシック" charset="-128"/>
              </a:defRPr>
            </a:lvl9pPr>
          </a:lstStyle>
          <a:p>
            <a:pPr eaLnBrk="1" hangingPunct="1"/>
            <a:fld id="{22DFEB91-175F-7B4F-B6FB-915A98D454CF}" type="slidenum">
              <a:rPr lang="en-US" altLang="x-none" sz="1400"/>
              <a:pPr eaLnBrk="1" hangingPunct="1"/>
              <a:t>34</a:t>
            </a:fld>
            <a:endParaRPr lang="en-US" altLang="x-none" sz="1400"/>
          </a:p>
        </p:txBody>
      </p:sp>
      <p:sp>
        <p:nvSpPr>
          <p:cNvPr id="525314" name="Rectangle 2"/>
          <p:cNvSpPr>
            <a:spLocks noGrp="1" noChangeArrowheads="1"/>
          </p:cNvSpPr>
          <p:nvPr>
            <p:ph type="title"/>
          </p:nvPr>
        </p:nvSpPr>
        <p:spPr/>
        <p:txBody>
          <a:bodyPr/>
          <a:lstStyle/>
          <a:p>
            <a:pPr eaLnBrk="1" hangingPunct="1">
              <a:defRPr/>
            </a:pPr>
            <a:r>
              <a:rPr lang="en-US" dirty="0">
                <a:cs typeface="+mj-cs"/>
              </a:rPr>
              <a:t>OGC </a:t>
            </a:r>
            <a:r>
              <a:rPr lang="en-US" altLang="zh-CN" dirty="0" smtClean="0">
                <a:ea typeface="宋体" charset="0"/>
                <a:cs typeface="宋体" charset="0"/>
              </a:rPr>
              <a:t>Standards</a:t>
            </a:r>
            <a:endParaRPr lang="en-US" dirty="0">
              <a:cs typeface="+mj-cs"/>
            </a:endParaRPr>
          </a:p>
        </p:txBody>
      </p:sp>
      <p:sp>
        <p:nvSpPr>
          <p:cNvPr id="525315" name="Rectangle 3"/>
          <p:cNvSpPr>
            <a:spLocks noGrp="1" noChangeArrowheads="1"/>
          </p:cNvSpPr>
          <p:nvPr>
            <p:ph type="body" idx="1"/>
          </p:nvPr>
        </p:nvSpPr>
        <p:spPr/>
        <p:txBody>
          <a:bodyPr/>
          <a:lstStyle/>
          <a:p>
            <a:pPr eaLnBrk="1" hangingPunct="1">
              <a:defRPr/>
            </a:pPr>
            <a:r>
              <a:rPr lang="en-US" altLang="zh-CN" sz="2600" dirty="0" smtClean="0">
                <a:ea typeface="宋体" charset="0"/>
                <a:cs typeface="宋体" charset="0"/>
              </a:rPr>
              <a:t>OGC </a:t>
            </a:r>
            <a:r>
              <a:rPr lang="en-US" sz="2600" dirty="0">
                <a:cs typeface="+mn-cs"/>
              </a:rPr>
              <a:t>Web Coverage Service (WCS)</a:t>
            </a:r>
          </a:p>
          <a:p>
            <a:pPr lvl="1" eaLnBrk="1" hangingPunct="1">
              <a:defRPr/>
            </a:pPr>
            <a:r>
              <a:rPr lang="en-US" altLang="zh-CN" sz="2200" dirty="0">
                <a:ea typeface="宋体" charset="0"/>
                <a:cs typeface="宋体" charset="0"/>
              </a:rPr>
              <a:t>Web service</a:t>
            </a:r>
            <a:r>
              <a:rPr lang="en-US" sz="2200" dirty="0"/>
              <a:t> </a:t>
            </a:r>
            <a:r>
              <a:rPr lang="en-US" altLang="zh-CN" sz="2200" dirty="0">
                <a:ea typeface="宋体" charset="0"/>
                <a:cs typeface="宋体" charset="0"/>
              </a:rPr>
              <a:t>for </a:t>
            </a:r>
            <a:r>
              <a:rPr lang="en-US" sz="2200" dirty="0" smtClean="0"/>
              <a:t>geospatial raster data</a:t>
            </a:r>
            <a:r>
              <a:rPr lang="en-US" altLang="zh-CN" sz="2200" dirty="0" smtClean="0">
                <a:ea typeface="宋体" charset="0"/>
                <a:cs typeface="宋体" charset="0"/>
              </a:rPr>
              <a:t> </a:t>
            </a:r>
            <a:r>
              <a:rPr lang="en-US" altLang="zh-CN" sz="2200" dirty="0">
                <a:ea typeface="宋体" charset="0"/>
                <a:cs typeface="宋体" charset="0"/>
              </a:rPr>
              <a:t>access</a:t>
            </a:r>
            <a:endParaRPr lang="en-US" sz="2200" dirty="0"/>
          </a:p>
          <a:p>
            <a:pPr eaLnBrk="1" hangingPunct="1">
              <a:defRPr/>
            </a:pPr>
            <a:r>
              <a:rPr lang="en-US" altLang="zh-CN" sz="2600" dirty="0">
                <a:ea typeface="宋体" charset="0"/>
                <a:cs typeface="宋体" charset="0"/>
              </a:rPr>
              <a:t>OGC </a:t>
            </a:r>
            <a:r>
              <a:rPr lang="en-US" sz="2600" dirty="0"/>
              <a:t>Web </a:t>
            </a:r>
            <a:r>
              <a:rPr lang="en-US" sz="2600" dirty="0" smtClean="0"/>
              <a:t>Feature </a:t>
            </a:r>
            <a:r>
              <a:rPr lang="en-US" sz="2600" dirty="0"/>
              <a:t>Service (</a:t>
            </a:r>
            <a:r>
              <a:rPr lang="en-US" sz="2600" dirty="0" smtClean="0"/>
              <a:t>WFS</a:t>
            </a:r>
            <a:r>
              <a:rPr lang="en-US" sz="2600" dirty="0"/>
              <a:t>)</a:t>
            </a:r>
          </a:p>
          <a:p>
            <a:pPr lvl="1" eaLnBrk="1" hangingPunct="1">
              <a:defRPr/>
            </a:pPr>
            <a:r>
              <a:rPr lang="en-US" altLang="zh-CN" sz="2200" dirty="0">
                <a:ea typeface="宋体" charset="0"/>
                <a:cs typeface="宋体" charset="0"/>
              </a:rPr>
              <a:t>Web service</a:t>
            </a:r>
            <a:r>
              <a:rPr lang="en-US" sz="2200" dirty="0"/>
              <a:t> </a:t>
            </a:r>
            <a:r>
              <a:rPr lang="en-US" altLang="zh-CN" sz="2200" dirty="0">
                <a:ea typeface="宋体" charset="0"/>
                <a:cs typeface="宋体" charset="0"/>
              </a:rPr>
              <a:t>for </a:t>
            </a:r>
            <a:r>
              <a:rPr lang="en-US" sz="2200" dirty="0" smtClean="0"/>
              <a:t>geospatial vector </a:t>
            </a:r>
            <a:r>
              <a:rPr lang="en-US" sz="2200" dirty="0"/>
              <a:t>data</a:t>
            </a:r>
            <a:r>
              <a:rPr lang="en-US" altLang="zh-CN" sz="2200" dirty="0">
                <a:ea typeface="宋体" charset="0"/>
                <a:cs typeface="宋体" charset="0"/>
              </a:rPr>
              <a:t> access</a:t>
            </a:r>
            <a:endParaRPr lang="en-US" sz="2200" dirty="0"/>
          </a:p>
          <a:p>
            <a:pPr eaLnBrk="1" hangingPunct="1">
              <a:defRPr/>
            </a:pPr>
            <a:r>
              <a:rPr lang="en-US" altLang="zh-CN" sz="2600" dirty="0" smtClean="0">
                <a:ea typeface="宋体" charset="0"/>
                <a:cs typeface="宋体" charset="0"/>
              </a:rPr>
              <a:t>OGC </a:t>
            </a:r>
            <a:r>
              <a:rPr lang="en-US" sz="2600" dirty="0">
                <a:cs typeface="+mn-cs"/>
              </a:rPr>
              <a:t>Web Map Service (WMS)</a:t>
            </a:r>
          </a:p>
          <a:p>
            <a:pPr lvl="1" eaLnBrk="1" hangingPunct="1">
              <a:defRPr/>
            </a:pPr>
            <a:r>
              <a:rPr lang="en-US" altLang="zh-CN" sz="2200" dirty="0">
                <a:ea typeface="宋体" charset="0"/>
                <a:cs typeface="宋体" charset="0"/>
              </a:rPr>
              <a:t>Web service</a:t>
            </a:r>
            <a:r>
              <a:rPr lang="en-US" sz="2200" dirty="0"/>
              <a:t> </a:t>
            </a:r>
            <a:r>
              <a:rPr lang="en-US" altLang="zh-CN" sz="2200" dirty="0">
                <a:ea typeface="宋体" charset="0"/>
                <a:cs typeface="宋体" charset="0"/>
              </a:rPr>
              <a:t>for </a:t>
            </a:r>
            <a:r>
              <a:rPr lang="en-US" sz="2200" dirty="0"/>
              <a:t>geospatial data </a:t>
            </a:r>
            <a:r>
              <a:rPr lang="en-US" sz="2200" dirty="0" smtClean="0"/>
              <a:t>(raster or vector) </a:t>
            </a:r>
            <a:r>
              <a:rPr lang="en-US" altLang="zh-CN" sz="2200" dirty="0">
                <a:ea typeface="宋体" charset="0"/>
                <a:cs typeface="宋体" charset="0"/>
              </a:rPr>
              <a:t>visualization</a:t>
            </a:r>
            <a:endParaRPr lang="en-US" sz="2200" dirty="0"/>
          </a:p>
          <a:p>
            <a:pPr eaLnBrk="1" hangingPunct="1">
              <a:defRPr/>
            </a:pPr>
            <a:r>
              <a:rPr lang="en-US" altLang="zh-CN" sz="2600" dirty="0" smtClean="0">
                <a:ea typeface="宋体" charset="0"/>
                <a:cs typeface="宋体" charset="0"/>
              </a:rPr>
              <a:t>Many others </a:t>
            </a:r>
            <a:r>
              <a:rPr lang="is-IS" altLang="zh-CN" sz="2600" dirty="0" smtClean="0">
                <a:ea typeface="宋体" charset="0"/>
                <a:cs typeface="宋体" charset="0"/>
              </a:rPr>
              <a:t>…</a:t>
            </a:r>
            <a:endParaRPr lang="en-US" altLang="zh-CN" sz="2600" dirty="0" smtClean="0">
              <a:ea typeface="宋体" charset="0"/>
              <a:cs typeface="宋体" charset="0"/>
            </a:endParaRPr>
          </a:p>
        </p:txBody>
      </p:sp>
      <p:sp>
        <p:nvSpPr>
          <p:cNvPr id="5" name="Rectangle 3"/>
          <p:cNvSpPr txBox="1">
            <a:spLocks noChangeArrowheads="1"/>
          </p:cNvSpPr>
          <p:nvPr/>
        </p:nvSpPr>
        <p:spPr bwMode="auto">
          <a:xfrm>
            <a:off x="838200" y="4953000"/>
            <a:ext cx="7620000" cy="1600200"/>
          </a:xfrm>
          <a:prstGeom prst="rect">
            <a:avLst/>
          </a:prstGeom>
          <a:solidFill>
            <a:srgbClr val="A2C0FF"/>
          </a:solidFill>
          <a:ln w="9525">
            <a:solidFill>
              <a:srgbClr val="000000"/>
            </a:solidFill>
            <a:miter lim="800000"/>
            <a:headEnd/>
            <a:tailEnd/>
          </a:ln>
          <a:extLs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0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6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2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1600">
                <a:solidFill>
                  <a:schemeClr val="tx1"/>
                </a:solidFill>
                <a:latin typeface="+mn-lt"/>
                <a:ea typeface="ＭＳ Ｐゴシック" charset="-128"/>
              </a:defRPr>
            </a:lvl5pPr>
            <a:lvl6pPr marL="2514600" indent="-228600" algn="l" rtl="0" eaLnBrk="1" fontAlgn="base" hangingPunct="1">
              <a:spcBef>
                <a:spcPct val="20000"/>
              </a:spcBef>
              <a:spcAft>
                <a:spcPct val="0"/>
              </a:spcAft>
              <a:buChar char="»"/>
              <a:defRPr sz="1600">
                <a:solidFill>
                  <a:schemeClr val="tx1"/>
                </a:solidFill>
                <a:latin typeface="+mn-lt"/>
                <a:ea typeface="ＭＳ Ｐゴシック" charset="-128"/>
              </a:defRPr>
            </a:lvl6pPr>
            <a:lvl7pPr marL="2971800" indent="-228600" algn="l" rtl="0" eaLnBrk="1" fontAlgn="base" hangingPunct="1">
              <a:spcBef>
                <a:spcPct val="20000"/>
              </a:spcBef>
              <a:spcAft>
                <a:spcPct val="0"/>
              </a:spcAft>
              <a:buChar char="»"/>
              <a:defRPr sz="1600">
                <a:solidFill>
                  <a:schemeClr val="tx1"/>
                </a:solidFill>
                <a:latin typeface="+mn-lt"/>
                <a:ea typeface="ＭＳ Ｐゴシック" charset="-128"/>
              </a:defRPr>
            </a:lvl7pPr>
            <a:lvl8pPr marL="3429000" indent="-228600" algn="l" rtl="0" eaLnBrk="1" fontAlgn="base" hangingPunct="1">
              <a:spcBef>
                <a:spcPct val="20000"/>
              </a:spcBef>
              <a:spcAft>
                <a:spcPct val="0"/>
              </a:spcAft>
              <a:buChar char="»"/>
              <a:defRPr sz="1600">
                <a:solidFill>
                  <a:schemeClr val="tx1"/>
                </a:solidFill>
                <a:latin typeface="+mn-lt"/>
                <a:ea typeface="ＭＳ Ｐゴシック" charset="-128"/>
              </a:defRPr>
            </a:lvl8pPr>
            <a:lvl9pPr marL="3886200" indent="-228600" algn="l" rtl="0" eaLnBrk="1" fontAlgn="base" hangingPunct="1">
              <a:spcBef>
                <a:spcPct val="20000"/>
              </a:spcBef>
              <a:spcAft>
                <a:spcPct val="0"/>
              </a:spcAft>
              <a:buChar char="»"/>
              <a:defRPr sz="1600">
                <a:solidFill>
                  <a:schemeClr val="tx1"/>
                </a:solidFill>
                <a:latin typeface="+mn-lt"/>
                <a:ea typeface="ＭＳ Ｐゴシック" charset="-128"/>
              </a:defRPr>
            </a:lvl9pPr>
          </a:lstStyle>
          <a:p>
            <a:pPr marL="0" indent="0" algn="ctr">
              <a:buNone/>
            </a:pPr>
            <a:r>
              <a:rPr lang="en-US" sz="2200" dirty="0" smtClean="0"/>
              <a:t>WCS Data Request Syntax</a:t>
            </a:r>
          </a:p>
          <a:p>
            <a:pPr marL="0" indent="0">
              <a:spcBef>
                <a:spcPts val="0"/>
              </a:spcBef>
              <a:buNone/>
            </a:pPr>
            <a:r>
              <a:rPr lang="en-US" sz="1800" dirty="0" smtClean="0">
                <a:solidFill>
                  <a:schemeClr val="bg2"/>
                </a:solidFill>
              </a:rPr>
              <a:t>http://HOSTNAME/PATH/TO/WCS</a:t>
            </a:r>
            <a:r>
              <a:rPr lang="en-US" sz="1800" dirty="0" smtClean="0"/>
              <a:t>?</a:t>
            </a:r>
            <a:r>
              <a:rPr lang="en-US" sz="1800" dirty="0" smtClean="0">
                <a:solidFill>
                  <a:srgbClr val="0000CC"/>
                </a:solidFill>
              </a:rPr>
              <a:t> service=</a:t>
            </a:r>
            <a:r>
              <a:rPr lang="en-US" sz="1800" dirty="0" err="1" smtClean="0">
                <a:solidFill>
                  <a:srgbClr val="0000CC"/>
                </a:solidFill>
              </a:rPr>
              <a:t>WCS&amp;version</a:t>
            </a:r>
            <a:r>
              <a:rPr lang="en-US" sz="1800" dirty="0" smtClean="0">
                <a:solidFill>
                  <a:srgbClr val="0000CC"/>
                </a:solidFill>
              </a:rPr>
              <a:t>=1.0.0&amp;request=</a:t>
            </a:r>
            <a:r>
              <a:rPr lang="en-US" sz="1800" dirty="0" err="1" smtClean="0">
                <a:solidFill>
                  <a:srgbClr val="0000CC"/>
                </a:solidFill>
              </a:rPr>
              <a:t>GetCoverage</a:t>
            </a:r>
            <a:r>
              <a:rPr lang="en-US" sz="1800" dirty="0" smtClean="0">
                <a:solidFill>
                  <a:srgbClr val="0000CC"/>
                </a:solidFill>
              </a:rPr>
              <a:t> &amp;coverage=</a:t>
            </a:r>
            <a:r>
              <a:rPr lang="en-US" sz="1800" dirty="0" err="1" smtClean="0">
                <a:solidFill>
                  <a:srgbClr val="FF0000"/>
                </a:solidFill>
              </a:rPr>
              <a:t>data_name</a:t>
            </a:r>
            <a:r>
              <a:rPr lang="en-US" sz="1800" dirty="0" err="1" smtClean="0">
                <a:solidFill>
                  <a:srgbClr val="0000CC"/>
                </a:solidFill>
              </a:rPr>
              <a:t>&amp;crs</a:t>
            </a:r>
            <a:r>
              <a:rPr lang="en-US" sz="1800" dirty="0" smtClean="0">
                <a:solidFill>
                  <a:srgbClr val="0000CC"/>
                </a:solidFill>
              </a:rPr>
              <a:t>=EPSG:4326&amp;bbox=</a:t>
            </a:r>
            <a:r>
              <a:rPr lang="en-US" sz="1800" dirty="0" err="1" smtClean="0">
                <a:solidFill>
                  <a:srgbClr val="0000CC"/>
                </a:solidFill>
              </a:rPr>
              <a:t>west,south,east,north&amp;resx</a:t>
            </a:r>
            <a:r>
              <a:rPr lang="en-US" sz="1800" dirty="0" smtClean="0">
                <a:solidFill>
                  <a:srgbClr val="0000CC"/>
                </a:solidFill>
              </a:rPr>
              <a:t>=0.2&amp;resy=0.2&amp;format=</a:t>
            </a:r>
            <a:r>
              <a:rPr lang="en-US" sz="1800" dirty="0" err="1" smtClean="0">
                <a:solidFill>
                  <a:srgbClr val="0000CC"/>
                </a:solidFill>
              </a:rPr>
              <a:t>GeoTIFF&amp;time</a:t>
            </a:r>
            <a:r>
              <a:rPr lang="en-US" sz="1800" dirty="0" smtClean="0">
                <a:solidFill>
                  <a:srgbClr val="0000CC"/>
                </a:solidFill>
              </a:rPr>
              <a:t>=1972-01&amp;interpolation=AVERAGE</a:t>
            </a:r>
            <a:endParaRPr lang="en-US" sz="1800" dirty="0"/>
          </a:p>
        </p:txBody>
      </p:sp>
    </p:spTree>
    <p:extLst>
      <p:ext uri="{BB962C8B-B14F-4D97-AF65-F5344CB8AC3E}">
        <p14:creationId xmlns:p14="http://schemas.microsoft.com/office/powerpoint/2010/main" val="1834888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Available Through These Web Services</a:t>
            </a:r>
            <a:endParaRPr lang="en-US" dirty="0"/>
          </a:p>
        </p:txBody>
      </p:sp>
      <p:sp>
        <p:nvSpPr>
          <p:cNvPr id="3" name="Content Placeholder 2"/>
          <p:cNvSpPr>
            <a:spLocks noGrp="1"/>
          </p:cNvSpPr>
          <p:nvPr>
            <p:ph idx="1"/>
          </p:nvPr>
        </p:nvSpPr>
        <p:spPr/>
        <p:txBody>
          <a:bodyPr/>
          <a:lstStyle/>
          <a:p>
            <a:r>
              <a:rPr lang="en-US" dirty="0" smtClean="0"/>
              <a:t>Most NASA data centers set up </a:t>
            </a:r>
            <a:r>
              <a:rPr lang="en-US" dirty="0" err="1" smtClean="0"/>
              <a:t>OPeNDAP</a:t>
            </a:r>
            <a:r>
              <a:rPr lang="en-US" dirty="0" smtClean="0"/>
              <a:t>/NCSS/OGC services to distribute their data holdings</a:t>
            </a:r>
          </a:p>
          <a:p>
            <a:pPr lvl="1"/>
            <a:r>
              <a:rPr lang="en-US" dirty="0" smtClean="0"/>
              <a:t>Daymet, NACP, </a:t>
            </a:r>
            <a:r>
              <a:rPr lang="en-US" dirty="0" err="1" smtClean="0"/>
              <a:t>ABoVE</a:t>
            </a:r>
            <a:r>
              <a:rPr lang="en-US" dirty="0" smtClean="0"/>
              <a:t>, </a:t>
            </a:r>
            <a:r>
              <a:rPr lang="is-IS" dirty="0" smtClean="0"/>
              <a:t>…</a:t>
            </a:r>
          </a:p>
          <a:p>
            <a:pPr lvl="1"/>
            <a:r>
              <a:rPr lang="en-US" dirty="0" smtClean="0"/>
              <a:t>Land surfaces</a:t>
            </a:r>
          </a:p>
          <a:p>
            <a:pPr lvl="1"/>
            <a:r>
              <a:rPr lang="en-US" dirty="0" smtClean="0"/>
              <a:t>Atmosphere </a:t>
            </a:r>
          </a:p>
          <a:p>
            <a:pPr lvl="1"/>
            <a:r>
              <a:rPr lang="en-US" dirty="0" smtClean="0"/>
              <a:t>Ocean</a:t>
            </a:r>
          </a:p>
          <a:p>
            <a:r>
              <a:rPr lang="en-US" dirty="0"/>
              <a:t>Coupled Model </a:t>
            </a:r>
            <a:r>
              <a:rPr lang="en-US" dirty="0" err="1"/>
              <a:t>Intercomparison</a:t>
            </a:r>
            <a:r>
              <a:rPr lang="en-US" dirty="0"/>
              <a:t> </a:t>
            </a:r>
            <a:r>
              <a:rPr lang="en-US" dirty="0" smtClean="0"/>
              <a:t>Project (CMIP5) model outputs</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700D400F-40F2-DD42-85AA-DC6EC84B1DE8}" type="slidenum">
              <a:rPr lang="en-US" smtClean="0"/>
              <a:pPr>
                <a:defRPr/>
              </a:pPr>
              <a:t>35</a:t>
            </a:fld>
            <a:endParaRPr lang="en-US"/>
          </a:p>
        </p:txBody>
      </p:sp>
    </p:spTree>
    <p:extLst>
      <p:ext uri="{BB962C8B-B14F-4D97-AF65-F5344CB8AC3E}">
        <p14:creationId xmlns:p14="http://schemas.microsoft.com/office/powerpoint/2010/main" val="37648054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r>
              <a:rPr lang="en-US" sz="3200" dirty="0" smtClean="0">
                <a:solidFill>
                  <a:srgbClr val="333399"/>
                </a:solidFill>
                <a:latin typeface="Calibri" charset="0"/>
              </a:rPr>
              <a:t>Outline</a:t>
            </a:r>
            <a:endParaRPr lang="en-US" sz="3200" dirty="0">
              <a:solidFill>
                <a:srgbClr val="333399"/>
              </a:solidFill>
              <a:latin typeface="Calibri" charset="0"/>
            </a:endParaRPr>
          </a:p>
        </p:txBody>
      </p:sp>
      <p:sp>
        <p:nvSpPr>
          <p:cNvPr id="22530" name="Content Placeholder 2"/>
          <p:cNvSpPr>
            <a:spLocks noGrp="1"/>
          </p:cNvSpPr>
          <p:nvPr>
            <p:ph idx="1"/>
          </p:nvPr>
        </p:nvSpPr>
        <p:spPr>
          <a:xfrm>
            <a:off x="457200" y="1447800"/>
            <a:ext cx="8001000" cy="4678363"/>
          </a:xfrm>
        </p:spPr>
        <p:txBody>
          <a:bodyPr/>
          <a:lstStyle/>
          <a:p>
            <a:pPr marL="0" indent="0">
              <a:buFontTx/>
              <a:buNone/>
            </a:pPr>
            <a:r>
              <a:rPr lang="en-US" sz="3200" b="1" dirty="0" smtClean="0">
                <a:solidFill>
                  <a:schemeClr val="bg1">
                    <a:lumMod val="65000"/>
                  </a:schemeClr>
                </a:solidFill>
                <a:latin typeface="Calibri" charset="0"/>
              </a:rPr>
              <a:t>Data/Metadata Standards and Tools</a:t>
            </a:r>
          </a:p>
          <a:p>
            <a:r>
              <a:rPr lang="en-US" sz="3200" i="1" dirty="0" smtClean="0">
                <a:solidFill>
                  <a:schemeClr val="bg1">
                    <a:lumMod val="65000"/>
                  </a:schemeClr>
                </a:solidFill>
                <a:latin typeface="Calibri" charset="0"/>
              </a:rPr>
              <a:t>Tabular Data and Google Fusion Table</a:t>
            </a:r>
          </a:p>
          <a:p>
            <a:r>
              <a:rPr lang="en-US" sz="3200" i="1" dirty="0" err="1" smtClean="0">
                <a:solidFill>
                  <a:schemeClr val="bg1">
                    <a:lumMod val="65000"/>
                  </a:schemeClr>
                </a:solidFill>
                <a:latin typeface="Calibri" charset="0"/>
              </a:rPr>
              <a:t>NetCDF</a:t>
            </a:r>
            <a:r>
              <a:rPr lang="en-US" sz="3200" i="1" dirty="0" smtClean="0">
                <a:solidFill>
                  <a:schemeClr val="bg1">
                    <a:lumMod val="65000"/>
                  </a:schemeClr>
                </a:solidFill>
                <a:latin typeface="Calibri" charset="0"/>
              </a:rPr>
              <a:t> and Climate &amp; Forecast Convention</a:t>
            </a:r>
          </a:p>
          <a:p>
            <a:pPr marL="0" indent="0">
              <a:buFontTx/>
              <a:buNone/>
            </a:pPr>
            <a:r>
              <a:rPr lang="en-US" sz="3200" b="1" dirty="0" smtClean="0">
                <a:latin typeface="Calibri" charset="0"/>
              </a:rPr>
              <a:t>Data Access/Visualization Standards and Tools</a:t>
            </a:r>
          </a:p>
          <a:p>
            <a:r>
              <a:rPr lang="en-US" sz="3200" i="1" dirty="0" err="1">
                <a:solidFill>
                  <a:schemeClr val="bg1">
                    <a:lumMod val="65000"/>
                  </a:schemeClr>
                </a:solidFill>
                <a:latin typeface="Calibri" charset="0"/>
              </a:rPr>
              <a:t>OPeNDAP</a:t>
            </a:r>
            <a:endParaRPr lang="en-US" sz="3200" i="1" dirty="0">
              <a:solidFill>
                <a:schemeClr val="bg1">
                  <a:lumMod val="65000"/>
                </a:schemeClr>
              </a:solidFill>
              <a:latin typeface="Calibri" charset="0"/>
            </a:endParaRPr>
          </a:p>
          <a:p>
            <a:r>
              <a:rPr lang="en-US" sz="3200" i="1" dirty="0" err="1">
                <a:solidFill>
                  <a:schemeClr val="bg1">
                    <a:lumMod val="65000"/>
                  </a:schemeClr>
                </a:solidFill>
                <a:latin typeface="Calibri" charset="0"/>
              </a:rPr>
              <a:t>NetCDF</a:t>
            </a:r>
            <a:r>
              <a:rPr lang="en-US" sz="3200" i="1" dirty="0">
                <a:solidFill>
                  <a:schemeClr val="bg1">
                    <a:lumMod val="65000"/>
                  </a:schemeClr>
                </a:solidFill>
                <a:latin typeface="Calibri" charset="0"/>
              </a:rPr>
              <a:t> Subset Service (NCSS)</a:t>
            </a:r>
          </a:p>
          <a:p>
            <a:r>
              <a:rPr lang="en-US" sz="3200" i="1" dirty="0">
                <a:solidFill>
                  <a:schemeClr val="bg1">
                    <a:lumMod val="65000"/>
                  </a:schemeClr>
                </a:solidFill>
                <a:latin typeface="Calibri" charset="0"/>
              </a:rPr>
              <a:t>OGC Web Services</a:t>
            </a:r>
          </a:p>
          <a:p>
            <a:r>
              <a:rPr lang="en-US" sz="3200" i="1" u="sng" dirty="0">
                <a:latin typeface="Calibri" charset="0"/>
              </a:rPr>
              <a:t>Demonstration</a:t>
            </a:r>
          </a:p>
        </p:txBody>
      </p:sp>
      <p:sp>
        <p:nvSpPr>
          <p:cNvPr id="22531" name="Slide Number Placeholder 3"/>
          <p:cNvSpPr>
            <a:spLocks noGrp="1"/>
          </p:cNvSpPr>
          <p:nvPr>
            <p:ph type="sldNum"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fld id="{9517B06E-C90F-D14F-BA6F-AB4A88151EFF}" type="slidenum">
              <a:rPr lang="en-US" sz="1400"/>
              <a:pPr/>
              <a:t>36</a:t>
            </a:fld>
            <a:endParaRPr lang="en-US" sz="1400"/>
          </a:p>
        </p:txBody>
      </p:sp>
    </p:spTree>
    <p:extLst>
      <p:ext uri="{BB962C8B-B14F-4D97-AF65-F5344CB8AC3E}">
        <p14:creationId xmlns:p14="http://schemas.microsoft.com/office/powerpoint/2010/main" val="158984179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a:t>
            </a:r>
            <a:endParaRPr lang="en-US" dirty="0"/>
          </a:p>
        </p:txBody>
      </p:sp>
      <p:sp>
        <p:nvSpPr>
          <p:cNvPr id="3" name="Content Placeholder 2"/>
          <p:cNvSpPr>
            <a:spLocks noGrp="1"/>
          </p:cNvSpPr>
          <p:nvPr>
            <p:ph idx="1"/>
          </p:nvPr>
        </p:nvSpPr>
        <p:spPr/>
        <p:txBody>
          <a:bodyPr/>
          <a:lstStyle/>
          <a:p>
            <a:r>
              <a:rPr lang="en-US" dirty="0" smtClean="0"/>
              <a:t>Explore the ORNL DAAC THREDDS Data Server to visualize and find data of your interest</a:t>
            </a:r>
          </a:p>
          <a:p>
            <a:pPr lvl="1"/>
            <a:r>
              <a:rPr lang="en-US" dirty="0" smtClean="0"/>
              <a:t>Get the remote data URL</a:t>
            </a:r>
          </a:p>
          <a:p>
            <a:pPr lvl="1"/>
            <a:r>
              <a:rPr lang="en-US" dirty="0" smtClean="0"/>
              <a:t>Get familiar with the </a:t>
            </a:r>
            <a:r>
              <a:rPr lang="en-US" dirty="0" err="1" smtClean="0"/>
              <a:t>OPeNDAP</a:t>
            </a:r>
            <a:r>
              <a:rPr lang="en-US" dirty="0" smtClean="0"/>
              <a:t>/NCSS protocols</a:t>
            </a:r>
          </a:p>
          <a:p>
            <a:r>
              <a:rPr lang="en-US" dirty="0" smtClean="0"/>
              <a:t>Access and use remote data from </a:t>
            </a:r>
            <a:r>
              <a:rPr lang="en-US" dirty="0" err="1" smtClean="0"/>
              <a:t>OPeNDAP</a:t>
            </a:r>
            <a:r>
              <a:rPr lang="en-US" dirty="0" smtClean="0"/>
              <a:t> services in your workspace (e.g. Python)</a:t>
            </a:r>
            <a:endParaRPr lang="en-US" dirty="0"/>
          </a:p>
        </p:txBody>
      </p:sp>
      <p:sp>
        <p:nvSpPr>
          <p:cNvPr id="4" name="Slide Number Placeholder 3"/>
          <p:cNvSpPr>
            <a:spLocks noGrp="1"/>
          </p:cNvSpPr>
          <p:nvPr>
            <p:ph type="sldNum" sz="quarter" idx="10"/>
          </p:nvPr>
        </p:nvSpPr>
        <p:spPr/>
        <p:txBody>
          <a:bodyPr/>
          <a:lstStyle/>
          <a:p>
            <a:fld id="{4C9D0879-CBCB-FB4F-B570-47C0BF6D98A5}" type="slidenum">
              <a:rPr lang="en-US" smtClean="0"/>
              <a:pPr/>
              <a:t>37</a:t>
            </a:fld>
            <a:endParaRPr lang="en-US"/>
          </a:p>
        </p:txBody>
      </p:sp>
      <p:sp>
        <p:nvSpPr>
          <p:cNvPr id="5" name="TextBox 4"/>
          <p:cNvSpPr txBox="1"/>
          <p:nvPr/>
        </p:nvSpPr>
        <p:spPr>
          <a:xfrm>
            <a:off x="1371600" y="4953000"/>
            <a:ext cx="6324600" cy="369332"/>
          </a:xfrm>
          <a:prstGeom prst="rect">
            <a:avLst/>
          </a:prstGeom>
          <a:noFill/>
        </p:spPr>
        <p:txBody>
          <a:bodyPr wrap="square" rtlCol="0">
            <a:spAutoFit/>
          </a:bodyPr>
          <a:lstStyle/>
          <a:p>
            <a:pPr algn="ctr"/>
            <a:r>
              <a:rPr lang="en-US" dirty="0" smtClean="0">
                <a:hlinkClick r:id="rId3"/>
              </a:rPr>
              <a:t>ORNL DAAC THREDDS Data Server</a:t>
            </a:r>
            <a:endParaRPr lang="en-US" dirty="0"/>
          </a:p>
        </p:txBody>
      </p:sp>
    </p:spTree>
    <p:extLst>
      <p:ext uri="{BB962C8B-B14F-4D97-AF65-F5344CB8AC3E}">
        <p14:creationId xmlns:p14="http://schemas.microsoft.com/office/powerpoint/2010/main" val="420970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Spatial Data Access Tool</a:t>
            </a:r>
            <a:endParaRPr lang="en-US" dirty="0"/>
          </a:p>
        </p:txBody>
      </p:sp>
      <p:sp>
        <p:nvSpPr>
          <p:cNvPr id="3" name="Content Placeholder 2"/>
          <p:cNvSpPr>
            <a:spLocks noGrp="1"/>
          </p:cNvSpPr>
          <p:nvPr>
            <p:ph idx="1"/>
          </p:nvPr>
        </p:nvSpPr>
        <p:spPr>
          <a:xfrm>
            <a:off x="201168" y="1219200"/>
            <a:ext cx="8642640" cy="4419600"/>
          </a:xfrm>
        </p:spPr>
        <p:txBody>
          <a:bodyPr/>
          <a:lstStyle/>
          <a:p>
            <a:r>
              <a:rPr lang="en-US" dirty="0" smtClean="0"/>
              <a:t>Spatial Data Access Tool (SDAT)</a:t>
            </a:r>
          </a:p>
          <a:p>
            <a:pPr lvl="1"/>
            <a:r>
              <a:rPr lang="en-US" dirty="0"/>
              <a:t>A family of Web-based services and </a:t>
            </a:r>
            <a:r>
              <a:rPr lang="en-US" dirty="0" smtClean="0"/>
              <a:t>applications for</a:t>
            </a:r>
            <a:endParaRPr lang="en-US" dirty="0"/>
          </a:p>
          <a:p>
            <a:pPr lvl="2"/>
            <a:r>
              <a:rPr lang="en-US" dirty="0"/>
              <a:t>Visualization and exploration</a:t>
            </a:r>
          </a:p>
          <a:p>
            <a:pPr lvl="2"/>
            <a:r>
              <a:rPr lang="en-US" dirty="0" smtClean="0"/>
              <a:t>Subset, reformat, </a:t>
            </a:r>
            <a:r>
              <a:rPr lang="en-US" dirty="0" err="1" smtClean="0"/>
              <a:t>reprojection</a:t>
            </a:r>
            <a:r>
              <a:rPr lang="en-US" dirty="0" smtClean="0"/>
              <a:t>, </a:t>
            </a:r>
            <a:r>
              <a:rPr lang="en-US" dirty="0"/>
              <a:t>and download</a:t>
            </a:r>
          </a:p>
          <a:p>
            <a:pPr lvl="2"/>
            <a:r>
              <a:rPr lang="en-US" dirty="0"/>
              <a:t>Spatial query</a:t>
            </a:r>
          </a:p>
          <a:p>
            <a:pPr lvl="1"/>
            <a:r>
              <a:rPr lang="en-US" dirty="0" smtClean="0"/>
              <a:t>Built on top of OGC standards</a:t>
            </a:r>
          </a:p>
          <a:p>
            <a:pPr lvl="2"/>
            <a:r>
              <a:rPr lang="en-US" dirty="0" smtClean="0"/>
              <a:t>Web Coverage Service (WCS)</a:t>
            </a:r>
          </a:p>
          <a:p>
            <a:pPr lvl="2"/>
            <a:r>
              <a:rPr lang="en-US" u="sng" dirty="0" smtClean="0"/>
              <a:t>Web Map Service (WMS)</a:t>
            </a:r>
          </a:p>
          <a:p>
            <a:pPr lvl="2"/>
            <a:r>
              <a:rPr lang="en-US" dirty="0" smtClean="0"/>
              <a:t>Web Feature Service (WFS)</a:t>
            </a:r>
          </a:p>
          <a:p>
            <a:pPr lvl="2"/>
            <a:r>
              <a:rPr lang="en-US" u="sng" dirty="0"/>
              <a:t>Keyhole Markup Language (KML)</a:t>
            </a:r>
            <a:endParaRPr lang="en-US" u="sng" dirty="0" smtClean="0"/>
          </a:p>
          <a:p>
            <a:pPr lvl="2"/>
            <a:r>
              <a:rPr lang="en-US" dirty="0" smtClean="0"/>
              <a:t>Well-known Text (WKT)</a:t>
            </a:r>
          </a:p>
          <a:p>
            <a:pPr lvl="2"/>
            <a:r>
              <a:rPr lang="en-US" dirty="0" smtClean="0"/>
              <a:t>Styled Layer Descriptor (SLD)</a:t>
            </a:r>
          </a:p>
          <a:p>
            <a:pPr lvl="2"/>
            <a:endParaRPr lang="en-US" dirty="0" smtClean="0"/>
          </a:p>
          <a:p>
            <a:pPr lvl="1"/>
            <a:endParaRPr lang="en-US" dirty="0" smtClean="0"/>
          </a:p>
        </p:txBody>
      </p:sp>
      <p:cxnSp>
        <p:nvCxnSpPr>
          <p:cNvPr id="5" name="Straight Connector 4"/>
          <p:cNvCxnSpPr/>
          <p:nvPr/>
        </p:nvCxnSpPr>
        <p:spPr>
          <a:xfrm>
            <a:off x="1447800" y="4267200"/>
            <a:ext cx="3352800"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653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up)">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up)">
                                      <p:cBhvr>
                                        <p:cTn id="12" dur="500"/>
                                        <p:tgtEl>
                                          <p:spTgt spid="3">
                                            <p:txEl>
                                              <p:pRg st="2" end="2"/>
                                            </p:txEl>
                                          </p:spTgt>
                                        </p:tgtEl>
                                      </p:cBhvr>
                                    </p:animEffect>
                                  </p:childTnLst>
                                </p:cTn>
                              </p:par>
                            </p:childTnLst>
                          </p:cTn>
                        </p:par>
                        <p:par>
                          <p:cTn id="13" fill="hold">
                            <p:stCondLst>
                              <p:cond delay="500"/>
                            </p:stCondLst>
                            <p:childTnLst>
                              <p:par>
                                <p:cTn id="14" presetID="22" presetClass="entr" presetSubtype="1" fill="hold" nodeType="after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up)">
                                      <p:cBhvr>
                                        <p:cTn id="16" dur="500"/>
                                        <p:tgtEl>
                                          <p:spTgt spid="3">
                                            <p:txEl>
                                              <p:pRg st="3" end="3"/>
                                            </p:txEl>
                                          </p:spTgt>
                                        </p:tgtEl>
                                      </p:cBhvr>
                                    </p:animEffect>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wipe(up)">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wipe(up)">
                                      <p:cBhvr>
                                        <p:cTn id="25" dur="500"/>
                                        <p:tgtEl>
                                          <p:spTgt spid="3">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wipe(up)">
                                      <p:cBhvr>
                                        <p:cTn id="30" dur="500"/>
                                        <p:tgtEl>
                                          <p:spTgt spid="3">
                                            <p:txEl>
                                              <p:pRg st="6" end="6"/>
                                            </p:txEl>
                                          </p:spTgt>
                                        </p:tgtEl>
                                      </p:cBhvr>
                                    </p:animEffect>
                                  </p:childTnLst>
                                </p:cTn>
                              </p:par>
                            </p:childTnLst>
                          </p:cTn>
                        </p:par>
                        <p:par>
                          <p:cTn id="31" fill="hold">
                            <p:stCondLst>
                              <p:cond delay="500"/>
                            </p:stCondLst>
                            <p:childTnLst>
                              <p:par>
                                <p:cTn id="32" presetID="1" presetClass="entr" presetSubtype="0" fill="hold" nodeType="afterEffect">
                                  <p:stCondLst>
                                    <p:cond delay="0"/>
                                  </p:stCondLst>
                                  <p:childTnLst>
                                    <p:set>
                                      <p:cBhvr>
                                        <p:cTn id="33" dur="1" fill="hold">
                                          <p:stCondLst>
                                            <p:cond delay="0"/>
                                          </p:stCondLst>
                                        </p:cTn>
                                        <p:tgtEl>
                                          <p:spTgt spid="5"/>
                                        </p:tgtEl>
                                        <p:attrNameLst>
                                          <p:attrName>style.visibility</p:attrName>
                                        </p:attrNameLst>
                                      </p:cBhvr>
                                      <p:to>
                                        <p:strVal val="visible"/>
                                      </p:to>
                                    </p:set>
                                  </p:childTnLst>
                                </p:cTn>
                              </p:par>
                            </p:childTnLst>
                          </p:cTn>
                        </p:par>
                        <p:par>
                          <p:cTn id="34" fill="hold">
                            <p:stCondLst>
                              <p:cond delay="500"/>
                            </p:stCondLst>
                            <p:childTnLst>
                              <p:par>
                                <p:cTn id="35" presetID="22" presetClass="entr" presetSubtype="1" fill="hold" nodeType="after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wipe(up)">
                                      <p:cBhvr>
                                        <p:cTn id="37" dur="500"/>
                                        <p:tgtEl>
                                          <p:spTgt spid="3">
                                            <p:txEl>
                                              <p:pRg st="7" end="7"/>
                                            </p:txEl>
                                          </p:spTgt>
                                        </p:tgtEl>
                                      </p:cBhvr>
                                    </p:animEffect>
                                  </p:childTnLst>
                                </p:cTn>
                              </p:par>
                            </p:childTnLst>
                          </p:cTn>
                        </p:par>
                        <p:par>
                          <p:cTn id="38" fill="hold">
                            <p:stCondLst>
                              <p:cond delay="1000"/>
                            </p:stCondLst>
                            <p:childTnLst>
                              <p:par>
                                <p:cTn id="39" presetID="22" presetClass="entr" presetSubtype="1" fill="hold" nodeType="after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Effect transition="in" filter="wipe(up)">
                                      <p:cBhvr>
                                        <p:cTn id="41" dur="500"/>
                                        <p:tgtEl>
                                          <p:spTgt spid="3">
                                            <p:txEl>
                                              <p:pRg st="8" end="8"/>
                                            </p:txEl>
                                          </p:spTgt>
                                        </p:tgtEl>
                                      </p:cBhvr>
                                    </p:animEffect>
                                  </p:childTnLst>
                                </p:cTn>
                              </p:par>
                            </p:childTnLst>
                          </p:cTn>
                        </p:par>
                        <p:par>
                          <p:cTn id="42" fill="hold">
                            <p:stCondLst>
                              <p:cond delay="1500"/>
                            </p:stCondLst>
                            <p:childTnLst>
                              <p:par>
                                <p:cTn id="43" presetID="22" presetClass="entr" presetSubtype="1" fill="hold" nodeType="after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Effect transition="in" filter="wipe(up)">
                                      <p:cBhvr>
                                        <p:cTn id="45" dur="500"/>
                                        <p:tgtEl>
                                          <p:spTgt spid="3">
                                            <p:txEl>
                                              <p:pRg st="9" end="9"/>
                                            </p:txEl>
                                          </p:spTgt>
                                        </p:tgtEl>
                                      </p:cBhvr>
                                    </p:animEffect>
                                  </p:childTnLst>
                                </p:cTn>
                              </p:par>
                            </p:childTnLst>
                          </p:cTn>
                        </p:par>
                        <p:par>
                          <p:cTn id="46" fill="hold">
                            <p:stCondLst>
                              <p:cond delay="2000"/>
                            </p:stCondLst>
                            <p:childTnLst>
                              <p:par>
                                <p:cTn id="47" presetID="22" presetClass="entr" presetSubtype="1" fill="hold" nodeType="after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animEffect transition="in" filter="wipe(up)">
                                      <p:cBhvr>
                                        <p:cTn id="49" dur="500"/>
                                        <p:tgtEl>
                                          <p:spTgt spid="3">
                                            <p:txEl>
                                              <p:pRg st="10" end="10"/>
                                            </p:txEl>
                                          </p:spTgt>
                                        </p:tgtEl>
                                      </p:cBhvr>
                                    </p:animEffect>
                                  </p:childTnLst>
                                </p:cTn>
                              </p:par>
                            </p:childTnLst>
                          </p:cTn>
                        </p:par>
                        <p:par>
                          <p:cTn id="50" fill="hold">
                            <p:stCondLst>
                              <p:cond delay="2500"/>
                            </p:stCondLst>
                            <p:childTnLst>
                              <p:par>
                                <p:cTn id="51" presetID="22" presetClass="entr" presetSubtype="1" fill="hold" nodeType="afterEffect">
                                  <p:stCondLst>
                                    <p:cond delay="0"/>
                                  </p:stCondLst>
                                  <p:childTnLst>
                                    <p:set>
                                      <p:cBhvr>
                                        <p:cTn id="52" dur="1" fill="hold">
                                          <p:stCondLst>
                                            <p:cond delay="0"/>
                                          </p:stCondLst>
                                        </p:cTn>
                                        <p:tgtEl>
                                          <p:spTgt spid="3">
                                            <p:txEl>
                                              <p:pRg st="11" end="11"/>
                                            </p:txEl>
                                          </p:spTgt>
                                        </p:tgtEl>
                                        <p:attrNameLst>
                                          <p:attrName>style.visibility</p:attrName>
                                        </p:attrNameLst>
                                      </p:cBhvr>
                                      <p:to>
                                        <p:strVal val="visible"/>
                                      </p:to>
                                    </p:set>
                                    <p:animEffect transition="in" filter="wipe(up)">
                                      <p:cBhvr>
                                        <p:cTn id="53"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4294967295"/>
          </p:nvPr>
        </p:nvSpPr>
        <p:spPr>
          <a:xfrm>
            <a:off x="7010400" y="6457950"/>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charset="0"/>
                <a:ea typeface="ＭＳ Ｐゴシック" charset="0"/>
                <a:cs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fld id="{936399B2-C919-3547-99D7-294B267BE09B}" type="slidenum">
              <a:rPr lang="en-US" sz="1400"/>
              <a:pPr/>
              <a:t>39</a:t>
            </a:fld>
            <a:endParaRPr lang="en-US" sz="1400"/>
          </a:p>
        </p:txBody>
      </p:sp>
      <p:sp>
        <p:nvSpPr>
          <p:cNvPr id="3075" name="Text Box 15"/>
          <p:cNvSpPr txBox="1">
            <a:spLocks noChangeArrowheads="1"/>
          </p:cNvSpPr>
          <p:nvPr/>
        </p:nvSpPr>
        <p:spPr bwMode="auto">
          <a:xfrm>
            <a:off x="533401" y="76200"/>
            <a:ext cx="3231013"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charset="0"/>
                <a:ea typeface="ＭＳ Ｐゴシック" charset="0"/>
                <a:cs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r>
              <a:rPr lang="en-US" b="1" dirty="0" smtClean="0">
                <a:latin typeface="Calibri" charset="0"/>
              </a:rPr>
              <a:t>SDAT Web </a:t>
            </a:r>
          </a:p>
          <a:p>
            <a:r>
              <a:rPr lang="en-US" b="1" dirty="0" smtClean="0">
                <a:latin typeface="Calibri" charset="0"/>
              </a:rPr>
              <a:t>User Interface (1) </a:t>
            </a:r>
            <a:endParaRPr lang="en-US" b="1" dirty="0">
              <a:latin typeface="Calibri" charset="0"/>
            </a:endParaRPr>
          </a:p>
        </p:txBody>
      </p:sp>
      <p:sp>
        <p:nvSpPr>
          <p:cNvPr id="4" name="TextBox 3"/>
          <p:cNvSpPr txBox="1"/>
          <p:nvPr/>
        </p:nvSpPr>
        <p:spPr>
          <a:xfrm>
            <a:off x="5486400" y="4800600"/>
            <a:ext cx="1143000" cy="646331"/>
          </a:xfrm>
          <a:prstGeom prst="rect">
            <a:avLst/>
          </a:prstGeom>
          <a:noFill/>
        </p:spPr>
        <p:txBody>
          <a:bodyPr wrap="square" rtlCol="0">
            <a:spAutoFit/>
          </a:bodyPr>
          <a:lstStyle/>
          <a:p>
            <a:pPr algn="ctr"/>
            <a:r>
              <a:rPr lang="en-US" dirty="0" smtClean="0">
                <a:solidFill>
                  <a:schemeClr val="bg1"/>
                </a:solidFill>
              </a:rPr>
              <a:t>C-23 Sherpa</a:t>
            </a:r>
            <a:endParaRPr lang="en-US" dirty="0">
              <a:solidFill>
                <a:schemeClr val="bg1"/>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228600"/>
            <a:ext cx="4724400" cy="605772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7" name="Rectangle 20"/>
          <p:cNvSpPr>
            <a:spLocks noChangeArrowheads="1"/>
          </p:cNvSpPr>
          <p:nvPr/>
        </p:nvSpPr>
        <p:spPr bwMode="auto">
          <a:xfrm>
            <a:off x="228600" y="1327150"/>
            <a:ext cx="3685624" cy="2985433"/>
          </a:xfrm>
          <a:prstGeom prst="rect">
            <a:avLst/>
          </a:prstGeom>
          <a:noFill/>
          <a:ln>
            <a:noFill/>
          </a:ln>
          <a:extLst/>
        </p:spPr>
        <p:txBody>
          <a:bodyPr wrap="none">
            <a:spAutoFit/>
          </a:bodyPr>
          <a:lstStyle/>
          <a:p>
            <a:pPr>
              <a:defRPr/>
            </a:pPr>
            <a:r>
              <a:rPr lang="en-US" b="1" dirty="0" smtClean="0">
                <a:ea typeface="ＭＳ Ｐゴシック" charset="0"/>
                <a:cs typeface="ＭＳ Ｐゴシック" charset="0"/>
              </a:rPr>
              <a:t>Browse Data</a:t>
            </a:r>
            <a:endParaRPr lang="en-US" b="1" dirty="0">
              <a:ea typeface="ＭＳ Ｐゴシック" charset="0"/>
              <a:cs typeface="ＭＳ Ｐゴシック" charset="0"/>
            </a:endParaRPr>
          </a:p>
          <a:p>
            <a:pPr marL="285750" indent="-285750">
              <a:buFont typeface="Arial"/>
              <a:buChar char="•"/>
              <a:defRPr/>
            </a:pPr>
            <a:r>
              <a:rPr lang="en-US" dirty="0">
                <a:ea typeface="ＭＳ Ｐゴシック" charset="0"/>
                <a:cs typeface="ＭＳ Ｐゴシック" charset="0"/>
              </a:rPr>
              <a:t>Web-based application</a:t>
            </a:r>
          </a:p>
          <a:p>
            <a:pPr>
              <a:defRPr/>
            </a:pPr>
            <a:r>
              <a:rPr lang="en-US" sz="1600" dirty="0">
                <a:solidFill>
                  <a:srgbClr val="000000"/>
                </a:solidFill>
                <a:ea typeface="ＭＳ Ｐゴシック" charset="0"/>
                <a:cs typeface="ＭＳ Ｐゴシック" charset="0"/>
              </a:rPr>
              <a:t>     - No software installation needed</a:t>
            </a:r>
            <a:endParaRPr lang="en-US" dirty="0">
              <a:ea typeface="ＭＳ Ｐゴシック" charset="0"/>
              <a:cs typeface="ＭＳ Ｐゴシック" charset="0"/>
            </a:endParaRPr>
          </a:p>
          <a:p>
            <a:pPr marL="285750" indent="-285750">
              <a:buFont typeface="Arial"/>
              <a:buChar char="•"/>
              <a:defRPr/>
            </a:pPr>
            <a:r>
              <a:rPr lang="en-US" dirty="0">
                <a:ea typeface="ＭＳ Ｐゴシック" charset="0"/>
                <a:cs typeface="ＭＳ Ｐゴシック" charset="0"/>
              </a:rPr>
              <a:t>Browse and search data</a:t>
            </a:r>
          </a:p>
          <a:p>
            <a:pPr>
              <a:defRPr/>
            </a:pPr>
            <a:r>
              <a:rPr lang="en-US" sz="1600" dirty="0">
                <a:solidFill>
                  <a:srgbClr val="000000"/>
                </a:solidFill>
                <a:ea typeface="ＭＳ Ｐゴシック" charset="0"/>
                <a:cs typeface="ＭＳ Ｐゴシック" charset="0"/>
              </a:rPr>
              <a:t>     - Grid/Map view</a:t>
            </a:r>
          </a:p>
          <a:p>
            <a:pPr>
              <a:defRPr/>
            </a:pPr>
            <a:r>
              <a:rPr lang="en-US" sz="1600" dirty="0">
                <a:solidFill>
                  <a:srgbClr val="000000"/>
                </a:solidFill>
                <a:ea typeface="ＭＳ Ｐゴシック" charset="0"/>
                <a:cs typeface="ＭＳ Ｐゴシック" charset="0"/>
              </a:rPr>
              <a:t>     - Keywords-based search</a:t>
            </a:r>
            <a:endParaRPr lang="en-US" dirty="0">
              <a:ea typeface="ＭＳ Ｐゴシック" charset="0"/>
              <a:cs typeface="ＭＳ Ｐゴシック" charset="0"/>
            </a:endParaRPr>
          </a:p>
          <a:p>
            <a:pPr marL="285750" indent="-285750">
              <a:buFont typeface="Arial"/>
              <a:buChar char="•"/>
              <a:defRPr/>
            </a:pPr>
            <a:r>
              <a:rPr lang="en-US" dirty="0">
                <a:ea typeface="ＭＳ Ｐゴシック" charset="0"/>
                <a:cs typeface="ＭＳ Ｐゴシック" charset="0"/>
              </a:rPr>
              <a:t>Bring </a:t>
            </a:r>
            <a:r>
              <a:rPr lang="en-US" dirty="0" smtClean="0">
                <a:ea typeface="ＭＳ Ｐゴシック" charset="0"/>
                <a:cs typeface="ＭＳ Ｐゴシック" charset="0"/>
              </a:rPr>
              <a:t>OGC </a:t>
            </a:r>
            <a:r>
              <a:rPr lang="en-US" dirty="0">
                <a:ea typeface="ＭＳ Ｐゴシック" charset="0"/>
                <a:cs typeface="ＭＳ Ｐゴシック" charset="0"/>
              </a:rPr>
              <a:t>features to users</a:t>
            </a:r>
          </a:p>
          <a:p>
            <a:pPr>
              <a:defRPr/>
            </a:pPr>
            <a:r>
              <a:rPr lang="en-US" sz="1600" dirty="0">
                <a:ea typeface="ＭＳ Ｐゴシック" charset="0"/>
                <a:cs typeface="ＭＳ Ｐゴシック" charset="0"/>
              </a:rPr>
              <a:t>     - Data visualization</a:t>
            </a:r>
          </a:p>
          <a:p>
            <a:pPr>
              <a:defRPr/>
            </a:pPr>
            <a:r>
              <a:rPr lang="en-US" sz="1600" dirty="0">
                <a:ea typeface="ＭＳ Ｐゴシック" charset="0"/>
                <a:cs typeface="ＭＳ Ｐゴシック" charset="0"/>
              </a:rPr>
              <a:t>     - Data download</a:t>
            </a:r>
          </a:p>
          <a:p>
            <a:pPr>
              <a:defRPr/>
            </a:pPr>
            <a:endParaRPr lang="en-US" dirty="0">
              <a:ea typeface="ＭＳ Ｐゴシック" charset="0"/>
              <a:cs typeface="ＭＳ Ｐゴシック" charset="0"/>
              <a:hlinkClick r:id=""/>
            </a:endParaRPr>
          </a:p>
          <a:p>
            <a:pPr>
              <a:defRPr/>
            </a:pPr>
            <a:r>
              <a:rPr lang="en-US" dirty="0" smtClean="0">
                <a:ea typeface="ＭＳ Ｐゴシック" charset="0"/>
                <a:cs typeface="ＭＳ Ｐゴシック" charset="0"/>
                <a:hlinkClick r:id=""/>
              </a:rPr>
              <a:t>https://webmap.ornl.gov/ogcdown</a:t>
            </a:r>
            <a:r>
              <a:rPr lang="en-US" dirty="0" smtClean="0">
                <a:ea typeface="ＭＳ Ｐゴシック" charset="0"/>
                <a:cs typeface="ＭＳ Ｐゴシック" charset="0"/>
              </a:rPr>
              <a:t> </a:t>
            </a:r>
            <a:endParaRPr lang="en-US" dirty="0">
              <a:ea typeface="ＭＳ Ｐゴシック" charset="0"/>
              <a:cs typeface="ＭＳ Ｐゴシック" charset="0"/>
            </a:endParaRPr>
          </a:p>
        </p:txBody>
      </p:sp>
    </p:spTree>
    <p:extLst>
      <p:ext uri="{BB962C8B-B14F-4D97-AF65-F5344CB8AC3E}">
        <p14:creationId xmlns:p14="http://schemas.microsoft.com/office/powerpoint/2010/main" val="8113646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solidFill>
                  <a:srgbClr val="333399"/>
                </a:solidFill>
                <a:latin typeface="Calibri" charset="0"/>
              </a:rPr>
              <a:t>Tabular Data</a:t>
            </a:r>
            <a:endParaRPr lang="en-US" sz="3200" dirty="0">
              <a:solidFill>
                <a:srgbClr val="333399"/>
              </a:solidFill>
              <a:latin typeface="Calibri" charset="0"/>
            </a:endParaRPr>
          </a:p>
        </p:txBody>
      </p:sp>
      <p:sp>
        <p:nvSpPr>
          <p:cNvPr id="3" name="Content Placeholder 2"/>
          <p:cNvSpPr>
            <a:spLocks noGrp="1"/>
          </p:cNvSpPr>
          <p:nvPr>
            <p:ph idx="1"/>
          </p:nvPr>
        </p:nvSpPr>
        <p:spPr/>
        <p:txBody>
          <a:bodyPr/>
          <a:lstStyle/>
          <a:p>
            <a:r>
              <a:rPr lang="en-US" dirty="0" smtClean="0"/>
              <a:t>Tabular data</a:t>
            </a:r>
          </a:p>
          <a:p>
            <a:pPr lvl="1"/>
            <a:r>
              <a:rPr lang="en-US" dirty="0" smtClean="0"/>
              <a:t>ASCII Format</a:t>
            </a:r>
          </a:p>
          <a:p>
            <a:pPr lvl="1"/>
            <a:r>
              <a:rPr lang="en-US" dirty="0" smtClean="0"/>
              <a:t>Comma/Tab/Space/</a:t>
            </a:r>
            <a:r>
              <a:rPr lang="is-IS" dirty="0" smtClean="0"/>
              <a:t>…</a:t>
            </a:r>
            <a:r>
              <a:rPr lang="en-US" dirty="0" smtClean="0"/>
              <a:t>-Separated Values</a:t>
            </a:r>
          </a:p>
          <a:p>
            <a:pPr lvl="1"/>
            <a:r>
              <a:rPr lang="en-US" dirty="0" smtClean="0">
                <a:solidFill>
                  <a:srgbClr val="FF9300"/>
                </a:solidFill>
              </a:rPr>
              <a:t>Excel spreadsheets</a:t>
            </a:r>
          </a:p>
          <a:p>
            <a:r>
              <a:rPr lang="en-US" dirty="0" smtClean="0"/>
              <a:t>Good tabular data can be easily understood, analyzed, and visualized</a:t>
            </a:r>
          </a:p>
        </p:txBody>
      </p:sp>
      <p:sp>
        <p:nvSpPr>
          <p:cNvPr id="4" name="Slide Number Placeholder 3"/>
          <p:cNvSpPr>
            <a:spLocks noGrp="1"/>
          </p:cNvSpPr>
          <p:nvPr>
            <p:ph type="sldNum" sz="quarter" idx="10"/>
          </p:nvPr>
        </p:nvSpPr>
        <p:spPr/>
        <p:txBody>
          <a:bodyPr/>
          <a:lstStyle/>
          <a:p>
            <a:pPr>
              <a:defRPr/>
            </a:pPr>
            <a:fld id="{E066DA07-3866-A748-A7EE-7E5222E07A5F}" type="slidenum">
              <a:rPr lang="en-US" smtClean="0"/>
              <a:pPr>
                <a:defRPr/>
              </a:pPr>
              <a:t>4</a:t>
            </a:fld>
            <a:endParaRPr lang="en-US"/>
          </a:p>
        </p:txBody>
      </p:sp>
    </p:spTree>
    <p:extLst>
      <p:ext uri="{BB962C8B-B14F-4D97-AF65-F5344CB8AC3E}">
        <p14:creationId xmlns:p14="http://schemas.microsoft.com/office/powerpoint/2010/main" val="16055741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4294967295"/>
          </p:nvPr>
        </p:nvSpPr>
        <p:spPr>
          <a:xfrm>
            <a:off x="7010400" y="6457950"/>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charset="0"/>
                <a:ea typeface="ＭＳ Ｐゴシック" charset="0"/>
                <a:cs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fld id="{936399B2-C919-3547-99D7-294B267BE09B}" type="slidenum">
              <a:rPr lang="en-US" sz="1400"/>
              <a:pPr/>
              <a:t>40</a:t>
            </a:fld>
            <a:endParaRPr lang="en-US" sz="1400"/>
          </a:p>
        </p:txBody>
      </p:sp>
      <p:sp>
        <p:nvSpPr>
          <p:cNvPr id="4" name="TextBox 3"/>
          <p:cNvSpPr txBox="1"/>
          <p:nvPr/>
        </p:nvSpPr>
        <p:spPr>
          <a:xfrm>
            <a:off x="6248400" y="4800600"/>
            <a:ext cx="1143000" cy="646331"/>
          </a:xfrm>
          <a:prstGeom prst="rect">
            <a:avLst/>
          </a:prstGeom>
          <a:noFill/>
        </p:spPr>
        <p:txBody>
          <a:bodyPr wrap="square" rtlCol="0">
            <a:spAutoFit/>
          </a:bodyPr>
          <a:lstStyle/>
          <a:p>
            <a:pPr algn="ctr"/>
            <a:r>
              <a:rPr lang="en-US" dirty="0" smtClean="0">
                <a:solidFill>
                  <a:schemeClr val="bg1"/>
                </a:solidFill>
              </a:rPr>
              <a:t>C-23 Sherpa</a:t>
            </a:r>
            <a:endParaRPr lang="en-US" dirty="0">
              <a:solidFill>
                <a:schemeClr val="bg1"/>
              </a:solidFill>
            </a:endParaRPr>
          </a:p>
        </p:txBody>
      </p:sp>
      <p:pic>
        <p:nvPicPr>
          <p:cNvPr id="17" name="Picture 16"/>
          <p:cNvPicPr>
            <a:picLocks noChangeAspect="1"/>
          </p:cNvPicPr>
          <p:nvPr/>
        </p:nvPicPr>
        <p:blipFill>
          <a:blip r:embed="rId3"/>
          <a:stretch>
            <a:fillRect/>
          </a:stretch>
        </p:blipFill>
        <p:spPr>
          <a:xfrm>
            <a:off x="4442747" y="152400"/>
            <a:ext cx="4548853" cy="6477001"/>
          </a:xfrm>
          <a:prstGeom prst="rect">
            <a:avLst/>
          </a:prstGeom>
          <a:ln>
            <a:solidFill>
              <a:schemeClr val="tx1"/>
            </a:solidFill>
          </a:ln>
        </p:spPr>
      </p:pic>
      <p:sp>
        <p:nvSpPr>
          <p:cNvPr id="19" name="Text Box 4"/>
          <p:cNvSpPr txBox="1">
            <a:spLocks noChangeArrowheads="1"/>
          </p:cNvSpPr>
          <p:nvPr/>
        </p:nvSpPr>
        <p:spPr bwMode="auto">
          <a:xfrm>
            <a:off x="6062827" y="1468299"/>
            <a:ext cx="1663700" cy="254000"/>
          </a:xfrm>
          <a:prstGeom prst="rect">
            <a:avLst/>
          </a:prstGeom>
          <a:solidFill>
            <a:srgbClr val="FFFFC8"/>
          </a:solidFill>
          <a:ln w="9525">
            <a:solidFill>
              <a:srgbClr val="000000"/>
            </a:solidFill>
            <a:miter lim="800000"/>
            <a:headEnd/>
            <a:tailEnd/>
          </a:ln>
          <a:effectLst>
            <a:outerShdw blurRad="63500" dist="38099" dir="2700000" algn="ctr" rotWithShape="0">
              <a:schemeClr val="bg2">
                <a:alpha val="74998"/>
              </a:schemeClr>
            </a:outerShdw>
          </a:effectLst>
        </p:spPr>
        <p:txBody>
          <a:bodyPr>
            <a:spAutoFit/>
          </a:bodyPr>
          <a:lstStyle/>
          <a:p>
            <a:pPr algn="ctr" eaLnBrk="0" hangingPunct="0">
              <a:defRPr/>
            </a:pPr>
            <a:r>
              <a:rPr lang="en-US" sz="1000" b="1" dirty="0">
                <a:solidFill>
                  <a:srgbClr val="F9431F"/>
                </a:solidFill>
                <a:ea typeface="+mn-ea"/>
                <a:cs typeface="+mn-cs"/>
              </a:rPr>
              <a:t>Detailed Metadata</a:t>
            </a:r>
          </a:p>
        </p:txBody>
      </p:sp>
      <p:sp>
        <p:nvSpPr>
          <p:cNvPr id="20" name="Text Box 3"/>
          <p:cNvSpPr txBox="1">
            <a:spLocks noChangeArrowheads="1"/>
          </p:cNvSpPr>
          <p:nvPr/>
        </p:nvSpPr>
        <p:spPr bwMode="auto">
          <a:xfrm>
            <a:off x="6086639" y="2301151"/>
            <a:ext cx="1663700" cy="254000"/>
          </a:xfrm>
          <a:prstGeom prst="rect">
            <a:avLst/>
          </a:prstGeom>
          <a:solidFill>
            <a:srgbClr val="FFFFC8"/>
          </a:solidFill>
          <a:ln w="9525">
            <a:solidFill>
              <a:srgbClr val="000000"/>
            </a:solidFill>
            <a:miter lim="800000"/>
            <a:headEnd/>
            <a:tailEnd/>
          </a:ln>
          <a:effectLst>
            <a:outerShdw blurRad="63500" dist="38099" dir="2700000" algn="ctr" rotWithShape="0">
              <a:schemeClr val="bg2">
                <a:alpha val="74998"/>
              </a:schemeClr>
            </a:outerShdw>
          </a:effectLst>
        </p:spPr>
        <p:txBody>
          <a:bodyPr>
            <a:spAutoFit/>
          </a:bodyPr>
          <a:lstStyle>
            <a:defPPr>
              <a:defRPr lang="en-US"/>
            </a:defPPr>
            <a:lvl1pPr algn="ctr" eaLnBrk="0" hangingPunct="0">
              <a:defRPr sz="1000" b="1">
                <a:solidFill>
                  <a:srgbClr val="F9431F"/>
                </a:solidFill>
                <a:ea typeface="+mn-ea"/>
                <a:cs typeface="+mn-cs"/>
              </a:defRPr>
            </a:lvl1pPr>
          </a:lstStyle>
          <a:p>
            <a:pPr>
              <a:defRPr/>
            </a:pPr>
            <a:r>
              <a:rPr lang="en-US" dirty="0"/>
              <a:t>OGC WMS map </a:t>
            </a:r>
          </a:p>
        </p:txBody>
      </p:sp>
      <p:sp>
        <p:nvSpPr>
          <p:cNvPr id="21" name="Text Box 5"/>
          <p:cNvSpPr txBox="1">
            <a:spLocks noChangeArrowheads="1"/>
          </p:cNvSpPr>
          <p:nvPr/>
        </p:nvSpPr>
        <p:spPr bwMode="auto">
          <a:xfrm>
            <a:off x="4481512" y="5867400"/>
            <a:ext cx="1919288" cy="246063"/>
          </a:xfrm>
          <a:prstGeom prst="rect">
            <a:avLst/>
          </a:prstGeom>
          <a:solidFill>
            <a:srgbClr val="FFFFC8"/>
          </a:solidFill>
          <a:ln w="9525">
            <a:solidFill>
              <a:srgbClr val="000000"/>
            </a:solidFill>
            <a:miter lim="800000"/>
            <a:headEnd/>
            <a:tailEnd/>
          </a:ln>
          <a:effectLst>
            <a:outerShdw blurRad="63500" dist="38099" dir="2700000" algn="ctr" rotWithShape="0">
              <a:schemeClr val="bg2">
                <a:alpha val="74998"/>
              </a:schemeClr>
            </a:outerShdw>
          </a:effectLst>
        </p:spPr>
        <p:txBody>
          <a:bodyPr>
            <a:spAutoFit/>
          </a:bodyPr>
          <a:lstStyle>
            <a:defPPr>
              <a:defRPr lang="en-US"/>
            </a:defPPr>
            <a:lvl1pPr algn="ctr" eaLnBrk="0" hangingPunct="0">
              <a:defRPr sz="1000" b="1">
                <a:solidFill>
                  <a:srgbClr val="F9431F"/>
                </a:solidFill>
                <a:ea typeface="+mn-ea"/>
                <a:cs typeface="+mn-cs"/>
              </a:defRPr>
            </a:lvl1pPr>
          </a:lstStyle>
          <a:p>
            <a:pPr>
              <a:defRPr/>
            </a:pPr>
            <a:r>
              <a:rPr lang="en-US" smtClean="0"/>
              <a:t>Download </a:t>
            </a:r>
            <a:r>
              <a:rPr lang="en-US" dirty="0"/>
              <a:t>Options</a:t>
            </a:r>
          </a:p>
        </p:txBody>
      </p:sp>
      <p:sp>
        <p:nvSpPr>
          <p:cNvPr id="25" name="Text Box 6"/>
          <p:cNvSpPr txBox="1">
            <a:spLocks noChangeArrowheads="1"/>
          </p:cNvSpPr>
          <p:nvPr/>
        </p:nvSpPr>
        <p:spPr bwMode="auto">
          <a:xfrm>
            <a:off x="7493000" y="4876800"/>
            <a:ext cx="1498600" cy="246063"/>
          </a:xfrm>
          <a:prstGeom prst="rect">
            <a:avLst/>
          </a:prstGeom>
          <a:solidFill>
            <a:srgbClr val="FFFFC8"/>
          </a:solidFill>
          <a:ln w="9525">
            <a:solidFill>
              <a:srgbClr val="000000"/>
            </a:solidFill>
            <a:miter lim="800000"/>
            <a:headEnd/>
            <a:tailEnd/>
          </a:ln>
          <a:effectLst>
            <a:outerShdw blurRad="63500" dist="38099" dir="2700000" algn="ctr" rotWithShape="0">
              <a:schemeClr val="bg2">
                <a:alpha val="74998"/>
              </a:schemeClr>
            </a:outerShdw>
          </a:effectLst>
        </p:spPr>
        <p:txBody>
          <a:bodyPr>
            <a:spAutoFit/>
          </a:bodyPr>
          <a:lstStyle>
            <a:defPPr>
              <a:defRPr lang="en-US"/>
            </a:defPPr>
            <a:lvl1pPr algn="ctr" eaLnBrk="0" hangingPunct="0">
              <a:defRPr sz="1000" b="1">
                <a:solidFill>
                  <a:srgbClr val="F9431F"/>
                </a:solidFill>
                <a:ea typeface="+mn-ea"/>
                <a:cs typeface="+mn-cs"/>
              </a:defRPr>
            </a:lvl1pPr>
          </a:lstStyle>
          <a:p>
            <a:pPr>
              <a:defRPr/>
            </a:pPr>
            <a:r>
              <a:rPr lang="en-US" dirty="0"/>
              <a:t>OGC WCS Download</a:t>
            </a:r>
          </a:p>
        </p:txBody>
      </p:sp>
      <p:sp>
        <p:nvSpPr>
          <p:cNvPr id="26" name="Rectangle 7"/>
          <p:cNvSpPr>
            <a:spLocks noChangeArrowheads="1"/>
          </p:cNvSpPr>
          <p:nvPr/>
        </p:nvSpPr>
        <p:spPr bwMode="auto">
          <a:xfrm>
            <a:off x="228600" y="1295400"/>
            <a:ext cx="3962400" cy="3970318"/>
          </a:xfrm>
          <a:prstGeom prst="rect">
            <a:avLst/>
          </a:prstGeom>
          <a:noFill/>
          <a:ln w="9525">
            <a:noFill/>
            <a:miter lim="800000"/>
            <a:headEnd/>
            <a:tailEnd/>
          </a:ln>
        </p:spPr>
        <p:txBody>
          <a:bodyPr>
            <a:spAutoFit/>
          </a:bodyPr>
          <a:lstStyle/>
          <a:p>
            <a:pPr eaLnBrk="0" hangingPunct="0"/>
            <a:r>
              <a:rPr lang="en-US" b="1" dirty="0" smtClean="0">
                <a:ea typeface="ＭＳ Ｐゴシック" charset="0"/>
                <a:cs typeface="ＭＳ Ｐゴシック" charset="0"/>
              </a:rPr>
              <a:t>Visualize/Download Data</a:t>
            </a:r>
            <a:endParaRPr lang="en-US" b="1" dirty="0">
              <a:ea typeface="ＭＳ Ｐゴシック" charset="0"/>
              <a:cs typeface="ＭＳ Ｐゴシック" charset="0"/>
            </a:endParaRPr>
          </a:p>
          <a:p>
            <a:pPr marL="225425" indent="-225425" eaLnBrk="0" hangingPunct="0">
              <a:buFontTx/>
              <a:buChar char="•"/>
            </a:pPr>
            <a:r>
              <a:rPr lang="en-US" dirty="0" smtClean="0"/>
              <a:t>Download data in standard </a:t>
            </a:r>
            <a:r>
              <a:rPr lang="en-US" dirty="0"/>
              <a:t>formats (e.g. netCDF, </a:t>
            </a:r>
            <a:r>
              <a:rPr lang="en-US" dirty="0" err="1" smtClean="0"/>
              <a:t>geoTIFF</a:t>
            </a:r>
            <a:r>
              <a:rPr lang="en-US" dirty="0" smtClean="0"/>
              <a:t>, and KML)</a:t>
            </a:r>
          </a:p>
          <a:p>
            <a:pPr marL="225425" indent="-225425" eaLnBrk="0" hangingPunct="0">
              <a:buFontTx/>
              <a:buChar char="•"/>
            </a:pPr>
            <a:endParaRPr lang="en-US" dirty="0" smtClean="0"/>
          </a:p>
          <a:p>
            <a:pPr marL="225425" indent="-225425" eaLnBrk="0" hangingPunct="0">
              <a:buFontTx/>
              <a:buChar char="•"/>
            </a:pPr>
            <a:r>
              <a:rPr lang="en-US" dirty="0" err="1" smtClean="0"/>
              <a:t>Reproject</a:t>
            </a:r>
            <a:r>
              <a:rPr lang="en-US" dirty="0"/>
              <a:t>, Resample, </a:t>
            </a:r>
            <a:r>
              <a:rPr lang="en-US" dirty="0" smtClean="0"/>
              <a:t>and Subset</a:t>
            </a:r>
            <a:endParaRPr lang="en-US" dirty="0"/>
          </a:p>
          <a:p>
            <a:pPr marL="225425" indent="-225425" eaLnBrk="0" hangingPunct="0"/>
            <a:endParaRPr lang="en-US" dirty="0"/>
          </a:p>
          <a:p>
            <a:pPr marL="225425" indent="-225425" eaLnBrk="0" hangingPunct="0">
              <a:buFontTx/>
              <a:buChar char="•"/>
            </a:pPr>
            <a:r>
              <a:rPr lang="en-US" dirty="0" smtClean="0"/>
              <a:t>Download </a:t>
            </a:r>
            <a:r>
              <a:rPr lang="en-US" dirty="0"/>
              <a:t>in various file formats</a:t>
            </a:r>
          </a:p>
          <a:p>
            <a:pPr marL="225425" indent="-225425" eaLnBrk="0" hangingPunct="0"/>
            <a:endParaRPr lang="en-US" dirty="0"/>
          </a:p>
          <a:p>
            <a:pPr marL="225425" indent="-225425" eaLnBrk="0" hangingPunct="0">
              <a:buFontTx/>
              <a:buChar char="•"/>
            </a:pPr>
            <a:r>
              <a:rPr lang="en-US" dirty="0" smtClean="0"/>
              <a:t>Detailed </a:t>
            </a:r>
            <a:r>
              <a:rPr lang="en-US" dirty="0"/>
              <a:t>granule level </a:t>
            </a:r>
            <a:r>
              <a:rPr lang="en-US" dirty="0" smtClean="0"/>
              <a:t>metadata</a:t>
            </a:r>
            <a:endParaRPr lang="en-US" dirty="0"/>
          </a:p>
          <a:p>
            <a:pPr marL="225425" indent="-225425" eaLnBrk="0" hangingPunct="0">
              <a:buFontTx/>
              <a:buChar char="•"/>
            </a:pPr>
            <a:endParaRPr lang="en-US" dirty="0"/>
          </a:p>
          <a:p>
            <a:pPr marL="225425" indent="-225425" eaLnBrk="0" hangingPunct="0">
              <a:buFontTx/>
              <a:buChar char="•"/>
            </a:pPr>
            <a:r>
              <a:rPr lang="en-US" dirty="0"/>
              <a:t>Open Geospatial Consortium (OGC)–</a:t>
            </a:r>
            <a:r>
              <a:rPr lang="en-US" dirty="0" smtClean="0"/>
              <a:t>based</a:t>
            </a:r>
          </a:p>
          <a:p>
            <a:pPr marL="225425" indent="-225425" eaLnBrk="0" hangingPunct="0">
              <a:buFontTx/>
              <a:buChar char="•"/>
            </a:pPr>
            <a:endParaRPr lang="en-US" dirty="0"/>
          </a:p>
          <a:p>
            <a:pPr marL="225425" indent="-225425" eaLnBrk="0" hangingPunct="0">
              <a:buFontTx/>
              <a:buChar char="•"/>
            </a:pPr>
            <a:r>
              <a:rPr lang="en-US" dirty="0" smtClean="0"/>
              <a:t>Export to Google Maps or Earth</a:t>
            </a:r>
            <a:endParaRPr lang="en-US" dirty="0"/>
          </a:p>
        </p:txBody>
      </p:sp>
      <p:sp>
        <p:nvSpPr>
          <p:cNvPr id="11" name="Text Box 15"/>
          <p:cNvSpPr txBox="1">
            <a:spLocks noChangeArrowheads="1"/>
          </p:cNvSpPr>
          <p:nvPr/>
        </p:nvSpPr>
        <p:spPr bwMode="auto">
          <a:xfrm>
            <a:off x="533401" y="76200"/>
            <a:ext cx="3231013"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charset="0"/>
                <a:ea typeface="ＭＳ Ｐゴシック" charset="0"/>
                <a:cs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r>
              <a:rPr lang="en-US" b="1" dirty="0" smtClean="0">
                <a:latin typeface="Calibri" charset="0"/>
              </a:rPr>
              <a:t>SDAT Web </a:t>
            </a:r>
          </a:p>
          <a:p>
            <a:r>
              <a:rPr lang="en-US" b="1" dirty="0" smtClean="0">
                <a:latin typeface="Calibri" charset="0"/>
              </a:rPr>
              <a:t>User Interface (2) </a:t>
            </a:r>
            <a:endParaRPr lang="en-US" b="1" dirty="0">
              <a:latin typeface="Calibri" charset="0"/>
            </a:endParaRPr>
          </a:p>
        </p:txBody>
      </p:sp>
    </p:spTree>
    <p:extLst>
      <p:ext uri="{BB962C8B-B14F-4D97-AF65-F5344CB8AC3E}">
        <p14:creationId xmlns:p14="http://schemas.microsoft.com/office/powerpoint/2010/main" val="94514680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5"/>
          <p:cNvSpPr txBox="1">
            <a:spLocks noChangeArrowheads="1"/>
          </p:cNvSpPr>
          <p:nvPr/>
        </p:nvSpPr>
        <p:spPr bwMode="auto">
          <a:xfrm>
            <a:off x="381000" y="2514600"/>
            <a:ext cx="237789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eaLnBrk="1" fontAlgn="auto" hangingPunct="1">
              <a:spcBef>
                <a:spcPct val="0"/>
              </a:spcBef>
              <a:spcAft>
                <a:spcPts val="0"/>
              </a:spcAft>
              <a:buFontTx/>
              <a:buNone/>
            </a:pPr>
            <a:r>
              <a:rPr lang="en-US" altLang="x-none" sz="3000" b="1" dirty="0" smtClean="0">
                <a:solidFill>
                  <a:prstClr val="black"/>
                </a:solidFill>
                <a:latin typeface="Arial" panose="020B0604020202020204" pitchFamily="34" charset="0"/>
                <a:cs typeface="Arial" panose="020B0604020202020204" pitchFamily="34" charset="0"/>
              </a:rPr>
              <a:t>SDAT Demo</a:t>
            </a:r>
            <a:endParaRPr lang="en-US" altLang="x-none" sz="3000" b="1" dirty="0">
              <a:solidFill>
                <a:prstClr val="black"/>
              </a:solidFill>
              <a:latin typeface="Arial" panose="020B0604020202020204" pitchFamily="34" charset="0"/>
              <a:cs typeface="Arial" panose="020B0604020202020204" pitchFamily="34" charset="0"/>
            </a:endParaRPr>
          </a:p>
        </p:txBody>
      </p:sp>
      <p:sp>
        <p:nvSpPr>
          <p:cNvPr id="4" name="Text Box 7"/>
          <p:cNvSpPr txBox="1">
            <a:spLocks noChangeArrowheads="1"/>
          </p:cNvSpPr>
          <p:nvPr/>
        </p:nvSpPr>
        <p:spPr bwMode="auto">
          <a:xfrm>
            <a:off x="381000" y="3195638"/>
            <a:ext cx="364715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eaLnBrk="1" fontAlgn="auto" hangingPunct="1">
              <a:spcBef>
                <a:spcPct val="0"/>
              </a:spcBef>
              <a:spcAft>
                <a:spcPts val="0"/>
              </a:spcAft>
              <a:buFontTx/>
              <a:buNone/>
            </a:pPr>
            <a:r>
              <a:rPr lang="en-US" altLang="x-none" sz="2000" b="1" dirty="0" smtClean="0">
                <a:solidFill>
                  <a:prstClr val="black"/>
                </a:solidFill>
                <a:cs typeface=""/>
              </a:rPr>
              <a:t>Fire Disturbance Caused by </a:t>
            </a:r>
          </a:p>
          <a:p>
            <a:pPr eaLnBrk="1" fontAlgn="auto" hangingPunct="1">
              <a:spcBef>
                <a:spcPct val="0"/>
              </a:spcBef>
              <a:spcAft>
                <a:spcPts val="0"/>
              </a:spcAft>
              <a:buFontTx/>
              <a:buNone/>
            </a:pPr>
            <a:r>
              <a:rPr lang="en-US" altLang="x-none" sz="2000" b="1" dirty="0" smtClean="0">
                <a:solidFill>
                  <a:prstClr val="black"/>
                </a:solidFill>
                <a:cs typeface=""/>
              </a:rPr>
              <a:t>Cedar Fire in 2003</a:t>
            </a:r>
            <a:endParaRPr lang="en-US" altLang="x-none" sz="1600" b="1" dirty="0" smtClean="0">
              <a:solidFill>
                <a:prstClr val="black"/>
              </a:solidFill>
              <a:latin typeface="Calibri" charset="0"/>
              <a:cs typeface=""/>
            </a:endParaRPr>
          </a:p>
        </p:txBody>
      </p:sp>
      <p:sp>
        <p:nvSpPr>
          <p:cNvPr id="7" name="Title 6"/>
          <p:cNvSpPr>
            <a:spLocks noGrp="1"/>
          </p:cNvSpPr>
          <p:nvPr>
            <p:ph type="ctrTitle"/>
          </p:nvPr>
        </p:nvSpPr>
        <p:spPr/>
        <p:txBody>
          <a:bodyPr/>
          <a:lstStyle/>
          <a:p>
            <a:endParaRPr lang="en-US"/>
          </a:p>
        </p:txBody>
      </p:sp>
    </p:spTree>
    <p:extLst>
      <p:ext uri="{BB962C8B-B14F-4D97-AF65-F5344CB8AC3E}">
        <p14:creationId xmlns:p14="http://schemas.microsoft.com/office/powerpoint/2010/main" val="3285532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433" y="236982"/>
            <a:ext cx="8636290" cy="510909"/>
          </a:xfrm>
        </p:spPr>
        <p:txBody>
          <a:bodyPr/>
          <a:lstStyle/>
          <a:p>
            <a:r>
              <a:rPr lang="en-US" sz="3200" dirty="0"/>
              <a:t>Demo</a:t>
            </a:r>
            <a:endParaRPr lang="en-US" dirty="0"/>
          </a:p>
        </p:txBody>
      </p:sp>
      <p:sp>
        <p:nvSpPr>
          <p:cNvPr id="3" name="Content Placeholder 2"/>
          <p:cNvSpPr>
            <a:spLocks noGrp="1"/>
          </p:cNvSpPr>
          <p:nvPr>
            <p:ph idx="1"/>
          </p:nvPr>
        </p:nvSpPr>
        <p:spPr/>
        <p:txBody>
          <a:bodyPr/>
          <a:lstStyle/>
          <a:p>
            <a:r>
              <a:rPr lang="en-US" dirty="0"/>
              <a:t>This forest disturbance demo shows how SDAT Web user interface can help you download different data in the same form (projection, extent, resolution, format, etc.) so you can integrate them directly in your analysis …</a:t>
            </a:r>
          </a:p>
        </p:txBody>
      </p:sp>
    </p:spTree>
    <p:extLst>
      <p:ext uri="{BB962C8B-B14F-4D97-AF65-F5344CB8AC3E}">
        <p14:creationId xmlns:p14="http://schemas.microsoft.com/office/powerpoint/2010/main" val="29618361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San Diego Fire Boundaries in 2003</a:t>
            </a:r>
            <a:endParaRPr lang="en-US"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3148" t="15639" r="1110" b="15639"/>
          <a:stretch/>
        </p:blipFill>
        <p:spPr>
          <a:xfrm>
            <a:off x="482252" y="1371600"/>
            <a:ext cx="5398718" cy="2348631"/>
          </a:xfrm>
          <a:prstGeom prst="rect">
            <a:avLst/>
          </a:prstGeom>
        </p:spPr>
      </p:pic>
      <p:sp>
        <p:nvSpPr>
          <p:cNvPr id="6" name="Rectangle 5"/>
          <p:cNvSpPr/>
          <p:nvPr/>
        </p:nvSpPr>
        <p:spPr>
          <a:xfrm>
            <a:off x="1140865" y="2871592"/>
            <a:ext cx="207818" cy="1524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grpSp>
        <p:nvGrpSpPr>
          <p:cNvPr id="9" name="Group 8"/>
          <p:cNvGrpSpPr/>
          <p:nvPr/>
        </p:nvGrpSpPr>
        <p:grpSpPr>
          <a:xfrm>
            <a:off x="1403959" y="2374691"/>
            <a:ext cx="6405599" cy="3602312"/>
            <a:chOff x="1403959" y="2493688"/>
            <a:chExt cx="6405599" cy="3602312"/>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10842" y="2493688"/>
              <a:ext cx="4798716" cy="3602312"/>
            </a:xfrm>
            <a:prstGeom prst="rect">
              <a:avLst/>
            </a:prstGeom>
            <a:ln w="22225">
              <a:solidFill>
                <a:srgbClr val="00B050"/>
              </a:solidFill>
            </a:ln>
          </p:spPr>
        </p:pic>
        <p:cxnSp>
          <p:nvCxnSpPr>
            <p:cNvPr id="8" name="Straight Arrow Connector 7"/>
            <p:cNvCxnSpPr/>
            <p:nvPr/>
          </p:nvCxnSpPr>
          <p:spPr>
            <a:xfrm>
              <a:off x="1403959" y="3142989"/>
              <a:ext cx="1511474" cy="819411"/>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11" name="TextBox 10"/>
          <p:cNvSpPr txBox="1"/>
          <p:nvPr/>
        </p:nvSpPr>
        <p:spPr>
          <a:xfrm>
            <a:off x="838200" y="6096000"/>
            <a:ext cx="6971358" cy="646331"/>
          </a:xfrm>
          <a:prstGeom prst="rect">
            <a:avLst/>
          </a:prstGeom>
          <a:noFill/>
        </p:spPr>
        <p:txBody>
          <a:bodyPr wrap="square" rtlCol="0">
            <a:spAutoFit/>
          </a:bodyPr>
          <a:lstStyle/>
          <a:p>
            <a:pPr algn="ctr" eaLnBrk="1" fontAlgn="auto" hangingPunct="1">
              <a:spcBef>
                <a:spcPts val="0"/>
              </a:spcBef>
              <a:spcAft>
                <a:spcPts val="0"/>
              </a:spcAft>
            </a:pPr>
            <a:r>
              <a:rPr lang="en-US" dirty="0" smtClean="0">
                <a:solidFill>
                  <a:prstClr val="black"/>
                </a:solidFill>
                <a:latin typeface="Arial"/>
                <a:ea typeface=""/>
                <a:cs typeface=""/>
              </a:rPr>
              <a:t>Spatial Extent of Interest</a:t>
            </a:r>
          </a:p>
          <a:p>
            <a:pPr algn="ctr" eaLnBrk="1" fontAlgn="auto" hangingPunct="1">
              <a:spcBef>
                <a:spcPts val="0"/>
              </a:spcBef>
              <a:spcAft>
                <a:spcPts val="0"/>
              </a:spcAft>
            </a:pPr>
            <a:r>
              <a:rPr lang="en-US" dirty="0" smtClean="0">
                <a:solidFill>
                  <a:prstClr val="black"/>
                </a:solidFill>
                <a:latin typeface="Arial"/>
                <a:ea typeface=""/>
                <a:cs typeface=""/>
              </a:rPr>
              <a:t>West: -117.674</a:t>
            </a:r>
            <a:r>
              <a:rPr lang="en-US" dirty="0" smtClean="0">
                <a:solidFill>
                  <a:prstClr val="black"/>
                </a:solidFill>
                <a:latin typeface="Courier New"/>
                <a:ea typeface=""/>
                <a:cs typeface="Courier New"/>
              </a:rPr>
              <a:t>°</a:t>
            </a:r>
            <a:r>
              <a:rPr lang="en-US" dirty="0" smtClean="0">
                <a:solidFill>
                  <a:prstClr val="black"/>
                </a:solidFill>
                <a:latin typeface="Arial"/>
                <a:ea typeface=""/>
                <a:cs typeface=""/>
              </a:rPr>
              <a:t>, South: 32.441</a:t>
            </a:r>
            <a:r>
              <a:rPr lang="en-US" dirty="0" smtClean="0">
                <a:solidFill>
                  <a:prstClr val="black"/>
                </a:solidFill>
                <a:latin typeface="Courier New"/>
                <a:ea typeface=""/>
                <a:cs typeface="Courier New"/>
              </a:rPr>
              <a:t>°</a:t>
            </a:r>
            <a:r>
              <a:rPr lang="en-US" dirty="0" smtClean="0">
                <a:solidFill>
                  <a:prstClr val="black"/>
                </a:solidFill>
                <a:latin typeface="Arial"/>
                <a:ea typeface=""/>
                <a:cs typeface=""/>
              </a:rPr>
              <a:t>, East: -116.162</a:t>
            </a:r>
            <a:r>
              <a:rPr lang="en-US" dirty="0" smtClean="0">
                <a:solidFill>
                  <a:prstClr val="black"/>
                </a:solidFill>
                <a:latin typeface="Courier New"/>
                <a:ea typeface=""/>
                <a:cs typeface="Courier New"/>
              </a:rPr>
              <a:t>°</a:t>
            </a:r>
            <a:r>
              <a:rPr lang="en-US" dirty="0" smtClean="0">
                <a:solidFill>
                  <a:prstClr val="black"/>
                </a:solidFill>
                <a:latin typeface="Arial"/>
                <a:ea typeface=""/>
                <a:cs typeface=""/>
              </a:rPr>
              <a:t>, North: 33.576</a:t>
            </a:r>
            <a:r>
              <a:rPr lang="en-US" dirty="0" smtClean="0">
                <a:solidFill>
                  <a:prstClr val="black"/>
                </a:solidFill>
                <a:latin typeface="Courier New"/>
                <a:ea typeface=""/>
                <a:cs typeface="Courier New"/>
              </a:rPr>
              <a:t>°</a:t>
            </a:r>
            <a:endParaRPr lang="en-US" dirty="0">
              <a:solidFill>
                <a:prstClr val="black"/>
              </a:solidFill>
              <a:latin typeface="Arial"/>
              <a:ea typeface=""/>
              <a:cs typeface=""/>
            </a:endParaRPr>
          </a:p>
        </p:txBody>
      </p:sp>
      <p:grpSp>
        <p:nvGrpSpPr>
          <p:cNvPr id="16" name="Group 15"/>
          <p:cNvGrpSpPr/>
          <p:nvPr/>
        </p:nvGrpSpPr>
        <p:grpSpPr>
          <a:xfrm>
            <a:off x="6629400" y="2972844"/>
            <a:ext cx="2371595" cy="1384995"/>
            <a:chOff x="6629400" y="2972844"/>
            <a:chExt cx="2371595" cy="1384995"/>
          </a:xfrm>
        </p:grpSpPr>
        <p:sp>
          <p:nvSpPr>
            <p:cNvPr id="12" name="TextBox 11"/>
            <p:cNvSpPr txBox="1"/>
            <p:nvPr/>
          </p:nvSpPr>
          <p:spPr>
            <a:xfrm>
              <a:off x="7248395" y="2972844"/>
              <a:ext cx="1752600" cy="1384995"/>
            </a:xfrm>
            <a:prstGeom prst="rect">
              <a:avLst/>
            </a:prstGeom>
            <a:solidFill>
              <a:schemeClr val="accent2">
                <a:lumMod val="20000"/>
                <a:lumOff val="80000"/>
              </a:schemeClr>
            </a:solidFill>
          </p:spPr>
          <p:txBody>
            <a:bodyPr wrap="square" rtlCol="0">
              <a:spAutoFit/>
            </a:bodyPr>
            <a:lstStyle/>
            <a:p>
              <a:pPr eaLnBrk="1" fontAlgn="auto" hangingPunct="1">
                <a:spcBef>
                  <a:spcPts val="0"/>
                </a:spcBef>
                <a:spcAft>
                  <a:spcPts val="0"/>
                </a:spcAft>
              </a:pPr>
              <a:r>
                <a:rPr lang="en-US" sz="1200" dirty="0" smtClean="0">
                  <a:solidFill>
                    <a:srgbClr val="FF0000"/>
                  </a:solidFill>
                  <a:latin typeface="Arial"/>
                  <a:ea typeface=""/>
                  <a:cs typeface=""/>
                </a:rPr>
                <a:t>It says the Cedar Fire was the largest wildfire in recorded California history, with the possible exception of the Santiago Canyon Fire of 1889.</a:t>
              </a:r>
              <a:endParaRPr lang="en-US" sz="1200" dirty="0">
                <a:solidFill>
                  <a:srgbClr val="FF0000"/>
                </a:solidFill>
                <a:latin typeface="Arial"/>
                <a:ea typeface=""/>
                <a:cs typeface=""/>
              </a:endParaRPr>
            </a:p>
          </p:txBody>
        </p:sp>
        <p:cxnSp>
          <p:nvCxnSpPr>
            <p:cNvPr id="14" name="Straight Arrow Connector 13"/>
            <p:cNvCxnSpPr/>
            <p:nvPr/>
          </p:nvCxnSpPr>
          <p:spPr>
            <a:xfrm flipV="1">
              <a:off x="6629400" y="3920594"/>
              <a:ext cx="618995" cy="255253"/>
            </a:xfrm>
            <a:prstGeom prst="straightConnector1">
              <a:avLst/>
            </a:prstGeom>
            <a:ln>
              <a:solidFill>
                <a:srgbClr val="FF0000"/>
              </a:solidFill>
              <a:prstDash val="sysDot"/>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0839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of Interest</a:t>
            </a:r>
            <a:endParaRPr lang="en-US" dirty="0"/>
          </a:p>
        </p:txBody>
      </p:sp>
      <p:sp>
        <p:nvSpPr>
          <p:cNvPr id="3" name="Content Placeholder 2"/>
          <p:cNvSpPr>
            <a:spLocks noGrp="1"/>
          </p:cNvSpPr>
          <p:nvPr>
            <p:ph idx="1"/>
          </p:nvPr>
        </p:nvSpPr>
        <p:spPr/>
        <p:txBody>
          <a:bodyPr/>
          <a:lstStyle/>
          <a:p>
            <a:r>
              <a:rPr lang="en-US" dirty="0" smtClean="0"/>
              <a:t>Forest Disturbance</a:t>
            </a:r>
          </a:p>
          <a:p>
            <a:r>
              <a:rPr lang="en-US" dirty="0" smtClean="0"/>
              <a:t>Forest Age</a:t>
            </a:r>
          </a:p>
          <a:p>
            <a:r>
              <a:rPr lang="en-US" dirty="0"/>
              <a:t>Land Cover</a:t>
            </a:r>
          </a:p>
          <a:p>
            <a:endParaRPr lang="en-US" dirty="0"/>
          </a:p>
        </p:txBody>
      </p:sp>
    </p:spTree>
    <p:extLst>
      <p:ext uri="{BB962C8B-B14F-4D97-AF65-F5344CB8AC3E}">
        <p14:creationId xmlns:p14="http://schemas.microsoft.com/office/powerpoint/2010/main" val="202649049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433" y="236982"/>
            <a:ext cx="8636290" cy="510909"/>
          </a:xfrm>
        </p:spPr>
        <p:txBody>
          <a:bodyPr/>
          <a:lstStyle/>
          <a:p>
            <a:r>
              <a:rPr lang="en-US" sz="3200" dirty="0"/>
              <a:t>Find Data</a:t>
            </a:r>
            <a:endParaRPr lang="en-US" dirty="0"/>
          </a:p>
        </p:txBody>
      </p:sp>
      <p:sp>
        <p:nvSpPr>
          <p:cNvPr id="3" name="Content Placeholder 2"/>
          <p:cNvSpPr>
            <a:spLocks noGrp="1"/>
          </p:cNvSpPr>
          <p:nvPr>
            <p:ph idx="1"/>
          </p:nvPr>
        </p:nvSpPr>
        <p:spPr/>
        <p:txBody>
          <a:bodyPr/>
          <a:lstStyle/>
          <a:p>
            <a:r>
              <a:rPr lang="en-US" dirty="0"/>
              <a:t>Go to SDAT Web user interface: </a:t>
            </a:r>
            <a:r>
              <a:rPr lang="en-US" dirty="0" smtClean="0">
                <a:hlinkClick r:id="rId2"/>
              </a:rPr>
              <a:t>https://webmap.ornl.gov/ogcdown</a:t>
            </a:r>
            <a:endParaRPr lang="en-US" dirty="0"/>
          </a:p>
        </p:txBody>
      </p:sp>
    </p:spTree>
    <p:extLst>
      <p:ext uri="{BB962C8B-B14F-4D97-AF65-F5344CB8AC3E}">
        <p14:creationId xmlns:p14="http://schemas.microsoft.com/office/powerpoint/2010/main" val="13515846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Forest Disturbance</a:t>
            </a:r>
            <a:endParaRPr lang="en-US" dirty="0"/>
          </a:p>
        </p:txBody>
      </p:sp>
      <p:sp>
        <p:nvSpPr>
          <p:cNvPr id="3" name="Content Placeholder 2"/>
          <p:cNvSpPr>
            <a:spLocks noGrp="1"/>
          </p:cNvSpPr>
          <p:nvPr>
            <p:ph idx="1"/>
          </p:nvPr>
        </p:nvSpPr>
        <p:spPr/>
        <p:txBody>
          <a:bodyPr/>
          <a:lstStyle/>
          <a:p>
            <a:r>
              <a:rPr lang="en-US" dirty="0" smtClean="0"/>
              <a:t>NACP NAFD Project: Forest Disturbance History from Landsat, 1986-2010</a:t>
            </a:r>
          </a:p>
          <a:p>
            <a:r>
              <a:rPr lang="en-US" dirty="0" smtClean="0"/>
              <a:t>Search “Forest Disturbance” in SDAT</a:t>
            </a:r>
            <a:endParaRPr 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0" y="2667000"/>
            <a:ext cx="4003675" cy="3352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ounded Rectangle 4"/>
          <p:cNvSpPr/>
          <p:nvPr/>
        </p:nvSpPr>
        <p:spPr>
          <a:xfrm>
            <a:off x="5257800" y="4419600"/>
            <a:ext cx="914400" cy="762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Tree>
    <p:extLst>
      <p:ext uri="{BB962C8B-B14F-4D97-AF65-F5344CB8AC3E}">
        <p14:creationId xmlns:p14="http://schemas.microsoft.com/office/powerpoint/2010/main" val="1718123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par>
                          <p:cTn id="8" fill="hold">
                            <p:stCondLst>
                              <p:cond delay="500"/>
                            </p:stCondLst>
                            <p:childTnLst>
                              <p:par>
                                <p:cTn id="9" presetID="10" presetClass="entr" presetSubtype="0" fill="hold" grpId="0" nodeType="afterEffect">
                                  <p:stCondLst>
                                    <p:cond delay="25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33600" y="2667000"/>
            <a:ext cx="4346533" cy="3275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Forest Age</a:t>
            </a:r>
            <a:endParaRPr lang="en-US" dirty="0"/>
          </a:p>
        </p:txBody>
      </p:sp>
      <p:sp>
        <p:nvSpPr>
          <p:cNvPr id="3" name="Content Placeholder 2"/>
          <p:cNvSpPr>
            <a:spLocks noGrp="1"/>
          </p:cNvSpPr>
          <p:nvPr>
            <p:ph idx="1"/>
          </p:nvPr>
        </p:nvSpPr>
        <p:spPr/>
        <p:txBody>
          <a:bodyPr/>
          <a:lstStyle/>
          <a:p>
            <a:r>
              <a:rPr lang="en-US" dirty="0" smtClean="0"/>
              <a:t>NACP Forest Age Maps at 1-km Resolution for Canada (2004) and the U.S.A. (2006)</a:t>
            </a:r>
          </a:p>
          <a:p>
            <a:r>
              <a:rPr lang="en-US" dirty="0" smtClean="0"/>
              <a:t>Search “Forest Age” in SDAT</a:t>
            </a:r>
            <a:endParaRPr lang="en-US" dirty="0"/>
          </a:p>
        </p:txBody>
      </p:sp>
      <p:sp>
        <p:nvSpPr>
          <p:cNvPr id="5" name="Rounded Rectangle 4"/>
          <p:cNvSpPr/>
          <p:nvPr/>
        </p:nvSpPr>
        <p:spPr>
          <a:xfrm>
            <a:off x="2286001" y="4535725"/>
            <a:ext cx="990600" cy="8382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Tree>
    <p:extLst>
      <p:ext uri="{BB962C8B-B14F-4D97-AF65-F5344CB8AC3E}">
        <p14:creationId xmlns:p14="http://schemas.microsoft.com/office/powerpoint/2010/main" val="1431219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par>
                          <p:cTn id="8" fill="hold">
                            <p:stCondLst>
                              <p:cond delay="500"/>
                            </p:stCondLst>
                            <p:childTnLst>
                              <p:par>
                                <p:cTn id="9" presetID="10" presetClass="entr" presetSubtype="0" fill="hold" grpId="0" nodeType="afterEffect">
                                  <p:stCondLst>
                                    <p:cond delay="25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Land Cover</a:t>
            </a:r>
            <a:endParaRPr lang="en-US" dirty="0"/>
          </a:p>
        </p:txBody>
      </p:sp>
      <p:sp>
        <p:nvSpPr>
          <p:cNvPr id="3" name="Content Placeholder 2"/>
          <p:cNvSpPr>
            <a:spLocks noGrp="1"/>
          </p:cNvSpPr>
          <p:nvPr>
            <p:ph idx="1"/>
          </p:nvPr>
        </p:nvSpPr>
        <p:spPr/>
        <p:txBody>
          <a:bodyPr/>
          <a:lstStyle/>
          <a:p>
            <a:r>
              <a:rPr lang="en-US" dirty="0" smtClean="0"/>
              <a:t>MODIS Land Cover</a:t>
            </a:r>
          </a:p>
          <a:p>
            <a:r>
              <a:rPr lang="en-US" dirty="0" smtClean="0"/>
              <a:t>Search “MODIS Land Cover” (or other relevant words) in SDAT</a:t>
            </a:r>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2590800"/>
            <a:ext cx="5410200" cy="32640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ounded Rectangle 3"/>
          <p:cNvSpPr/>
          <p:nvPr/>
        </p:nvSpPr>
        <p:spPr>
          <a:xfrm>
            <a:off x="3276600" y="4953000"/>
            <a:ext cx="1219200" cy="8382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Tree>
    <p:extLst>
      <p:ext uri="{BB962C8B-B14F-4D97-AF65-F5344CB8AC3E}">
        <p14:creationId xmlns:p14="http://schemas.microsoft.com/office/powerpoint/2010/main" val="535402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433" y="236982"/>
            <a:ext cx="8636290" cy="510909"/>
          </a:xfrm>
        </p:spPr>
        <p:txBody>
          <a:bodyPr/>
          <a:lstStyle/>
          <a:p>
            <a:r>
              <a:rPr lang="en-US" sz="3200" dirty="0"/>
              <a:t>Get Data</a:t>
            </a:r>
            <a:endParaRPr lang="en-US" dirty="0"/>
          </a:p>
        </p:txBody>
      </p:sp>
      <p:sp>
        <p:nvSpPr>
          <p:cNvPr id="3" name="Content Placeholder 2"/>
          <p:cNvSpPr>
            <a:spLocks noGrp="1"/>
          </p:cNvSpPr>
          <p:nvPr>
            <p:ph idx="1"/>
          </p:nvPr>
        </p:nvSpPr>
        <p:spPr/>
        <p:txBody>
          <a:bodyPr/>
          <a:lstStyle/>
          <a:p>
            <a:r>
              <a:rPr lang="en-US" dirty="0"/>
              <a:t>SDAT Web user interface allows you to subset data in your preferred spatial extent/resolution</a:t>
            </a:r>
          </a:p>
        </p:txBody>
      </p:sp>
    </p:spTree>
    <p:extLst>
      <p:ext uri="{BB962C8B-B14F-4D97-AF65-F5344CB8AC3E}">
        <p14:creationId xmlns:p14="http://schemas.microsoft.com/office/powerpoint/2010/main" val="5615047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solidFill>
                  <a:srgbClr val="333399"/>
                </a:solidFill>
                <a:latin typeface="Calibri" charset="0"/>
              </a:rPr>
              <a:t>Google Fusion Table</a:t>
            </a:r>
            <a:endParaRPr lang="en-US" sz="3200" dirty="0">
              <a:solidFill>
                <a:srgbClr val="333399"/>
              </a:solidFill>
              <a:latin typeface="Calibri" charset="0"/>
            </a:endParaRPr>
          </a:p>
        </p:txBody>
      </p:sp>
      <p:sp>
        <p:nvSpPr>
          <p:cNvPr id="3" name="Content Placeholder 2"/>
          <p:cNvSpPr>
            <a:spLocks noGrp="1"/>
          </p:cNvSpPr>
          <p:nvPr>
            <p:ph idx="1"/>
          </p:nvPr>
        </p:nvSpPr>
        <p:spPr/>
        <p:txBody>
          <a:bodyPr/>
          <a:lstStyle/>
          <a:p>
            <a:r>
              <a:rPr lang="en-US" dirty="0" smtClean="0"/>
              <a:t>An </a:t>
            </a:r>
            <a:r>
              <a:rPr lang="en-US" dirty="0"/>
              <a:t>experimental data visualization web application to gather, visualize, and share data tables</a:t>
            </a:r>
            <a:r>
              <a:rPr lang="en-US" dirty="0" smtClean="0"/>
              <a:t>. FREE.</a:t>
            </a:r>
          </a:p>
        </p:txBody>
      </p:sp>
      <p:sp>
        <p:nvSpPr>
          <p:cNvPr id="4" name="Slide Number Placeholder 3"/>
          <p:cNvSpPr>
            <a:spLocks noGrp="1"/>
          </p:cNvSpPr>
          <p:nvPr>
            <p:ph type="sldNum" sz="quarter" idx="10"/>
          </p:nvPr>
        </p:nvSpPr>
        <p:spPr/>
        <p:txBody>
          <a:bodyPr/>
          <a:lstStyle/>
          <a:p>
            <a:pPr>
              <a:defRPr/>
            </a:pPr>
            <a:fld id="{E066DA07-3866-A748-A7EE-7E5222E07A5F}" type="slidenum">
              <a:rPr lang="en-US" smtClean="0"/>
              <a:pPr>
                <a:defRPr/>
              </a:pPr>
              <a:t>5</a:t>
            </a:fld>
            <a:endParaRPr lang="en-US"/>
          </a:p>
        </p:txBody>
      </p:sp>
      <p:pic>
        <p:nvPicPr>
          <p:cNvPr id="5" name="Picture 4" descr="ameriflux_cs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3381912"/>
            <a:ext cx="1981200" cy="990600"/>
          </a:xfrm>
          <a:prstGeom prst="rect">
            <a:avLst/>
          </a:prstGeom>
        </p:spPr>
      </p:pic>
      <p:grpSp>
        <p:nvGrpSpPr>
          <p:cNvPr id="9" name="Group 8"/>
          <p:cNvGrpSpPr/>
          <p:nvPr/>
        </p:nvGrpSpPr>
        <p:grpSpPr>
          <a:xfrm>
            <a:off x="2273300" y="4405834"/>
            <a:ext cx="2451100" cy="1537765"/>
            <a:chOff x="2273300" y="4605053"/>
            <a:chExt cx="2925506" cy="1795746"/>
          </a:xfrm>
        </p:grpSpPr>
        <p:pic>
          <p:nvPicPr>
            <p:cNvPr id="10" name="Picture 9" descr="google_map.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6600" y="4605053"/>
              <a:ext cx="1922206" cy="1795746"/>
            </a:xfrm>
            <a:prstGeom prst="rect">
              <a:avLst/>
            </a:prstGeom>
          </p:spPr>
        </p:pic>
        <p:cxnSp>
          <p:nvCxnSpPr>
            <p:cNvPr id="11" name="Straight Arrow Connector 10"/>
            <p:cNvCxnSpPr>
              <a:stCxn id="15" idx="3"/>
            </p:cNvCxnSpPr>
            <p:nvPr/>
          </p:nvCxnSpPr>
          <p:spPr bwMode="auto">
            <a:xfrm flipV="1">
              <a:off x="2273300" y="5542228"/>
              <a:ext cx="1003300" cy="1"/>
            </a:xfrm>
            <a:prstGeom prst="straightConnector1">
              <a:avLst/>
            </a:prstGeom>
            <a:noFill/>
            <a:ln w="38100" cap="flat" cmpd="sng" algn="ctr">
              <a:solidFill>
                <a:srgbClr val="5690FF"/>
              </a:solidFill>
              <a:prstDash val="solid"/>
              <a:round/>
              <a:headEnd type="none" w="med" len="med"/>
              <a:tailEnd type="arrow"/>
            </a:ln>
            <a:effectLst/>
          </p:spPr>
        </p:cxnSp>
      </p:grpSp>
      <p:grpSp>
        <p:nvGrpSpPr>
          <p:cNvPr id="12" name="Group 11"/>
          <p:cNvGrpSpPr/>
          <p:nvPr/>
        </p:nvGrpSpPr>
        <p:grpSpPr>
          <a:xfrm>
            <a:off x="4724400" y="4641317"/>
            <a:ext cx="2222142" cy="1066800"/>
            <a:chOff x="5410200" y="4944111"/>
            <a:chExt cx="2222142" cy="1066800"/>
          </a:xfrm>
        </p:grpSpPr>
        <p:pic>
          <p:nvPicPr>
            <p:cNvPr id="13" name="Picture 12" descr="kml_expor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4944111"/>
              <a:ext cx="1536342" cy="1066800"/>
            </a:xfrm>
            <a:prstGeom prst="rect">
              <a:avLst/>
            </a:prstGeom>
          </p:spPr>
        </p:pic>
        <p:cxnSp>
          <p:nvCxnSpPr>
            <p:cNvPr id="14" name="Straight Arrow Connector 13"/>
            <p:cNvCxnSpPr>
              <a:stCxn id="10" idx="3"/>
              <a:endCxn id="13" idx="1"/>
            </p:cNvCxnSpPr>
            <p:nvPr/>
          </p:nvCxnSpPr>
          <p:spPr bwMode="auto">
            <a:xfrm>
              <a:off x="5410200" y="5477511"/>
              <a:ext cx="685800" cy="0"/>
            </a:xfrm>
            <a:prstGeom prst="straightConnector1">
              <a:avLst/>
            </a:prstGeom>
            <a:noFill/>
            <a:ln w="38100" cap="flat" cmpd="sng" algn="ctr">
              <a:solidFill>
                <a:srgbClr val="5690FF"/>
              </a:solidFill>
              <a:prstDash val="solid"/>
              <a:round/>
              <a:headEnd type="none" w="med" len="med"/>
              <a:tailEnd type="arrow"/>
            </a:ln>
            <a:effectLst/>
          </p:spPr>
        </p:cxnSp>
      </p:grpSp>
      <p:cxnSp>
        <p:nvCxnSpPr>
          <p:cNvPr id="8" name="Straight Arrow Connector 7"/>
          <p:cNvCxnSpPr/>
          <p:nvPr/>
        </p:nvCxnSpPr>
        <p:spPr bwMode="auto">
          <a:xfrm flipH="1">
            <a:off x="1413832" y="4382869"/>
            <a:ext cx="6350" cy="533400"/>
          </a:xfrm>
          <a:prstGeom prst="straightConnector1">
            <a:avLst/>
          </a:prstGeom>
          <a:noFill/>
          <a:ln w="38100" cap="flat" cmpd="sng" algn="ctr">
            <a:solidFill>
              <a:srgbClr val="5690FF"/>
            </a:solidFill>
            <a:prstDash val="solid"/>
            <a:round/>
            <a:headEnd type="none" w="med" len="med"/>
            <a:tailEnd type="arrow"/>
          </a:ln>
          <a:effectLst/>
        </p:spPr>
      </p:cxnSp>
      <p:grpSp>
        <p:nvGrpSpPr>
          <p:cNvPr id="7" name="Group 6"/>
          <p:cNvGrpSpPr/>
          <p:nvPr/>
        </p:nvGrpSpPr>
        <p:grpSpPr>
          <a:xfrm>
            <a:off x="552450" y="4905912"/>
            <a:ext cx="1720850" cy="656688"/>
            <a:chOff x="552450" y="4905912"/>
            <a:chExt cx="1720850" cy="656688"/>
          </a:xfrm>
        </p:grpSpPr>
        <p:sp>
          <p:nvSpPr>
            <p:cNvPr id="15" name="TextBox 14">
              <a:hlinkClick r:id="rId5"/>
            </p:cNvPr>
            <p:cNvSpPr txBox="1"/>
            <p:nvPr/>
          </p:nvSpPr>
          <p:spPr>
            <a:xfrm>
              <a:off x="552450" y="4916269"/>
              <a:ext cx="1720850" cy="646331"/>
            </a:xfrm>
            <a:prstGeom prst="rect">
              <a:avLst/>
            </a:prstGeom>
            <a:solidFill>
              <a:srgbClr val="A2C0FF"/>
            </a:solidFill>
          </p:spPr>
          <p:txBody>
            <a:bodyPr wrap="square" rtlCol="0">
              <a:spAutoFit/>
            </a:bodyPr>
            <a:lstStyle/>
            <a:p>
              <a:pPr marL="0" lvl="1" algn="ctr">
                <a:buNone/>
              </a:pPr>
              <a:endParaRPr lang="en-US" dirty="0" smtClean="0"/>
            </a:p>
            <a:p>
              <a:pPr marL="0" lvl="1" algn="ctr">
                <a:buNone/>
              </a:pPr>
              <a:r>
                <a:rPr lang="en-US" dirty="0" smtClean="0"/>
                <a:t>Fusion Table</a:t>
              </a:r>
              <a:endParaRPr lang="en-US" dirty="0"/>
            </a:p>
          </p:txBody>
        </p:sp>
        <p:pic>
          <p:nvPicPr>
            <p:cNvPr id="1026" name="Picture 2" descr="http://machinetsrl.it/wp-content/uploads/2014/07/prima-pagina-google-img.png"/>
            <p:cNvPicPr>
              <a:picLocks noChangeAspect="1" noChangeArrowheads="1"/>
            </p:cNvPicPr>
            <p:nvPr/>
          </p:nvPicPr>
          <p:blipFill rotWithShape="1">
            <a:blip r:embed="rId6">
              <a:extLst>
                <a:ext uri="{28A0092B-C50C-407E-A947-70E740481C1C}">
                  <a14:useLocalDpi xmlns:a14="http://schemas.microsoft.com/office/drawing/2010/main" val="0"/>
                </a:ext>
              </a:extLst>
            </a:blip>
            <a:srcRect l="-3" t="30003" r="-1252" b="32497"/>
            <a:stretch/>
          </p:blipFill>
          <p:spPr bwMode="auto">
            <a:xfrm>
              <a:off x="914400" y="4905912"/>
              <a:ext cx="955675" cy="353954"/>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26" name="Group 25"/>
          <p:cNvGrpSpPr/>
          <p:nvPr/>
        </p:nvGrpSpPr>
        <p:grpSpPr>
          <a:xfrm>
            <a:off x="6946542" y="4539465"/>
            <a:ext cx="1925833" cy="1240033"/>
            <a:chOff x="6946542" y="4539465"/>
            <a:chExt cx="1925833" cy="1240033"/>
          </a:xfrm>
        </p:grpSpPr>
        <p:pic>
          <p:nvPicPr>
            <p:cNvPr id="1028" name="Picture 4" descr="https://lh5.googleusercontent.com/uz-1Uw_o620j8J9GNao1a7Ye--chsXZ2VDpQgclHFAC8WCkZQOiA16k8HgpMwO_23tr9DAW2F6hIQg44FcioNs-_7sLLZIEOQp9ah5iyol0v1QNpUMtL3jeiM4kn0qhWM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32342" y="4539465"/>
              <a:ext cx="1240033" cy="1240033"/>
            </a:xfrm>
            <a:prstGeom prst="rect">
              <a:avLst/>
            </a:prstGeom>
            <a:noFill/>
            <a:extLst>
              <a:ext uri="{909E8E84-426E-40dd-AFC4-6F175D3DCCD1}">
                <a14:hiddenFill xmlns:a14="http://schemas.microsoft.com/office/drawing/2010/main" xmlns="">
                  <a:solidFill>
                    <a:srgbClr val="FFFFFF"/>
                  </a:solidFill>
                </a14:hiddenFill>
              </a:ext>
            </a:extLst>
          </p:spPr>
        </p:pic>
        <p:cxnSp>
          <p:nvCxnSpPr>
            <p:cNvPr id="28" name="Straight Arrow Connector 27"/>
            <p:cNvCxnSpPr/>
            <p:nvPr/>
          </p:nvCxnSpPr>
          <p:spPr bwMode="auto">
            <a:xfrm>
              <a:off x="6946542" y="5159482"/>
              <a:ext cx="685800" cy="0"/>
            </a:xfrm>
            <a:prstGeom prst="straightConnector1">
              <a:avLst/>
            </a:prstGeom>
            <a:noFill/>
            <a:ln w="38100" cap="flat" cmpd="sng" algn="ctr">
              <a:solidFill>
                <a:srgbClr val="5690FF"/>
              </a:solidFill>
              <a:prstDash val="solid"/>
              <a:round/>
              <a:headEnd type="none" w="med" len="med"/>
              <a:tailEnd type="arrow"/>
            </a:ln>
            <a:effectLst/>
          </p:spPr>
        </p:cxnSp>
      </p:grpSp>
    </p:spTree>
    <p:extLst>
      <p:ext uri="{BB962C8B-B14F-4D97-AF65-F5344CB8AC3E}">
        <p14:creationId xmlns:p14="http://schemas.microsoft.com/office/powerpoint/2010/main" val="1723778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up)">
                                      <p:cBhvr>
                                        <p:cTn id="12" dur="500"/>
                                        <p:tgtEl>
                                          <p:spTgt spid="8"/>
                                        </p:tgtEl>
                                      </p:cBhvr>
                                    </p:animEffect>
                                  </p:childTnLst>
                                </p:cTn>
                              </p:par>
                            </p:childTnLst>
                          </p:cTn>
                        </p:par>
                        <p:par>
                          <p:cTn id="13" fill="hold">
                            <p:stCondLst>
                              <p:cond delay="500"/>
                            </p:stCondLst>
                            <p:childTnLst>
                              <p:par>
                                <p:cTn id="14" presetID="22" presetClass="entr" presetSubtype="1"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left)">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724" y="327819"/>
            <a:ext cx="3672476" cy="2087562"/>
          </a:xfrm>
        </p:spPr>
        <p:txBody>
          <a:bodyPr>
            <a:noAutofit/>
          </a:bodyPr>
          <a:lstStyle/>
          <a:p>
            <a:r>
              <a:rPr lang="en-US" dirty="0" smtClean="0"/>
              <a:t>Subset 2004 Forest Disturbance Data in San Diego</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8363" y="31315"/>
            <a:ext cx="4973425" cy="67946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9" name="Group 8"/>
          <p:cNvGrpSpPr/>
          <p:nvPr/>
        </p:nvGrpSpPr>
        <p:grpSpPr>
          <a:xfrm>
            <a:off x="6295075" y="1140768"/>
            <a:ext cx="2239325" cy="230832"/>
            <a:chOff x="6295075" y="1140768"/>
            <a:chExt cx="2239325" cy="230832"/>
          </a:xfrm>
        </p:grpSpPr>
        <p:sp>
          <p:nvSpPr>
            <p:cNvPr id="6" name="TextBox 5"/>
            <p:cNvSpPr txBox="1"/>
            <p:nvPr/>
          </p:nvSpPr>
          <p:spPr>
            <a:xfrm>
              <a:off x="6705600" y="1140768"/>
              <a:ext cx="1828800" cy="230832"/>
            </a:xfrm>
            <a:prstGeom prst="rect">
              <a:avLst/>
            </a:prstGeom>
            <a:solidFill>
              <a:schemeClr val="accent2">
                <a:lumMod val="20000"/>
                <a:lumOff val="80000"/>
              </a:schemeClr>
            </a:solidFill>
          </p:spPr>
          <p:txBody>
            <a:bodyPr wrap="square" rtlCol="0">
              <a:spAutoFit/>
            </a:bodyPr>
            <a:lstStyle/>
            <a:p>
              <a:pPr eaLnBrk="1" fontAlgn="auto" hangingPunct="1">
                <a:spcBef>
                  <a:spcPts val="0"/>
                </a:spcBef>
                <a:spcAft>
                  <a:spcPts val="0"/>
                </a:spcAft>
              </a:pPr>
              <a:r>
                <a:rPr lang="en-US" sz="900" b="1" dirty="0" smtClean="0">
                  <a:solidFill>
                    <a:srgbClr val="FF0000"/>
                  </a:solidFill>
                  <a:latin typeface="Arial"/>
                  <a:ea typeface=""/>
                  <a:cs typeface=""/>
                </a:rPr>
                <a:t>Original projection is Albers</a:t>
              </a:r>
              <a:endParaRPr lang="en-US" sz="900" b="1" dirty="0">
                <a:solidFill>
                  <a:srgbClr val="FF0000"/>
                </a:solidFill>
                <a:latin typeface="Arial"/>
                <a:ea typeface=""/>
                <a:cs typeface=""/>
              </a:endParaRPr>
            </a:p>
          </p:txBody>
        </p:sp>
        <p:cxnSp>
          <p:nvCxnSpPr>
            <p:cNvPr id="8" name="Straight Arrow Connector 7"/>
            <p:cNvCxnSpPr/>
            <p:nvPr/>
          </p:nvCxnSpPr>
          <p:spPr>
            <a:xfrm>
              <a:off x="6295075" y="1256184"/>
              <a:ext cx="410525"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5924811" y="1371600"/>
            <a:ext cx="2076189" cy="273485"/>
            <a:chOff x="5924811" y="1098115"/>
            <a:chExt cx="2076189" cy="273485"/>
          </a:xfrm>
        </p:grpSpPr>
        <p:sp>
          <p:nvSpPr>
            <p:cNvPr id="13" name="TextBox 12"/>
            <p:cNvSpPr txBox="1"/>
            <p:nvPr/>
          </p:nvSpPr>
          <p:spPr>
            <a:xfrm>
              <a:off x="6324600" y="1140768"/>
              <a:ext cx="1676400" cy="230832"/>
            </a:xfrm>
            <a:prstGeom prst="rect">
              <a:avLst/>
            </a:prstGeom>
            <a:solidFill>
              <a:schemeClr val="accent2">
                <a:lumMod val="20000"/>
                <a:lumOff val="80000"/>
              </a:schemeClr>
            </a:solidFill>
          </p:spPr>
          <p:txBody>
            <a:bodyPr wrap="square" rtlCol="0">
              <a:spAutoFit/>
            </a:bodyPr>
            <a:lstStyle/>
            <a:p>
              <a:pPr eaLnBrk="1" fontAlgn="auto" hangingPunct="1">
                <a:spcBef>
                  <a:spcPts val="0"/>
                </a:spcBef>
                <a:spcAft>
                  <a:spcPts val="0"/>
                </a:spcAft>
              </a:pPr>
              <a:r>
                <a:rPr lang="en-US" sz="900" b="1" dirty="0" smtClean="0">
                  <a:solidFill>
                    <a:srgbClr val="FF0000"/>
                  </a:solidFill>
                  <a:latin typeface="Arial"/>
                  <a:ea typeface=""/>
                  <a:cs typeface=""/>
                </a:rPr>
                <a:t>Original extent is CONUS</a:t>
              </a:r>
              <a:endParaRPr lang="en-US" sz="900" b="1" dirty="0">
                <a:solidFill>
                  <a:srgbClr val="FF0000"/>
                </a:solidFill>
                <a:latin typeface="Arial"/>
                <a:ea typeface=""/>
                <a:cs typeface=""/>
              </a:endParaRPr>
            </a:p>
          </p:txBody>
        </p:sp>
        <p:cxnSp>
          <p:nvCxnSpPr>
            <p:cNvPr id="14" name="Straight Arrow Connector 13"/>
            <p:cNvCxnSpPr/>
            <p:nvPr/>
          </p:nvCxnSpPr>
          <p:spPr>
            <a:xfrm>
              <a:off x="5924811" y="1098115"/>
              <a:ext cx="381000" cy="158069"/>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16" name="Group 15"/>
          <p:cNvGrpSpPr/>
          <p:nvPr/>
        </p:nvGrpSpPr>
        <p:grpSpPr>
          <a:xfrm>
            <a:off x="4648200" y="1529669"/>
            <a:ext cx="2590800" cy="377563"/>
            <a:chOff x="6218875" y="1070237"/>
            <a:chExt cx="2590800" cy="377563"/>
          </a:xfrm>
        </p:grpSpPr>
        <p:sp>
          <p:nvSpPr>
            <p:cNvPr id="17" name="TextBox 16"/>
            <p:cNvSpPr txBox="1"/>
            <p:nvPr/>
          </p:nvSpPr>
          <p:spPr>
            <a:xfrm>
              <a:off x="6705599" y="1216968"/>
              <a:ext cx="2104076" cy="230832"/>
            </a:xfrm>
            <a:prstGeom prst="rect">
              <a:avLst/>
            </a:prstGeom>
            <a:solidFill>
              <a:schemeClr val="accent2">
                <a:lumMod val="20000"/>
                <a:lumOff val="80000"/>
              </a:schemeClr>
            </a:solidFill>
          </p:spPr>
          <p:txBody>
            <a:bodyPr wrap="square" rtlCol="0">
              <a:spAutoFit/>
            </a:bodyPr>
            <a:lstStyle/>
            <a:p>
              <a:pPr eaLnBrk="1" fontAlgn="auto" hangingPunct="1">
                <a:spcBef>
                  <a:spcPts val="0"/>
                </a:spcBef>
                <a:spcAft>
                  <a:spcPts val="0"/>
                </a:spcAft>
              </a:pPr>
              <a:r>
                <a:rPr lang="en-US" sz="900" b="1" dirty="0" smtClean="0">
                  <a:solidFill>
                    <a:srgbClr val="FF0000"/>
                  </a:solidFill>
                  <a:latin typeface="Arial"/>
                  <a:ea typeface=""/>
                  <a:cs typeface=""/>
                </a:rPr>
                <a:t>Original resolution is 30 meters</a:t>
              </a:r>
              <a:endParaRPr lang="en-US" sz="900" b="1" dirty="0">
                <a:solidFill>
                  <a:srgbClr val="FF0000"/>
                </a:solidFill>
                <a:latin typeface="Arial"/>
                <a:ea typeface=""/>
                <a:cs typeface=""/>
              </a:endParaRPr>
            </a:p>
          </p:txBody>
        </p:sp>
        <p:cxnSp>
          <p:nvCxnSpPr>
            <p:cNvPr id="18" name="Straight Arrow Connector 17"/>
            <p:cNvCxnSpPr/>
            <p:nvPr/>
          </p:nvCxnSpPr>
          <p:spPr>
            <a:xfrm>
              <a:off x="6218875" y="1070237"/>
              <a:ext cx="486725" cy="185947"/>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29" name="Group 28"/>
          <p:cNvGrpSpPr/>
          <p:nvPr/>
        </p:nvGrpSpPr>
        <p:grpSpPr>
          <a:xfrm>
            <a:off x="1143000" y="4267200"/>
            <a:ext cx="3352800" cy="667308"/>
            <a:chOff x="1143000" y="4724400"/>
            <a:chExt cx="3352800" cy="667308"/>
          </a:xfrm>
        </p:grpSpPr>
        <p:sp>
          <p:nvSpPr>
            <p:cNvPr id="22" name="TextBox 21"/>
            <p:cNvSpPr txBox="1"/>
            <p:nvPr/>
          </p:nvSpPr>
          <p:spPr>
            <a:xfrm>
              <a:off x="1143000" y="4724400"/>
              <a:ext cx="2332676" cy="230832"/>
            </a:xfrm>
            <a:prstGeom prst="rect">
              <a:avLst/>
            </a:prstGeom>
            <a:solidFill>
              <a:schemeClr val="accent1">
                <a:lumMod val="20000"/>
                <a:lumOff val="80000"/>
              </a:schemeClr>
            </a:solidFill>
          </p:spPr>
          <p:txBody>
            <a:bodyPr wrap="square" rtlCol="0">
              <a:spAutoFit/>
            </a:bodyPr>
            <a:lstStyle/>
            <a:p>
              <a:pPr algn="r" eaLnBrk="1" fontAlgn="auto" hangingPunct="1">
                <a:spcBef>
                  <a:spcPts val="0"/>
                </a:spcBef>
                <a:spcAft>
                  <a:spcPts val="0"/>
                </a:spcAft>
              </a:pPr>
              <a:r>
                <a:rPr lang="en-US" sz="900" b="1" dirty="0" smtClean="0">
                  <a:solidFill>
                    <a:srgbClr val="0070C0"/>
                  </a:solidFill>
                  <a:latin typeface="Arial"/>
                  <a:ea typeface=""/>
                  <a:cs typeface=""/>
                </a:rPr>
                <a:t>You want data in Geographic </a:t>
              </a:r>
              <a:r>
                <a:rPr lang="en-US" sz="900" b="1" dirty="0" err="1" smtClean="0">
                  <a:solidFill>
                    <a:srgbClr val="0070C0"/>
                  </a:solidFill>
                  <a:latin typeface="Arial"/>
                  <a:ea typeface=""/>
                  <a:cs typeface=""/>
                </a:rPr>
                <a:t>Lat</a:t>
              </a:r>
              <a:r>
                <a:rPr lang="en-US" sz="900" b="1" dirty="0" smtClean="0">
                  <a:solidFill>
                    <a:srgbClr val="0070C0"/>
                  </a:solidFill>
                  <a:latin typeface="Arial"/>
                  <a:ea typeface=""/>
                  <a:cs typeface=""/>
                </a:rPr>
                <a:t>/Lon</a:t>
              </a:r>
              <a:endParaRPr lang="en-US" sz="900" b="1" dirty="0">
                <a:solidFill>
                  <a:srgbClr val="0070C0"/>
                </a:solidFill>
                <a:latin typeface="Arial"/>
                <a:ea typeface=""/>
                <a:cs typeface=""/>
              </a:endParaRPr>
            </a:p>
          </p:txBody>
        </p:sp>
        <p:cxnSp>
          <p:nvCxnSpPr>
            <p:cNvPr id="21" name="Straight Arrow Connector 20"/>
            <p:cNvCxnSpPr>
              <a:endCxn id="22" idx="3"/>
            </p:cNvCxnSpPr>
            <p:nvPr/>
          </p:nvCxnSpPr>
          <p:spPr>
            <a:xfrm flipH="1" flipV="1">
              <a:off x="3475676" y="4839816"/>
              <a:ext cx="1020124" cy="5518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30" name="Group 29"/>
          <p:cNvGrpSpPr/>
          <p:nvPr/>
        </p:nvGrpSpPr>
        <p:grpSpPr>
          <a:xfrm>
            <a:off x="1143000" y="4648200"/>
            <a:ext cx="3352800" cy="457200"/>
            <a:chOff x="1143000" y="5105400"/>
            <a:chExt cx="3352800" cy="457200"/>
          </a:xfrm>
        </p:grpSpPr>
        <p:sp>
          <p:nvSpPr>
            <p:cNvPr id="25" name="TextBox 24"/>
            <p:cNvSpPr txBox="1"/>
            <p:nvPr/>
          </p:nvSpPr>
          <p:spPr>
            <a:xfrm>
              <a:off x="1143000" y="5105400"/>
              <a:ext cx="2332676" cy="230832"/>
            </a:xfrm>
            <a:prstGeom prst="rect">
              <a:avLst/>
            </a:prstGeom>
            <a:solidFill>
              <a:schemeClr val="accent1">
                <a:lumMod val="20000"/>
                <a:lumOff val="80000"/>
              </a:schemeClr>
            </a:solidFill>
          </p:spPr>
          <p:txBody>
            <a:bodyPr wrap="square" rtlCol="0">
              <a:spAutoFit/>
            </a:bodyPr>
            <a:lstStyle/>
            <a:p>
              <a:pPr algn="r" eaLnBrk="1" fontAlgn="auto" hangingPunct="1">
                <a:spcBef>
                  <a:spcPts val="0"/>
                </a:spcBef>
                <a:spcAft>
                  <a:spcPts val="0"/>
                </a:spcAft>
              </a:pPr>
              <a:r>
                <a:rPr lang="en-US" sz="900" b="1" dirty="0" smtClean="0">
                  <a:solidFill>
                    <a:srgbClr val="0070C0"/>
                  </a:solidFill>
                  <a:latin typeface="Arial"/>
                  <a:ea typeface=""/>
                  <a:cs typeface=""/>
                </a:rPr>
                <a:t>You want a resolution of 0.001 degree</a:t>
              </a:r>
              <a:endParaRPr lang="en-US" sz="900" b="1" dirty="0">
                <a:solidFill>
                  <a:srgbClr val="0070C0"/>
                </a:solidFill>
                <a:latin typeface="Arial"/>
                <a:ea typeface=""/>
                <a:cs typeface=""/>
              </a:endParaRPr>
            </a:p>
          </p:txBody>
        </p:sp>
        <p:cxnSp>
          <p:nvCxnSpPr>
            <p:cNvPr id="27" name="Straight Arrow Connector 26"/>
            <p:cNvCxnSpPr>
              <a:endCxn id="25" idx="3"/>
            </p:cNvCxnSpPr>
            <p:nvPr/>
          </p:nvCxnSpPr>
          <p:spPr>
            <a:xfrm flipH="1" flipV="1">
              <a:off x="3475676" y="5220816"/>
              <a:ext cx="1020124" cy="3417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33" name="Group 32"/>
          <p:cNvGrpSpPr/>
          <p:nvPr/>
        </p:nvGrpSpPr>
        <p:grpSpPr>
          <a:xfrm>
            <a:off x="1600200" y="5026968"/>
            <a:ext cx="2878676" cy="307032"/>
            <a:chOff x="1600200" y="5105400"/>
            <a:chExt cx="2878676" cy="307032"/>
          </a:xfrm>
        </p:grpSpPr>
        <p:sp>
          <p:nvSpPr>
            <p:cNvPr id="34" name="TextBox 33"/>
            <p:cNvSpPr txBox="1"/>
            <p:nvPr/>
          </p:nvSpPr>
          <p:spPr>
            <a:xfrm>
              <a:off x="1600200" y="5105400"/>
              <a:ext cx="1875476" cy="230832"/>
            </a:xfrm>
            <a:prstGeom prst="rect">
              <a:avLst/>
            </a:prstGeom>
            <a:solidFill>
              <a:schemeClr val="accent1">
                <a:lumMod val="20000"/>
                <a:lumOff val="80000"/>
              </a:schemeClr>
            </a:solidFill>
          </p:spPr>
          <p:txBody>
            <a:bodyPr wrap="square" rtlCol="0">
              <a:spAutoFit/>
            </a:bodyPr>
            <a:lstStyle/>
            <a:p>
              <a:pPr algn="r" eaLnBrk="1" fontAlgn="auto" hangingPunct="1">
                <a:spcBef>
                  <a:spcPts val="0"/>
                </a:spcBef>
                <a:spcAft>
                  <a:spcPts val="0"/>
                </a:spcAft>
              </a:pPr>
              <a:r>
                <a:rPr lang="en-US" sz="900" b="1" dirty="0" smtClean="0">
                  <a:solidFill>
                    <a:srgbClr val="0070C0"/>
                  </a:solidFill>
                  <a:latin typeface="Arial"/>
                  <a:ea typeface=""/>
                  <a:cs typeface=""/>
                </a:rPr>
                <a:t>You want data in geotiff format</a:t>
              </a:r>
              <a:endParaRPr lang="en-US" sz="900" b="1" dirty="0">
                <a:solidFill>
                  <a:srgbClr val="0070C0"/>
                </a:solidFill>
                <a:latin typeface="Arial"/>
                <a:ea typeface=""/>
                <a:cs typeface=""/>
              </a:endParaRPr>
            </a:p>
          </p:txBody>
        </p:sp>
        <p:cxnSp>
          <p:nvCxnSpPr>
            <p:cNvPr id="35" name="Straight Arrow Connector 34"/>
            <p:cNvCxnSpPr>
              <a:endCxn id="34" idx="3"/>
            </p:cNvCxnSpPr>
            <p:nvPr/>
          </p:nvCxnSpPr>
          <p:spPr>
            <a:xfrm flipH="1" flipV="1">
              <a:off x="3475676" y="5220816"/>
              <a:ext cx="1003200" cy="1916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838200" y="5407968"/>
            <a:ext cx="5029200" cy="230832"/>
            <a:chOff x="838200" y="5105400"/>
            <a:chExt cx="5029200" cy="230832"/>
          </a:xfrm>
        </p:grpSpPr>
        <p:sp>
          <p:nvSpPr>
            <p:cNvPr id="41" name="TextBox 40"/>
            <p:cNvSpPr txBox="1"/>
            <p:nvPr/>
          </p:nvSpPr>
          <p:spPr>
            <a:xfrm>
              <a:off x="838200" y="5105400"/>
              <a:ext cx="2637476" cy="230832"/>
            </a:xfrm>
            <a:prstGeom prst="rect">
              <a:avLst/>
            </a:prstGeom>
            <a:solidFill>
              <a:schemeClr val="accent1">
                <a:lumMod val="20000"/>
                <a:lumOff val="80000"/>
              </a:schemeClr>
            </a:solidFill>
          </p:spPr>
          <p:txBody>
            <a:bodyPr wrap="square" rtlCol="0">
              <a:spAutoFit/>
            </a:bodyPr>
            <a:lstStyle/>
            <a:p>
              <a:pPr algn="r" eaLnBrk="1" fontAlgn="auto" hangingPunct="1">
                <a:spcBef>
                  <a:spcPts val="0"/>
                </a:spcBef>
                <a:spcAft>
                  <a:spcPts val="0"/>
                </a:spcAft>
              </a:pPr>
              <a:r>
                <a:rPr lang="en-US" sz="900" b="1" dirty="0" smtClean="0">
                  <a:solidFill>
                    <a:srgbClr val="0070C0"/>
                  </a:solidFill>
                  <a:latin typeface="Arial"/>
                  <a:ea typeface=""/>
                  <a:cs typeface=""/>
                </a:rPr>
                <a:t>This is the spatial extent you want to subset</a:t>
              </a:r>
              <a:endParaRPr lang="en-US" sz="900" b="1" dirty="0">
                <a:solidFill>
                  <a:srgbClr val="0070C0"/>
                </a:solidFill>
                <a:latin typeface="Arial"/>
                <a:ea typeface=""/>
                <a:cs typeface=""/>
              </a:endParaRPr>
            </a:p>
          </p:txBody>
        </p:sp>
        <p:cxnSp>
          <p:nvCxnSpPr>
            <p:cNvPr id="42" name="Straight Arrow Connector 41"/>
            <p:cNvCxnSpPr>
              <a:endCxn id="41" idx="3"/>
            </p:cNvCxnSpPr>
            <p:nvPr/>
          </p:nvCxnSpPr>
          <p:spPr>
            <a:xfrm flipH="1">
              <a:off x="3475676" y="5105400"/>
              <a:ext cx="2391724" cy="1154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47" name="Group 46"/>
          <p:cNvGrpSpPr/>
          <p:nvPr/>
        </p:nvGrpSpPr>
        <p:grpSpPr>
          <a:xfrm>
            <a:off x="1135693" y="6095997"/>
            <a:ext cx="4122107" cy="230832"/>
            <a:chOff x="786676" y="4564333"/>
            <a:chExt cx="4730907" cy="260834"/>
          </a:xfrm>
        </p:grpSpPr>
        <p:sp>
          <p:nvSpPr>
            <p:cNvPr id="48" name="TextBox 47"/>
            <p:cNvSpPr txBox="1"/>
            <p:nvPr/>
          </p:nvSpPr>
          <p:spPr>
            <a:xfrm>
              <a:off x="786676" y="4564333"/>
              <a:ext cx="2942976" cy="260834"/>
            </a:xfrm>
            <a:prstGeom prst="rect">
              <a:avLst/>
            </a:prstGeom>
            <a:solidFill>
              <a:schemeClr val="accent3">
                <a:lumMod val="20000"/>
                <a:lumOff val="80000"/>
              </a:schemeClr>
            </a:solidFill>
          </p:spPr>
          <p:txBody>
            <a:bodyPr wrap="square" rtlCol="0">
              <a:spAutoFit/>
            </a:bodyPr>
            <a:lstStyle/>
            <a:p>
              <a:pPr algn="r" eaLnBrk="1" fontAlgn="auto" hangingPunct="1">
                <a:spcBef>
                  <a:spcPts val="0"/>
                </a:spcBef>
                <a:spcAft>
                  <a:spcPts val="0"/>
                </a:spcAft>
              </a:pPr>
              <a:r>
                <a:rPr lang="en-US" sz="900" b="1" dirty="0" smtClean="0">
                  <a:solidFill>
                    <a:srgbClr val="00B050"/>
                  </a:solidFill>
                  <a:latin typeface="Arial"/>
                  <a:ea typeface=""/>
                  <a:cs typeface=""/>
                </a:rPr>
                <a:t>Click “Download Data” button to get data</a:t>
              </a:r>
              <a:endParaRPr lang="en-US" sz="900" b="1" dirty="0">
                <a:solidFill>
                  <a:srgbClr val="00B050"/>
                </a:solidFill>
                <a:latin typeface="Arial"/>
                <a:ea typeface=""/>
                <a:cs typeface=""/>
              </a:endParaRPr>
            </a:p>
          </p:txBody>
        </p:sp>
        <p:cxnSp>
          <p:nvCxnSpPr>
            <p:cNvPr id="49" name="Straight Arrow Connector 48"/>
            <p:cNvCxnSpPr>
              <a:endCxn id="48" idx="3"/>
            </p:cNvCxnSpPr>
            <p:nvPr/>
          </p:nvCxnSpPr>
          <p:spPr>
            <a:xfrm flipH="1">
              <a:off x="3729652" y="4650437"/>
              <a:ext cx="1787931" cy="44313"/>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67558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right)">
                                      <p:cBhvr>
                                        <p:cTn id="22" dur="5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wipe(right)">
                                      <p:cBhvr>
                                        <p:cTn id="27" dur="500"/>
                                        <p:tgtEl>
                                          <p:spTgt spid="3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nodeType="click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wipe(right)">
                                      <p:cBhvr>
                                        <p:cTn id="32" dur="500"/>
                                        <p:tgtEl>
                                          <p:spTgt spid="3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nodeType="click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right)">
                                      <p:cBhvr>
                                        <p:cTn id="37" dur="500"/>
                                        <p:tgtEl>
                                          <p:spTgt spid="4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2" fill="hold" nodeType="clickEffect">
                                  <p:stCondLst>
                                    <p:cond delay="0"/>
                                  </p:stCondLst>
                                  <p:childTnLst>
                                    <p:set>
                                      <p:cBhvr>
                                        <p:cTn id="41" dur="1" fill="hold">
                                          <p:stCondLst>
                                            <p:cond delay="0"/>
                                          </p:stCondLst>
                                        </p:cTn>
                                        <p:tgtEl>
                                          <p:spTgt spid="47"/>
                                        </p:tgtEl>
                                        <p:attrNameLst>
                                          <p:attrName>style.visibility</p:attrName>
                                        </p:attrNameLst>
                                      </p:cBhvr>
                                      <p:to>
                                        <p:strVal val="visible"/>
                                      </p:to>
                                    </p:set>
                                    <p:animEffect transition="in" filter="wipe(right)">
                                      <p:cBhvr>
                                        <p:cTn id="42"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3"/>
          <p:cNvSpPr txBox="1">
            <a:spLocks/>
          </p:cNvSpPr>
          <p:nvPr/>
        </p:nvSpPr>
        <p:spPr>
          <a:xfrm>
            <a:off x="1371600" y="1295400"/>
            <a:ext cx="6400800" cy="1752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fontAlgn="auto">
              <a:spcAft>
                <a:spcPts val="0"/>
              </a:spcAft>
              <a:defRPr/>
            </a:pPr>
            <a:r>
              <a:rPr lang="en-US" dirty="0" smtClean="0">
                <a:solidFill>
                  <a:sysClr val="windowText" lastClr="000000">
                    <a:tint val="75000"/>
                  </a:sysClr>
                </a:solidFill>
                <a:latin typeface="Calibri"/>
              </a:rPr>
              <a:t>Subset “Forest Age Distribution in the Continental United States (2006)” data in the same way</a:t>
            </a:r>
            <a:endParaRPr lang="en-US" dirty="0">
              <a:solidFill>
                <a:sysClr val="windowText" lastClr="000000">
                  <a:tint val="75000"/>
                </a:sysClr>
              </a:solidFill>
              <a:latin typeface="Calibri"/>
            </a:endParaRPr>
          </a:p>
        </p:txBody>
      </p:sp>
      <p:sp>
        <p:nvSpPr>
          <p:cNvPr id="11" name="Subtitle 3"/>
          <p:cNvSpPr txBox="1">
            <a:spLocks/>
          </p:cNvSpPr>
          <p:nvPr/>
        </p:nvSpPr>
        <p:spPr>
          <a:xfrm>
            <a:off x="1371600" y="3276600"/>
            <a:ext cx="6400800" cy="1752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fontAlgn="auto">
              <a:spcAft>
                <a:spcPts val="0"/>
              </a:spcAft>
            </a:pPr>
            <a:r>
              <a:rPr lang="en-US" dirty="0" smtClean="0">
                <a:solidFill>
                  <a:prstClr val="black">
                    <a:tint val="75000"/>
                  </a:prstClr>
                </a:solidFill>
                <a:latin typeface="Calibri"/>
              </a:rPr>
              <a:t>Subset “Land </a:t>
            </a:r>
            <a:r>
              <a:rPr lang="en-US" dirty="0">
                <a:solidFill>
                  <a:prstClr val="black">
                    <a:tint val="75000"/>
                  </a:prstClr>
                </a:solidFill>
                <a:latin typeface="Calibri"/>
              </a:rPr>
              <a:t>Cover Type 1 (2006): IGBP global vegetation classification </a:t>
            </a:r>
            <a:r>
              <a:rPr lang="en-US" dirty="0" smtClean="0">
                <a:solidFill>
                  <a:prstClr val="black">
                    <a:tint val="75000"/>
                  </a:prstClr>
                </a:solidFill>
                <a:latin typeface="Calibri"/>
              </a:rPr>
              <a:t>” in the same way</a:t>
            </a:r>
            <a:endParaRPr lang="en-US" dirty="0">
              <a:solidFill>
                <a:prstClr val="black">
                  <a:tint val="75000"/>
                </a:prstClr>
              </a:solidFill>
              <a:latin typeface="Calibri"/>
            </a:endParaRPr>
          </a:p>
        </p:txBody>
      </p:sp>
    </p:spTree>
    <p:extLst>
      <p:ext uri="{BB962C8B-B14F-4D97-AF65-F5344CB8AC3E}">
        <p14:creationId xmlns:p14="http://schemas.microsoft.com/office/powerpoint/2010/main" val="159066876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433" y="236982"/>
            <a:ext cx="8636290" cy="929485"/>
          </a:xfrm>
        </p:spPr>
        <p:txBody>
          <a:bodyPr/>
          <a:lstStyle/>
          <a:p>
            <a:r>
              <a:rPr lang="en-US" sz="3200" dirty="0"/>
              <a:t>Explore and Analyze Downloaded Data in Your Own Workspace</a:t>
            </a:r>
            <a:endParaRPr lang="en-US" dirty="0"/>
          </a:p>
        </p:txBody>
      </p:sp>
      <p:sp>
        <p:nvSpPr>
          <p:cNvPr id="3" name="Content Placeholder 2"/>
          <p:cNvSpPr>
            <a:spLocks noGrp="1"/>
          </p:cNvSpPr>
          <p:nvPr>
            <p:ph idx="1"/>
          </p:nvPr>
        </p:nvSpPr>
        <p:spPr/>
        <p:txBody>
          <a:bodyPr/>
          <a:lstStyle/>
          <a:p>
            <a:r>
              <a:rPr lang="en-US" dirty="0"/>
              <a:t>Since all data have been transformed into the same form by SDAT, you can directly do further data exploration and analysis directly in your own workspace</a:t>
            </a:r>
          </a:p>
        </p:txBody>
      </p:sp>
    </p:spTree>
    <p:extLst>
      <p:ext uri="{BB962C8B-B14F-4D97-AF65-F5344CB8AC3E}">
        <p14:creationId xmlns:p14="http://schemas.microsoft.com/office/powerpoint/2010/main" val="34597823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400" dirty="0" smtClean="0"/>
              <a:t>View 2004 Forest Disturbance Map in ArcMap</a:t>
            </a:r>
            <a:endParaRPr lang="en-US" sz="3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371600"/>
            <a:ext cx="8480686" cy="510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1801363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400" dirty="0" smtClean="0"/>
              <a:t>View Forest Age (2006) Map in ArcMap</a:t>
            </a:r>
            <a:endParaRPr lang="en-US" sz="34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968" y="1371600"/>
            <a:ext cx="8477732" cy="5105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977509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400" dirty="0" smtClean="0"/>
              <a:t>Compare 2002&amp;2004 MODIS Land Cover</a:t>
            </a:r>
            <a:endParaRPr lang="en-US" sz="34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341056"/>
            <a:ext cx="8534400" cy="51359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341055"/>
            <a:ext cx="8534400" cy="51359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39881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wipe(up)">
                                      <p:cBhvr>
                                        <p:cTn id="7" dur="5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us</a:t>
            </a:r>
            <a:endParaRPr lang="en-US" dirty="0"/>
          </a:p>
        </p:txBody>
      </p:sp>
      <p:sp>
        <p:nvSpPr>
          <p:cNvPr id="3" name="Content Placeholder 2"/>
          <p:cNvSpPr>
            <a:spLocks noGrp="1"/>
          </p:cNvSpPr>
          <p:nvPr>
            <p:ph idx="1"/>
          </p:nvPr>
        </p:nvSpPr>
        <p:spPr/>
        <p:txBody>
          <a:bodyPr/>
          <a:lstStyle/>
          <a:p>
            <a:r>
              <a:rPr lang="en-US" dirty="0" smtClean="0"/>
              <a:t>ORNL DAAC: </a:t>
            </a:r>
            <a:r>
              <a:rPr lang="en-US" dirty="0" smtClean="0">
                <a:hlinkClick r:id="rId2"/>
              </a:rPr>
              <a:t>https://daac.ornl.gov</a:t>
            </a:r>
            <a:endParaRPr lang="en-US" dirty="0" smtClean="0"/>
          </a:p>
          <a:p>
            <a:r>
              <a:rPr lang="en-US" dirty="0" smtClean="0"/>
              <a:t>Yaxing Wei: </a:t>
            </a:r>
            <a:r>
              <a:rPr lang="en-US" dirty="0" smtClean="0">
                <a:hlinkClick r:id="rId3"/>
              </a:rPr>
              <a:t>weiy@ornl.gov</a:t>
            </a:r>
            <a:endParaRPr lang="en-US" dirty="0" smtClean="0"/>
          </a:p>
          <a:p>
            <a:r>
              <a:rPr lang="en-US" dirty="0"/>
              <a:t>Alison </a:t>
            </a:r>
            <a:r>
              <a:rPr lang="en-US" dirty="0" smtClean="0"/>
              <a:t>G. Boyer</a:t>
            </a:r>
            <a:r>
              <a:rPr lang="en-US" dirty="0"/>
              <a:t>: </a:t>
            </a:r>
            <a:r>
              <a:rPr lang="en-US" dirty="0" smtClean="0">
                <a:hlinkClick r:id="rId4"/>
              </a:rPr>
              <a:t>boyerag@ornl.gov</a:t>
            </a:r>
            <a:endParaRPr lang="en-US" dirty="0" smtClean="0"/>
          </a:p>
          <a:p>
            <a:r>
              <a:rPr lang="en-US" dirty="0" err="1" smtClean="0"/>
              <a:t>Debjani</a:t>
            </a:r>
            <a:r>
              <a:rPr lang="en-US" dirty="0"/>
              <a:t> Deb: </a:t>
            </a:r>
            <a:r>
              <a:rPr lang="en-US" dirty="0" smtClean="0">
                <a:hlinkClick r:id="rId5"/>
              </a:rPr>
              <a:t>debd@ornl.gov</a:t>
            </a:r>
            <a:endParaRPr lang="en-US" dirty="0"/>
          </a:p>
        </p:txBody>
      </p:sp>
      <p:sp>
        <p:nvSpPr>
          <p:cNvPr id="4" name="Slide Number Placeholder 3"/>
          <p:cNvSpPr>
            <a:spLocks noGrp="1"/>
          </p:cNvSpPr>
          <p:nvPr>
            <p:ph type="sldNum" sz="quarter" idx="10"/>
          </p:nvPr>
        </p:nvSpPr>
        <p:spPr/>
        <p:txBody>
          <a:bodyPr/>
          <a:lstStyle/>
          <a:p>
            <a:pPr>
              <a:defRPr/>
            </a:pPr>
            <a:fld id="{700D400F-40F2-DD42-85AA-DC6EC84B1DE8}" type="slidenum">
              <a:rPr lang="en-US" smtClean="0">
                <a:solidFill>
                  <a:srgbClr val="000000"/>
                </a:solidFill>
              </a:rPr>
              <a:pPr>
                <a:defRPr/>
              </a:pPr>
              <a:t>56</a:t>
            </a:fld>
            <a:endParaRPr lang="en-US">
              <a:solidFill>
                <a:srgbClr val="000000"/>
              </a:solidFill>
            </a:endParaRPr>
          </a:p>
        </p:txBody>
      </p:sp>
    </p:spTree>
    <p:extLst>
      <p:ext uri="{BB962C8B-B14F-4D97-AF65-F5344CB8AC3E}">
        <p14:creationId xmlns:p14="http://schemas.microsoft.com/office/powerpoint/2010/main" val="11285383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a:t>
            </a:r>
            <a:endParaRPr lang="en-US" dirty="0"/>
          </a:p>
        </p:txBody>
      </p:sp>
      <p:sp>
        <p:nvSpPr>
          <p:cNvPr id="3" name="Content Placeholder 2"/>
          <p:cNvSpPr>
            <a:spLocks noGrp="1"/>
          </p:cNvSpPr>
          <p:nvPr>
            <p:ph idx="1"/>
          </p:nvPr>
        </p:nvSpPr>
        <p:spPr/>
        <p:txBody>
          <a:bodyPr/>
          <a:lstStyle/>
          <a:p>
            <a:r>
              <a:rPr lang="en-US" dirty="0" smtClean="0"/>
              <a:t>Visualize </a:t>
            </a:r>
            <a:r>
              <a:rPr lang="en-US" dirty="0" err="1" smtClean="0"/>
              <a:t>AmeriFlux</a:t>
            </a:r>
            <a:r>
              <a:rPr lang="en-US" dirty="0" smtClean="0"/>
              <a:t> Sites</a:t>
            </a:r>
            <a:endParaRPr lang="en-US" dirty="0"/>
          </a:p>
        </p:txBody>
      </p:sp>
      <p:sp>
        <p:nvSpPr>
          <p:cNvPr id="4" name="Slide Number Placeholder 3"/>
          <p:cNvSpPr>
            <a:spLocks noGrp="1"/>
          </p:cNvSpPr>
          <p:nvPr>
            <p:ph type="sldNum" sz="quarter" idx="10"/>
          </p:nvPr>
        </p:nvSpPr>
        <p:spPr/>
        <p:txBody>
          <a:bodyPr/>
          <a:lstStyle/>
          <a:p>
            <a:pPr>
              <a:defRPr/>
            </a:pPr>
            <a:fld id="{700D400F-40F2-DD42-85AA-DC6EC84B1DE8}" type="slidenum">
              <a:rPr lang="en-US" smtClean="0"/>
              <a:pPr>
                <a:defRPr/>
              </a:pPr>
              <a:t>6</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2040206"/>
            <a:ext cx="7010400" cy="4102890"/>
          </a:xfrm>
          <a:prstGeom prst="rect">
            <a:avLst/>
          </a:prstGeom>
        </p:spPr>
      </p:pic>
      <p:sp>
        <p:nvSpPr>
          <p:cNvPr id="6" name="TextBox 5"/>
          <p:cNvSpPr txBox="1"/>
          <p:nvPr/>
        </p:nvSpPr>
        <p:spPr>
          <a:xfrm>
            <a:off x="1066800" y="6143096"/>
            <a:ext cx="6705600" cy="338554"/>
          </a:xfrm>
          <a:prstGeom prst="rect">
            <a:avLst/>
          </a:prstGeom>
          <a:noFill/>
        </p:spPr>
        <p:txBody>
          <a:bodyPr wrap="square" rtlCol="0">
            <a:spAutoFit/>
          </a:bodyPr>
          <a:lstStyle/>
          <a:p>
            <a:pPr algn="r"/>
            <a:r>
              <a:rPr lang="en-US" sz="1600" i="1" dirty="0" smtClean="0"/>
              <a:t>Source: </a:t>
            </a:r>
            <a:r>
              <a:rPr lang="en-US" sz="1600" i="1" dirty="0" smtClean="0">
                <a:hlinkClick r:id="rId3"/>
              </a:rPr>
              <a:t>http</a:t>
            </a:r>
            <a:r>
              <a:rPr lang="en-US" sz="1600" i="1" dirty="0">
                <a:hlinkClick r:id="rId3"/>
              </a:rPr>
              <a:t>://ameriflux.lbl.gov/sites/site-list-and-pages</a:t>
            </a:r>
            <a:r>
              <a:rPr lang="en-US" sz="1600" i="1" dirty="0" smtClean="0">
                <a:hlinkClick r:id="rId3"/>
              </a:rPr>
              <a:t>/</a:t>
            </a:r>
            <a:endParaRPr lang="en-US" sz="1600" i="1" dirty="0"/>
          </a:p>
        </p:txBody>
      </p:sp>
    </p:spTree>
    <p:extLst>
      <p:ext uri="{BB962C8B-B14F-4D97-AF65-F5344CB8AC3E}">
        <p14:creationId xmlns:p14="http://schemas.microsoft.com/office/powerpoint/2010/main" val="10016354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r>
              <a:rPr lang="en-US" sz="3200" dirty="0" smtClean="0">
                <a:solidFill>
                  <a:srgbClr val="333399"/>
                </a:solidFill>
                <a:latin typeface="Calibri" charset="0"/>
              </a:rPr>
              <a:t>Outline</a:t>
            </a:r>
            <a:endParaRPr lang="en-US" sz="3200" dirty="0">
              <a:solidFill>
                <a:srgbClr val="333399"/>
              </a:solidFill>
              <a:latin typeface="Calibri" charset="0"/>
            </a:endParaRPr>
          </a:p>
        </p:txBody>
      </p:sp>
      <p:sp>
        <p:nvSpPr>
          <p:cNvPr id="22530" name="Content Placeholder 2"/>
          <p:cNvSpPr>
            <a:spLocks noGrp="1"/>
          </p:cNvSpPr>
          <p:nvPr>
            <p:ph idx="1"/>
          </p:nvPr>
        </p:nvSpPr>
        <p:spPr>
          <a:xfrm>
            <a:off x="457200" y="1447800"/>
            <a:ext cx="8001000" cy="4678363"/>
          </a:xfrm>
        </p:spPr>
        <p:txBody>
          <a:bodyPr/>
          <a:lstStyle/>
          <a:p>
            <a:pPr marL="0" indent="0">
              <a:buFontTx/>
              <a:buNone/>
            </a:pPr>
            <a:r>
              <a:rPr lang="en-US" sz="3200" b="1" dirty="0" smtClean="0">
                <a:latin typeface="Calibri" charset="0"/>
              </a:rPr>
              <a:t>Data/Metadata Standards and Tools</a:t>
            </a:r>
          </a:p>
          <a:p>
            <a:r>
              <a:rPr lang="en-US" sz="3200" i="1" dirty="0">
                <a:solidFill>
                  <a:schemeClr val="bg1">
                    <a:lumMod val="65000"/>
                  </a:schemeClr>
                </a:solidFill>
                <a:latin typeface="Calibri" charset="0"/>
              </a:rPr>
              <a:t>Tabular Data and Google Fusion Table</a:t>
            </a:r>
          </a:p>
          <a:p>
            <a:r>
              <a:rPr lang="en-US" sz="3200" i="1" u="sng" dirty="0" err="1">
                <a:latin typeface="Calibri" charset="0"/>
              </a:rPr>
              <a:t>NetCDF</a:t>
            </a:r>
            <a:r>
              <a:rPr lang="en-US" sz="3200" i="1" u="sng" dirty="0">
                <a:latin typeface="Calibri" charset="0"/>
              </a:rPr>
              <a:t> and Climate &amp; Forecast Convention</a:t>
            </a:r>
          </a:p>
          <a:p>
            <a:pPr marL="0" indent="0">
              <a:buFontTx/>
              <a:buNone/>
            </a:pPr>
            <a:r>
              <a:rPr lang="en-US" sz="3200" b="1" dirty="0" smtClean="0">
                <a:solidFill>
                  <a:schemeClr val="bg1">
                    <a:lumMod val="65000"/>
                  </a:schemeClr>
                </a:solidFill>
                <a:latin typeface="Calibri" charset="0"/>
              </a:rPr>
              <a:t>Data Access/Visualization Standards and Tools</a:t>
            </a:r>
          </a:p>
          <a:p>
            <a:r>
              <a:rPr lang="en-US" sz="3200" i="1" dirty="0" err="1">
                <a:solidFill>
                  <a:schemeClr val="bg1">
                    <a:lumMod val="65000"/>
                  </a:schemeClr>
                </a:solidFill>
                <a:latin typeface="Calibri" charset="0"/>
              </a:rPr>
              <a:t>OPeNDAP</a:t>
            </a:r>
            <a:endParaRPr lang="en-US" sz="3200" i="1" dirty="0">
              <a:solidFill>
                <a:schemeClr val="bg1">
                  <a:lumMod val="65000"/>
                </a:schemeClr>
              </a:solidFill>
              <a:latin typeface="Calibri" charset="0"/>
            </a:endParaRPr>
          </a:p>
          <a:p>
            <a:r>
              <a:rPr lang="en-US" sz="3200" i="1" dirty="0" err="1">
                <a:solidFill>
                  <a:schemeClr val="bg1">
                    <a:lumMod val="65000"/>
                  </a:schemeClr>
                </a:solidFill>
                <a:latin typeface="Calibri" charset="0"/>
              </a:rPr>
              <a:t>NetCDF</a:t>
            </a:r>
            <a:r>
              <a:rPr lang="en-US" sz="3200" i="1" dirty="0">
                <a:solidFill>
                  <a:schemeClr val="bg1">
                    <a:lumMod val="65000"/>
                  </a:schemeClr>
                </a:solidFill>
                <a:latin typeface="Calibri" charset="0"/>
              </a:rPr>
              <a:t> Subset Service (NCSS)</a:t>
            </a:r>
          </a:p>
          <a:p>
            <a:r>
              <a:rPr lang="en-US" sz="3200" i="1" dirty="0">
                <a:solidFill>
                  <a:schemeClr val="bg1">
                    <a:lumMod val="65000"/>
                  </a:schemeClr>
                </a:solidFill>
                <a:latin typeface="Calibri" charset="0"/>
              </a:rPr>
              <a:t>OGC Web </a:t>
            </a:r>
            <a:r>
              <a:rPr lang="en-US" sz="3200" i="1" dirty="0" smtClean="0">
                <a:solidFill>
                  <a:schemeClr val="bg1">
                    <a:lumMod val="65000"/>
                  </a:schemeClr>
                </a:solidFill>
                <a:latin typeface="Calibri" charset="0"/>
              </a:rPr>
              <a:t>Services</a:t>
            </a:r>
          </a:p>
          <a:p>
            <a:r>
              <a:rPr lang="en-US" sz="3200" i="1" dirty="0">
                <a:solidFill>
                  <a:schemeClr val="bg1">
                    <a:lumMod val="65000"/>
                  </a:schemeClr>
                </a:solidFill>
                <a:latin typeface="Calibri" charset="0"/>
              </a:rPr>
              <a:t>Demonstration</a:t>
            </a:r>
            <a:endParaRPr lang="en-US" sz="3200" dirty="0">
              <a:latin typeface="Calibri" charset="0"/>
              <a:ea typeface="ＭＳ Ｐゴシック" charset="0"/>
            </a:endParaRPr>
          </a:p>
        </p:txBody>
      </p:sp>
      <p:sp>
        <p:nvSpPr>
          <p:cNvPr id="22531" name="Slide Number Placeholder 3"/>
          <p:cNvSpPr>
            <a:spLocks noGrp="1"/>
          </p:cNvSpPr>
          <p:nvPr>
            <p:ph type="sldNum"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fld id="{9517B06E-C90F-D14F-BA6F-AB4A88151EFF}" type="slidenum">
              <a:rPr lang="en-US" sz="1400"/>
              <a:pPr/>
              <a:t>7</a:t>
            </a:fld>
            <a:endParaRPr lang="en-US" sz="1400"/>
          </a:p>
        </p:txBody>
      </p:sp>
    </p:spTree>
    <p:extLst>
      <p:ext uri="{BB962C8B-B14F-4D97-AF65-F5344CB8AC3E}">
        <p14:creationId xmlns:p14="http://schemas.microsoft.com/office/powerpoint/2010/main" val="18662278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NetCDF</a:t>
            </a:r>
            <a:endParaRPr lang="en-US" dirty="0"/>
          </a:p>
        </p:txBody>
      </p:sp>
      <p:sp>
        <p:nvSpPr>
          <p:cNvPr id="3" name="Content Placeholder 2"/>
          <p:cNvSpPr>
            <a:spLocks noGrp="1"/>
          </p:cNvSpPr>
          <p:nvPr>
            <p:ph idx="1"/>
          </p:nvPr>
        </p:nvSpPr>
        <p:spPr/>
        <p:txBody>
          <a:bodyPr/>
          <a:lstStyle/>
          <a:p>
            <a:r>
              <a:rPr lang="en-US" dirty="0"/>
              <a:t>Network Common Data Form (</a:t>
            </a:r>
            <a:r>
              <a:rPr lang="en-US" dirty="0" err="1"/>
              <a:t>NetCDF</a:t>
            </a:r>
            <a:r>
              <a:rPr lang="en-US" dirty="0" smtClean="0"/>
              <a:t>)</a:t>
            </a:r>
          </a:p>
          <a:p>
            <a:r>
              <a:rPr lang="en-US" dirty="0" smtClean="0"/>
              <a:t>NetCDF4 </a:t>
            </a:r>
            <a:r>
              <a:rPr lang="en-US" dirty="0" err="1" smtClean="0"/>
              <a:t>v.s</a:t>
            </a:r>
            <a:r>
              <a:rPr lang="en-US" dirty="0" smtClean="0"/>
              <a:t>. NetCDF3</a:t>
            </a:r>
          </a:p>
          <a:p>
            <a:pPr lvl="1"/>
            <a:r>
              <a:rPr lang="en-US" dirty="0" smtClean="0"/>
              <a:t>Internal compression</a:t>
            </a:r>
          </a:p>
          <a:p>
            <a:pPr lvl="1"/>
            <a:r>
              <a:rPr lang="en-US" dirty="0" smtClean="0"/>
              <a:t>Chunking</a:t>
            </a:r>
          </a:p>
          <a:p>
            <a:pPr lvl="1"/>
            <a:r>
              <a:rPr lang="en-US" dirty="0" smtClean="0"/>
              <a:t>Classic &amp; advanced data models</a:t>
            </a:r>
          </a:p>
          <a:p>
            <a:pPr lvl="2"/>
            <a:r>
              <a:rPr lang="en-US" dirty="0" smtClean="0"/>
              <a:t>Extended primitive types</a:t>
            </a:r>
          </a:p>
          <a:p>
            <a:pPr lvl="2"/>
            <a:r>
              <a:rPr lang="en-US" dirty="0" smtClean="0"/>
              <a:t>User-defined types</a:t>
            </a:r>
          </a:p>
          <a:p>
            <a:pPr lvl="2"/>
            <a:r>
              <a:rPr lang="en-US" dirty="0" smtClean="0"/>
              <a:t>Groups</a:t>
            </a:r>
          </a:p>
          <a:p>
            <a:r>
              <a:rPr lang="en-US" dirty="0" smtClean="0"/>
              <a:t>A NetCDF4 file is actually an HDF5 file</a:t>
            </a:r>
            <a:endParaRPr lang="en-US" dirty="0"/>
          </a:p>
        </p:txBody>
      </p:sp>
      <p:sp>
        <p:nvSpPr>
          <p:cNvPr id="4" name="Slide Number Placeholder 3"/>
          <p:cNvSpPr>
            <a:spLocks noGrp="1"/>
          </p:cNvSpPr>
          <p:nvPr>
            <p:ph type="sldNum" sz="quarter" idx="10"/>
          </p:nvPr>
        </p:nvSpPr>
        <p:spPr/>
        <p:txBody>
          <a:bodyPr/>
          <a:lstStyle/>
          <a:p>
            <a:pPr>
              <a:defRPr/>
            </a:pPr>
            <a:fld id="{700D400F-40F2-DD42-85AA-DC6EC84B1DE8}" type="slidenum">
              <a:rPr lang="en-US" smtClean="0"/>
              <a:pPr>
                <a:defRPr/>
              </a:pPr>
              <a:t>8</a:t>
            </a:fld>
            <a:endParaRPr lang="en-US"/>
          </a:p>
        </p:txBody>
      </p:sp>
    </p:spTree>
    <p:extLst>
      <p:ext uri="{BB962C8B-B14F-4D97-AF65-F5344CB8AC3E}">
        <p14:creationId xmlns:p14="http://schemas.microsoft.com/office/powerpoint/2010/main" val="2631377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idx="4294967295"/>
          </p:nvPr>
        </p:nvSpPr>
        <p:spPr/>
        <p:txBody>
          <a:bodyPr/>
          <a:lstStyle/>
          <a:p>
            <a:r>
              <a:rPr lang="en-US" dirty="0" smtClean="0">
                <a:solidFill>
                  <a:srgbClr val="333399"/>
                </a:solidFill>
                <a:latin typeface="Calibri" charset="0"/>
              </a:rPr>
              <a:t>Structure of a Classic-model </a:t>
            </a:r>
            <a:r>
              <a:rPr lang="en-US" dirty="0" err="1" smtClean="0">
                <a:solidFill>
                  <a:srgbClr val="333399"/>
                </a:solidFill>
                <a:latin typeface="Calibri" charset="0"/>
              </a:rPr>
              <a:t>NetCDF</a:t>
            </a:r>
            <a:r>
              <a:rPr lang="en-US" dirty="0" smtClean="0">
                <a:solidFill>
                  <a:srgbClr val="333399"/>
                </a:solidFill>
                <a:latin typeface="Calibri" charset="0"/>
              </a:rPr>
              <a:t> file</a:t>
            </a:r>
            <a:endParaRPr lang="en-US" dirty="0">
              <a:solidFill>
                <a:srgbClr val="333399"/>
              </a:solidFill>
              <a:latin typeface="Calibri" charset="0"/>
            </a:endParaRPr>
          </a:p>
        </p:txBody>
      </p:sp>
      <p:sp>
        <p:nvSpPr>
          <p:cNvPr id="2" name="Slide Number Placeholder 1"/>
          <p:cNvSpPr>
            <a:spLocks noGrp="1"/>
          </p:cNvSpPr>
          <p:nvPr>
            <p:ph type="sldNum" sz="quarter" idx="10"/>
          </p:nvPr>
        </p:nvSpPr>
        <p:spPr/>
        <p:txBody>
          <a:bodyPr/>
          <a:lstStyle/>
          <a:p>
            <a:pPr>
              <a:defRPr/>
            </a:pPr>
            <a:fld id="{E066DA07-3866-A748-A7EE-7E5222E07A5F}" type="slidenum">
              <a:rPr lang="en-US" smtClean="0"/>
              <a:pPr>
                <a:defRPr/>
              </a:pPr>
              <a:t>9</a:t>
            </a:fld>
            <a:endParaRPr lang="en-US"/>
          </a:p>
        </p:txBody>
      </p:sp>
      <p:sp>
        <p:nvSpPr>
          <p:cNvPr id="8" name="Rectangle 3"/>
          <p:cNvSpPr txBox="1">
            <a:spLocks noChangeArrowheads="1"/>
          </p:cNvSpPr>
          <p:nvPr/>
        </p:nvSpPr>
        <p:spPr bwMode="auto">
          <a:xfrm>
            <a:off x="609600" y="1219200"/>
            <a:ext cx="7543800" cy="5257800"/>
          </a:xfrm>
          <a:prstGeom prst="rect">
            <a:avLst/>
          </a:prstGeom>
          <a:solidFill>
            <a:srgbClr val="A2C0FF"/>
          </a:solidFill>
          <a:ln w="9525">
            <a:solidFill>
              <a:srgbClr val="000000"/>
            </a:solidFill>
            <a:miter lim="800000"/>
            <a:headEnd/>
            <a:tailEnd/>
          </a:ln>
          <a:extLs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0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6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2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1600">
                <a:solidFill>
                  <a:schemeClr val="tx1"/>
                </a:solidFill>
                <a:latin typeface="+mn-lt"/>
                <a:ea typeface="ＭＳ Ｐゴシック" charset="-128"/>
              </a:defRPr>
            </a:lvl5pPr>
            <a:lvl6pPr marL="2514600" indent="-228600" algn="l" rtl="0" eaLnBrk="1" fontAlgn="base" hangingPunct="1">
              <a:spcBef>
                <a:spcPct val="20000"/>
              </a:spcBef>
              <a:spcAft>
                <a:spcPct val="0"/>
              </a:spcAft>
              <a:buChar char="»"/>
              <a:defRPr sz="1600">
                <a:solidFill>
                  <a:schemeClr val="tx1"/>
                </a:solidFill>
                <a:latin typeface="+mn-lt"/>
                <a:ea typeface="ＭＳ Ｐゴシック" charset="-128"/>
              </a:defRPr>
            </a:lvl6pPr>
            <a:lvl7pPr marL="2971800" indent="-228600" algn="l" rtl="0" eaLnBrk="1" fontAlgn="base" hangingPunct="1">
              <a:spcBef>
                <a:spcPct val="20000"/>
              </a:spcBef>
              <a:spcAft>
                <a:spcPct val="0"/>
              </a:spcAft>
              <a:buChar char="»"/>
              <a:defRPr sz="1600">
                <a:solidFill>
                  <a:schemeClr val="tx1"/>
                </a:solidFill>
                <a:latin typeface="+mn-lt"/>
                <a:ea typeface="ＭＳ Ｐゴシック" charset="-128"/>
              </a:defRPr>
            </a:lvl7pPr>
            <a:lvl8pPr marL="3429000" indent="-228600" algn="l" rtl="0" eaLnBrk="1" fontAlgn="base" hangingPunct="1">
              <a:spcBef>
                <a:spcPct val="20000"/>
              </a:spcBef>
              <a:spcAft>
                <a:spcPct val="0"/>
              </a:spcAft>
              <a:buChar char="»"/>
              <a:defRPr sz="1600">
                <a:solidFill>
                  <a:schemeClr val="tx1"/>
                </a:solidFill>
                <a:latin typeface="+mn-lt"/>
                <a:ea typeface="ＭＳ Ｐゴシック" charset="-128"/>
              </a:defRPr>
            </a:lvl8pPr>
            <a:lvl9pPr marL="3886200" indent="-228600" algn="l" rtl="0" eaLnBrk="1" fontAlgn="base" hangingPunct="1">
              <a:spcBef>
                <a:spcPct val="20000"/>
              </a:spcBef>
              <a:spcAft>
                <a:spcPct val="0"/>
              </a:spcAft>
              <a:buChar char="»"/>
              <a:defRPr sz="1600">
                <a:solidFill>
                  <a:schemeClr val="tx1"/>
                </a:solidFill>
                <a:latin typeface="+mn-lt"/>
                <a:ea typeface="ＭＳ Ｐゴシック" charset="-128"/>
              </a:defRPr>
            </a:lvl9pPr>
          </a:lstStyle>
          <a:p>
            <a:pPr marL="0" indent="0">
              <a:buNone/>
            </a:pPr>
            <a:r>
              <a:rPr lang="en-US" sz="1500" b="1" dirty="0" smtClean="0"/>
              <a:t>dimensions:</a:t>
            </a:r>
            <a:endParaRPr lang="en-US" sz="1500" b="1" dirty="0"/>
          </a:p>
          <a:p>
            <a:pPr marL="0" indent="0">
              <a:buNone/>
            </a:pPr>
            <a:r>
              <a:rPr lang="en-US" sz="1500" dirty="0"/>
              <a:t>    </a:t>
            </a:r>
            <a:r>
              <a:rPr lang="en-US" sz="1500" dirty="0" err="1" smtClean="0"/>
              <a:t>lat</a:t>
            </a:r>
            <a:r>
              <a:rPr lang="en-US" sz="1500" dirty="0" smtClean="0"/>
              <a:t> = 360 ;</a:t>
            </a:r>
          </a:p>
          <a:p>
            <a:pPr marL="0" indent="0">
              <a:buNone/>
            </a:pPr>
            <a:r>
              <a:rPr lang="en-US" sz="1500" dirty="0"/>
              <a:t> </a:t>
            </a:r>
            <a:r>
              <a:rPr lang="en-US" sz="1500" dirty="0" smtClean="0"/>
              <a:t>   </a:t>
            </a:r>
            <a:r>
              <a:rPr lang="en-US" sz="1500" dirty="0" err="1" smtClean="0"/>
              <a:t>lon</a:t>
            </a:r>
            <a:r>
              <a:rPr lang="en-US" sz="1500" dirty="0" smtClean="0"/>
              <a:t> = 720;</a:t>
            </a:r>
          </a:p>
          <a:p>
            <a:pPr marL="0" indent="0">
              <a:buNone/>
            </a:pPr>
            <a:r>
              <a:rPr lang="en-US" sz="1500" dirty="0" smtClean="0"/>
              <a:t>    </a:t>
            </a:r>
            <a:r>
              <a:rPr lang="en-US" sz="1500" dirty="0"/>
              <a:t>time = UNLIMITED ; // (365 currently)</a:t>
            </a:r>
            <a:r>
              <a:rPr lang="en-US" sz="1500" dirty="0" smtClean="0"/>
              <a:t> </a:t>
            </a:r>
          </a:p>
          <a:p>
            <a:pPr marL="0" indent="0">
              <a:buNone/>
            </a:pPr>
            <a:r>
              <a:rPr lang="en-US" sz="1500" b="1" dirty="0" smtClean="0"/>
              <a:t>variables:</a:t>
            </a:r>
          </a:p>
          <a:p>
            <a:pPr marL="0" indent="0">
              <a:buNone/>
            </a:pPr>
            <a:r>
              <a:rPr lang="en-US" sz="1500" dirty="0" smtClean="0"/>
              <a:t>    double </a:t>
            </a:r>
            <a:r>
              <a:rPr lang="en-US" sz="1500" dirty="0" err="1"/>
              <a:t>lat</a:t>
            </a:r>
            <a:r>
              <a:rPr lang="en-US" sz="1500" dirty="0"/>
              <a:t>(</a:t>
            </a:r>
            <a:r>
              <a:rPr lang="en-US" sz="1500" dirty="0" err="1"/>
              <a:t>lat</a:t>
            </a:r>
            <a:r>
              <a:rPr lang="en-US" sz="1500" dirty="0"/>
              <a:t>) </a:t>
            </a:r>
            <a:r>
              <a:rPr lang="en-US" sz="1500" dirty="0" smtClean="0"/>
              <a:t>……;</a:t>
            </a:r>
            <a:endParaRPr lang="en-US" sz="1500" dirty="0"/>
          </a:p>
          <a:p>
            <a:pPr marL="0" indent="0">
              <a:buNone/>
            </a:pPr>
            <a:r>
              <a:rPr lang="en-US" sz="1500" dirty="0" smtClean="0"/>
              <a:t>    double </a:t>
            </a:r>
            <a:r>
              <a:rPr lang="en-US" sz="1500" dirty="0" err="1"/>
              <a:t>lon</a:t>
            </a:r>
            <a:r>
              <a:rPr lang="en-US" sz="1500" dirty="0"/>
              <a:t>(</a:t>
            </a:r>
            <a:r>
              <a:rPr lang="en-US" sz="1500" dirty="0" err="1"/>
              <a:t>lon</a:t>
            </a:r>
            <a:r>
              <a:rPr lang="en-US" sz="1500" dirty="0"/>
              <a:t>) ……;</a:t>
            </a:r>
            <a:endParaRPr lang="en-US" sz="1500" dirty="0" smtClean="0"/>
          </a:p>
          <a:p>
            <a:pPr marL="0" indent="0">
              <a:buNone/>
            </a:pPr>
            <a:r>
              <a:rPr lang="en-US" sz="1500" dirty="0" smtClean="0"/>
              <a:t>    double time</a:t>
            </a:r>
            <a:r>
              <a:rPr lang="en-US" sz="1500" dirty="0"/>
              <a:t>(time) ……</a:t>
            </a:r>
            <a:r>
              <a:rPr lang="en-US" sz="1500" dirty="0" smtClean="0"/>
              <a:t>;</a:t>
            </a:r>
            <a:endParaRPr lang="en-US" sz="1500" dirty="0"/>
          </a:p>
          <a:p>
            <a:pPr marL="0" indent="0">
              <a:buNone/>
            </a:pPr>
            <a:r>
              <a:rPr lang="en-US" sz="1500" dirty="0" smtClean="0"/>
              <a:t>    double var1(time, </a:t>
            </a:r>
            <a:r>
              <a:rPr lang="en-US" sz="1500" dirty="0" err="1" smtClean="0"/>
              <a:t>lat</a:t>
            </a:r>
            <a:r>
              <a:rPr lang="en-US" sz="1500" dirty="0" smtClean="0"/>
              <a:t>, </a:t>
            </a:r>
            <a:r>
              <a:rPr lang="en-US" sz="1500" dirty="0" err="1" smtClean="0"/>
              <a:t>lon</a:t>
            </a:r>
            <a:r>
              <a:rPr lang="en-US" sz="1500" dirty="0" smtClean="0"/>
              <a:t>) ;</a:t>
            </a:r>
          </a:p>
          <a:p>
            <a:pPr marL="0" indent="0">
              <a:buNone/>
            </a:pPr>
            <a:r>
              <a:rPr lang="en-US" sz="1500" dirty="0" smtClean="0"/>
              <a:t>          var1:standard_name = “</a:t>
            </a:r>
            <a:r>
              <a:rPr lang="en-US" sz="1500" dirty="0" err="1" smtClean="0"/>
              <a:t>some_variable_standard_name</a:t>
            </a:r>
            <a:r>
              <a:rPr lang="en-US" sz="1500" dirty="0" smtClean="0"/>
              <a:t>”;</a:t>
            </a:r>
          </a:p>
          <a:p>
            <a:pPr marL="0" indent="0">
              <a:buNone/>
            </a:pPr>
            <a:r>
              <a:rPr lang="en-US" sz="1500" dirty="0"/>
              <a:t> </a:t>
            </a:r>
            <a:r>
              <a:rPr lang="en-US" sz="1500" dirty="0" smtClean="0"/>
              <a:t>   double var2(</a:t>
            </a:r>
            <a:r>
              <a:rPr lang="en-US" sz="1500" dirty="0"/>
              <a:t>time, </a:t>
            </a:r>
            <a:r>
              <a:rPr lang="en-US" sz="1500" dirty="0" err="1"/>
              <a:t>lat</a:t>
            </a:r>
            <a:r>
              <a:rPr lang="en-US" sz="1500" dirty="0"/>
              <a:t>, </a:t>
            </a:r>
            <a:r>
              <a:rPr lang="en-US" sz="1500" dirty="0" err="1"/>
              <a:t>lon</a:t>
            </a:r>
            <a:r>
              <a:rPr lang="en-US" sz="1500" dirty="0"/>
              <a:t>) ;</a:t>
            </a:r>
          </a:p>
          <a:p>
            <a:pPr marL="0" indent="0">
              <a:buNone/>
            </a:pPr>
            <a:r>
              <a:rPr lang="en-US" sz="1500" dirty="0"/>
              <a:t>        </a:t>
            </a:r>
            <a:r>
              <a:rPr lang="en-US" sz="1500" dirty="0" smtClean="0"/>
              <a:t>  var2:</a:t>
            </a:r>
            <a:r>
              <a:rPr lang="en-US" sz="1500" dirty="0"/>
              <a:t>standard_name = </a:t>
            </a:r>
            <a:r>
              <a:rPr lang="en-US" sz="1500" dirty="0" smtClean="0"/>
              <a:t>“</a:t>
            </a:r>
            <a:r>
              <a:rPr lang="en-US" sz="1500" dirty="0" err="1" smtClean="0"/>
              <a:t>some_variable_standard_name</a:t>
            </a:r>
            <a:r>
              <a:rPr lang="en-US" sz="1500" dirty="0"/>
              <a:t>”</a:t>
            </a:r>
            <a:r>
              <a:rPr lang="en-US" sz="1500" dirty="0" smtClean="0"/>
              <a:t>;</a:t>
            </a:r>
          </a:p>
          <a:p>
            <a:pPr marL="0" indent="0">
              <a:buNone/>
            </a:pPr>
            <a:r>
              <a:rPr lang="en-US" sz="1500" b="1" dirty="0" smtClean="0"/>
              <a:t>/</a:t>
            </a:r>
            <a:r>
              <a:rPr lang="en-US" sz="1500" b="1" dirty="0"/>
              <a:t>/ global attributes</a:t>
            </a:r>
            <a:r>
              <a:rPr lang="en-US" sz="1500" b="1" dirty="0" smtClean="0"/>
              <a:t>:</a:t>
            </a:r>
            <a:r>
              <a:rPr lang="en-US" sz="1500" dirty="0" smtClean="0"/>
              <a:t>    ….</a:t>
            </a:r>
          </a:p>
          <a:p>
            <a:pPr marL="0" indent="0">
              <a:buNone/>
            </a:pPr>
            <a:r>
              <a:rPr lang="en-US" sz="1500" b="1" dirty="0" smtClean="0"/>
              <a:t>data:</a:t>
            </a:r>
          </a:p>
          <a:p>
            <a:pPr marL="0" indent="0">
              <a:buNone/>
            </a:pPr>
            <a:r>
              <a:rPr lang="en-US" sz="1500" dirty="0"/>
              <a:t> </a:t>
            </a:r>
            <a:r>
              <a:rPr lang="en-US" sz="1500" dirty="0" smtClean="0"/>
              <a:t>   </a:t>
            </a:r>
            <a:r>
              <a:rPr lang="en-US" sz="1500" dirty="0" err="1"/>
              <a:t>lat</a:t>
            </a:r>
            <a:r>
              <a:rPr lang="en-US" sz="1500" dirty="0"/>
              <a:t> = -89.75, -89.25, -88.75, -88.25, -87.75</a:t>
            </a:r>
            <a:r>
              <a:rPr lang="en-US" sz="1500" dirty="0" smtClean="0"/>
              <a:t>, ……</a:t>
            </a:r>
          </a:p>
          <a:p>
            <a:pPr marL="0" indent="0">
              <a:buNone/>
            </a:pPr>
            <a:r>
              <a:rPr lang="en-US" sz="1500" dirty="0" smtClean="0"/>
              <a:t>    </a:t>
            </a:r>
            <a:r>
              <a:rPr lang="en-US" sz="1500" dirty="0" err="1" smtClean="0"/>
              <a:t>lon</a:t>
            </a:r>
            <a:r>
              <a:rPr lang="en-US" sz="1500" dirty="0" smtClean="0"/>
              <a:t> </a:t>
            </a:r>
            <a:r>
              <a:rPr lang="en-US" sz="1500" dirty="0"/>
              <a:t>= -179.75, -179.25, -178.75, -178.25, -177.75</a:t>
            </a:r>
            <a:r>
              <a:rPr lang="en-US" sz="1500" dirty="0" smtClean="0"/>
              <a:t>, ……</a:t>
            </a:r>
          </a:p>
          <a:p>
            <a:pPr marL="0" indent="0">
              <a:buNone/>
            </a:pPr>
            <a:r>
              <a:rPr lang="en-US" sz="1500" dirty="0"/>
              <a:t> </a:t>
            </a:r>
            <a:r>
              <a:rPr lang="en-US" sz="1500" dirty="0" smtClean="0"/>
              <a:t>   time = ……</a:t>
            </a:r>
          </a:p>
          <a:p>
            <a:pPr marL="0" indent="0">
              <a:buNone/>
            </a:pPr>
            <a:r>
              <a:rPr lang="en-US" sz="1500" dirty="0"/>
              <a:t> </a:t>
            </a:r>
            <a:r>
              <a:rPr lang="en-US" sz="1500" dirty="0" smtClean="0"/>
              <a:t>   var1 = ……</a:t>
            </a:r>
          </a:p>
          <a:p>
            <a:pPr marL="0" indent="0">
              <a:buNone/>
            </a:pPr>
            <a:r>
              <a:rPr lang="en-US" sz="1500" dirty="0" smtClean="0"/>
              <a:t>    var2 </a:t>
            </a:r>
            <a:r>
              <a:rPr lang="en-US" sz="1500" dirty="0"/>
              <a:t>= ……</a:t>
            </a:r>
          </a:p>
        </p:txBody>
      </p:sp>
      <p:sp>
        <p:nvSpPr>
          <p:cNvPr id="3" name="TextBox 2"/>
          <p:cNvSpPr txBox="1"/>
          <p:nvPr/>
        </p:nvSpPr>
        <p:spPr>
          <a:xfrm>
            <a:off x="2362200" y="5830669"/>
            <a:ext cx="5791200" cy="646331"/>
          </a:xfrm>
          <a:prstGeom prst="rect">
            <a:avLst/>
          </a:prstGeom>
          <a:solidFill>
            <a:srgbClr val="FF0000">
              <a:alpha val="25000"/>
            </a:srgbClr>
          </a:solidFill>
          <a:ln w="25400">
            <a:solidFill>
              <a:srgbClr val="FF0000"/>
            </a:solidFill>
          </a:ln>
        </p:spPr>
        <p:txBody>
          <a:bodyPr wrap="square" rtlCol="0">
            <a:spAutoFit/>
          </a:bodyPr>
          <a:lstStyle/>
          <a:p>
            <a:pPr algn="ctr"/>
            <a:r>
              <a:rPr lang="en-US" sz="1200" b="1" dirty="0" err="1" smtClean="0"/>
              <a:t>NetCDF</a:t>
            </a:r>
            <a:r>
              <a:rPr lang="en-US" sz="1200" b="1" dirty="0" smtClean="0"/>
              <a:t> Files in Advanced Data Model</a:t>
            </a:r>
          </a:p>
          <a:p>
            <a:r>
              <a:rPr lang="en-US" sz="1200" dirty="0">
                <a:hlinkClick r:id="rId2"/>
              </a:rPr>
              <a:t>CARVE: L2 Atmospheric CO2, CO and CH4 Concentrations, Harvard CRDS, Alaska, 2012-2014</a:t>
            </a:r>
            <a:endParaRPr lang="en-US" sz="1200" dirty="0"/>
          </a:p>
        </p:txBody>
      </p:sp>
    </p:spTree>
    <p:extLst>
      <p:ext uri="{BB962C8B-B14F-4D97-AF65-F5344CB8AC3E}">
        <p14:creationId xmlns:p14="http://schemas.microsoft.com/office/powerpoint/2010/main" val="1368472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ESA_Best_Practice-data_template_v2">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Tx/>
          <a:buSzTx/>
          <a:buFontTx/>
          <a:buChar char="–"/>
          <a:tabLst/>
          <a:defRPr kumimoji="0" lang="en-US" sz="2600" b="0" i="0" u="none" strike="noStrike" cap="none" normalizeH="0" baseline="0">
            <a:ln>
              <a:noFill/>
            </a:ln>
            <a:solidFill>
              <a:schemeClr val="tx1"/>
            </a:solidFill>
            <a:effectLst/>
            <a:latin typeface="Calibri"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Tx/>
          <a:buSzTx/>
          <a:buFontTx/>
          <a:buChar char="–"/>
          <a:tabLst/>
          <a:defRPr kumimoji="0" lang="en-US" sz="2600" b="0" i="0" u="none" strike="noStrike" cap="none" normalizeH="0" baseline="0">
            <a:ln>
              <a:noFill/>
            </a:ln>
            <a:solidFill>
              <a:schemeClr val="tx1"/>
            </a:solidFill>
            <a:effectLst/>
            <a:latin typeface="Calibri"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RNLDAAC_160226">
  <a:themeElements>
    <a:clrScheme name="ORNL corporate palette May 28 saturation adjust">
      <a:dk1>
        <a:sysClr val="windowText" lastClr="000000"/>
      </a:dk1>
      <a:lt1>
        <a:sysClr val="window" lastClr="FFFFFF"/>
      </a:lt1>
      <a:dk2>
        <a:srgbClr val="1E7640"/>
      </a:dk2>
      <a:lt2>
        <a:srgbClr val="FFFFFF"/>
      </a:lt2>
      <a:accent1>
        <a:srgbClr val="306DBE"/>
      </a:accent1>
      <a:accent2>
        <a:srgbClr val="84B641"/>
      </a:accent2>
      <a:accent3>
        <a:srgbClr val="DE762D"/>
      </a:accent3>
      <a:accent4>
        <a:srgbClr val="2ABDDA"/>
      </a:accent4>
      <a:accent5>
        <a:srgbClr val="A03123"/>
      </a:accent5>
      <a:accent6>
        <a:srgbClr val="FFCD00"/>
      </a:accent6>
      <a:hlink>
        <a:srgbClr val="0070B9"/>
      </a:hlink>
      <a:folHlink>
        <a:srgbClr val="1E764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solidFill>
            <a:schemeClr val="accent1"/>
          </a:solidFill>
        </a:ln>
        <a:effectLst/>
        <a:scene3d>
          <a:camera prst="orthographicFront">
            <a:rot lat="0" lon="0" rev="0"/>
          </a:camera>
          <a:lightRig rig="threePt" dir="t">
            <a:rot lat="0" lon="0" rev="1200000"/>
          </a:lightRig>
        </a:scene3d>
        <a:sp3d/>
      </a:spPr>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defPPr algn="ctr">
          <a:lnSpc>
            <a:spcPct val="90000"/>
          </a:lnSpc>
          <a:defRPr dirty="0" smtClean="0">
            <a:solidFill>
              <a:schemeClr val="tx1"/>
            </a:solidFill>
          </a:defRPr>
        </a:defPPr>
      </a:lstStyle>
      <a:style>
        <a:lnRef idx="0">
          <a:schemeClr val="accent1"/>
        </a:lnRef>
        <a:fillRef idx="3">
          <a:schemeClr val="accent1"/>
        </a:fillRef>
        <a:effectRef idx="3">
          <a:schemeClr val="accent1"/>
        </a:effectRef>
        <a:fontRef idx="minor">
          <a:schemeClr val="lt1"/>
        </a:fontRef>
      </a:style>
    </a:spDef>
    <a:txDef>
      <a:spPr>
        <a:noFill/>
      </a:spPr>
      <a:bodyPr wrap="none" rtlCol="0">
        <a:spAutoFit/>
      </a:bodyPr>
      <a:lstStyle>
        <a:defPPr algn="ctr">
          <a:lnSpc>
            <a:spcPct val="90000"/>
          </a:lnSpc>
          <a:defRPr dirty="0" smtClean="0"/>
        </a:defPPr>
      </a:lstStyle>
    </a:txDef>
  </a:objectDefaults>
  <a:extraClrSchemeLst/>
  <a:extLst>
    <a:ext uri="{05A4C25C-085E-4340-85A3-A5531E510DB2}">
      <thm15:themeFamily xmlns:thm15="http://schemas.microsoft.com/office/thememl/2012/main" name="ORNL template_4x3_160226.potx" id="{DF21DB35-F0E5-4B9D-A31C-3B8FCA7CFF42}" vid="{C80A0934-B94A-49A3-9B10-0453C9DE6C2E}"/>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52985</TotalTime>
  <Words>2709</Words>
  <Application>Microsoft Macintosh PowerPoint</Application>
  <PresentationFormat>On-screen Show (4:3)</PresentationFormat>
  <Paragraphs>514</Paragraphs>
  <Slides>56</Slides>
  <Notes>15</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56</vt:i4>
      </vt:variant>
    </vt:vector>
  </HeadingPairs>
  <TitlesOfParts>
    <vt:vector size="65" baseType="lpstr">
      <vt:lpstr>Arial Black</vt:lpstr>
      <vt:lpstr>Calibri</vt:lpstr>
      <vt:lpstr>Courier New</vt:lpstr>
      <vt:lpstr>ＭＳ Ｐゴシック</vt:lpstr>
      <vt:lpstr>Verdana</vt:lpstr>
      <vt:lpstr>宋体</vt:lpstr>
      <vt:lpstr>Arial</vt:lpstr>
      <vt:lpstr>ESA_Best_Practice-data_template_v2</vt:lpstr>
      <vt:lpstr>ORNLDAAC_160226</vt:lpstr>
      <vt:lpstr>Standards and Tools to Access and Visualize Data</vt:lpstr>
      <vt:lpstr>Outline</vt:lpstr>
      <vt:lpstr>Outline</vt:lpstr>
      <vt:lpstr>Tabular Data</vt:lpstr>
      <vt:lpstr>Google Fusion Table</vt:lpstr>
      <vt:lpstr>Demo</vt:lpstr>
      <vt:lpstr>Outline</vt:lpstr>
      <vt:lpstr>NetCDF</vt:lpstr>
      <vt:lpstr>Structure of a Classic-model NetCDF file</vt:lpstr>
      <vt:lpstr>Climate and Forecast (CF) Conventions</vt:lpstr>
      <vt:lpstr>Components of CF Conventions</vt:lpstr>
      <vt:lpstr>Define Standard Variable Names</vt:lpstr>
      <vt:lpstr>Specify Spatial Info in CF Conventions (1)</vt:lpstr>
      <vt:lpstr>Specify Spatial Info in CF Conventions (2)</vt:lpstr>
      <vt:lpstr>Specify Temporal Info in CF Conventions (1)</vt:lpstr>
      <vt:lpstr>Specify Temporal Info in CF Conventions (2)</vt:lpstr>
      <vt:lpstr>Specify Temporal Info in CF Conventions (3)</vt:lpstr>
      <vt:lpstr>Cell Methods</vt:lpstr>
      <vt:lpstr>Missing Data</vt:lpstr>
      <vt:lpstr>Data Units</vt:lpstr>
      <vt:lpstr>Data Quality (1)</vt:lpstr>
      <vt:lpstr>Data Quality (2)</vt:lpstr>
      <vt:lpstr>General Attributes</vt:lpstr>
      <vt:lpstr>CF Conventions for Discrete Data</vt:lpstr>
      <vt:lpstr>CF-compliance Checker</vt:lpstr>
      <vt:lpstr>CF Conventions for HDF</vt:lpstr>
      <vt:lpstr>Outline</vt:lpstr>
      <vt:lpstr>PowerPoint Presentation</vt:lpstr>
      <vt:lpstr>OPeNDAP Servers and Clients</vt:lpstr>
      <vt:lpstr>Outline</vt:lpstr>
      <vt:lpstr>NCSS – NetCDF Subset Service</vt:lpstr>
      <vt:lpstr>Outline</vt:lpstr>
      <vt:lpstr>OGC</vt:lpstr>
      <vt:lpstr>OGC Standards</vt:lpstr>
      <vt:lpstr>Data Available Through These Web Services</vt:lpstr>
      <vt:lpstr>Outline</vt:lpstr>
      <vt:lpstr>Demo</vt:lpstr>
      <vt:lpstr>Spatial Data Access Tool</vt:lpstr>
      <vt:lpstr>PowerPoint Presentation</vt:lpstr>
      <vt:lpstr>PowerPoint Presentation</vt:lpstr>
      <vt:lpstr>PowerPoint Presentation</vt:lpstr>
      <vt:lpstr>Demo</vt:lpstr>
      <vt:lpstr>San Diego Fire Boundaries in 2003</vt:lpstr>
      <vt:lpstr>Data of Interest</vt:lpstr>
      <vt:lpstr>Find Data</vt:lpstr>
      <vt:lpstr>Forest Disturbance</vt:lpstr>
      <vt:lpstr>Forest Age</vt:lpstr>
      <vt:lpstr>Land Cover</vt:lpstr>
      <vt:lpstr>Get Data</vt:lpstr>
      <vt:lpstr>Subset 2004 Forest Disturbance Data in San Diego</vt:lpstr>
      <vt:lpstr>PowerPoint Presentation</vt:lpstr>
      <vt:lpstr>Explore and Analyze Downloaded Data in Your Own Workspace</vt:lpstr>
      <vt:lpstr>View 2004 Forest Disturbance Map in ArcMap</vt:lpstr>
      <vt:lpstr>View Forest Age (2006) Map in ArcMap</vt:lpstr>
      <vt:lpstr>Compare 2002&amp;2004 MODIS Land Cover</vt:lpstr>
      <vt:lpstr>Contact us</vt:lpstr>
    </vt:vector>
  </TitlesOfParts>
  <Company>ORNL</Company>
  <LinksUpToDate>false</LinksUpToDate>
  <SharedDoc>false</SharedDoc>
  <HyperlinksChanged>false</HyperlinksChanged>
  <AppVersion>15.0030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Objectives</dc:title>
  <dc:creator>Robert B. Cook</dc:creator>
  <cp:lastModifiedBy>Wei, Yaxing</cp:lastModifiedBy>
  <cp:revision>743</cp:revision>
  <cp:lastPrinted>1601-01-01T00:00:00Z</cp:lastPrinted>
  <dcterms:created xsi:type="dcterms:W3CDTF">2002-07-16T14:35:23Z</dcterms:created>
  <dcterms:modified xsi:type="dcterms:W3CDTF">2017-03-26T19:36:02Z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5</vt:i4>
  </property>
</Properties>
</file>