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1"/>
    <p:sldMasterId id="2147484206" r:id="rId2"/>
  </p:sldMasterIdLst>
  <p:notesMasterIdLst>
    <p:notesMasterId r:id="rId20"/>
  </p:notesMasterIdLst>
  <p:handoutMasterIdLst>
    <p:handoutMasterId r:id="rId21"/>
  </p:handoutMasterIdLst>
  <p:sldIdLst>
    <p:sldId id="535" r:id="rId3"/>
    <p:sldId id="590" r:id="rId4"/>
    <p:sldId id="591" r:id="rId5"/>
    <p:sldId id="592" r:id="rId6"/>
    <p:sldId id="593" r:id="rId7"/>
    <p:sldId id="594" r:id="rId8"/>
    <p:sldId id="595" r:id="rId9"/>
    <p:sldId id="596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04" r:id="rId18"/>
    <p:sldId id="589" r:id="rId19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0"/>
    <a:srgbClr val="FF9300"/>
    <a:srgbClr val="0066FF"/>
    <a:srgbClr val="0000FF"/>
    <a:srgbClr val="333399"/>
    <a:srgbClr val="A2C0FF"/>
    <a:srgbClr val="FFFFBF"/>
    <a:srgbClr val="C6B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0" autoAdjust="0"/>
    <p:restoredTop sz="89983" autoAdjust="0"/>
  </p:normalViewPr>
  <p:slideViewPr>
    <p:cSldViewPr>
      <p:cViewPr varScale="1">
        <p:scale>
          <a:sx n="190" d="100"/>
          <a:sy n="190" d="100"/>
        </p:scale>
        <p:origin x="32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0813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0813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6672090-2CEF-7940-9166-C10C435B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2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0813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5313"/>
            <a:ext cx="5597525" cy="41703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0813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DE224D98-9B7A-914F-BC1A-44B7C1EE5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5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dcc.ac.uk/resources/how-guides/license-research-data" TargetMode="External"/><Relationship Id="rId12" Type="http://schemas.openxmlformats.org/officeDocument/2006/relationships/hyperlink" Target="https://libraries.mit.edu/data-management/share/find-repository/" TargetMode="External"/><Relationship Id="rId13" Type="http://schemas.openxmlformats.org/officeDocument/2006/relationships/hyperlink" Target="https://libraries.mit.edu/dspac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libraries.mit.edu/data-management/store/documentation/" TargetMode="External"/><Relationship Id="rId4" Type="http://schemas.openxmlformats.org/officeDocument/2006/relationships/hyperlink" Target="https://libraries.mit.edu/data-management/store/formats/" TargetMode="External"/><Relationship Id="rId5" Type="http://schemas.openxmlformats.org/officeDocument/2006/relationships/hyperlink" Target="https://libraries.mit.edu/data-management/store/organize/" TargetMode="External"/><Relationship Id="rId6" Type="http://schemas.openxmlformats.org/officeDocument/2006/relationships/hyperlink" Target="https://libraries.mit.edu/data-management/store/backups/" TargetMode="External"/><Relationship Id="rId7" Type="http://schemas.openxmlformats.org/officeDocument/2006/relationships/hyperlink" Target="https://libraries.mit.edu/data-management/share/" TargetMode="External"/><Relationship Id="rId8" Type="http://schemas.openxmlformats.org/officeDocument/2006/relationships/hyperlink" Target="https://libraries.mit.edu/data-management/share/confidentiality/" TargetMode="External"/><Relationship Id="rId9" Type="http://schemas.openxmlformats.org/officeDocument/2006/relationships/hyperlink" Target="http://web.mit.edu/tlo/www/index.html" TargetMode="External"/><Relationship Id="rId10" Type="http://schemas.openxmlformats.org/officeDocument/2006/relationships/hyperlink" Target="https://libraries.mit.edu/data-management/share/journal-requirements/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l.noaa.gov/gmd/obop/mlo/pictures/sunsetmaunaloa1.jpg" TargetMode="External"/><Relationship Id="rId4" Type="http://schemas.openxmlformats.org/officeDocument/2006/relationships/hyperlink" Target="http://www.esrl.noaa.gov/gmd/obop/mlo/pictures/scripts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8D6CF-2EC6-CA4E-BD40-DDBB31E642C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2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Over the past few years there has been an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increasing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recogniztion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of the importance of research data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US Government has been working toward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a policy on open data,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culiminating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in this February 2013 policy on open data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Agencies have data policies that encourage sharing:  NASA has long has a policy of unrestricted access to data and other agencies do as well.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Scientific journals have a requirement to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make the data available to readers, often via an data archive</a:t>
            </a:r>
          </a:p>
          <a:p>
            <a:r>
              <a:rPr lang="en-US" sz="12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Many funders are requiring that each proposal contain a short Data Management Plan (~2 pages)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Idea is that peer review will help select excellent science with excellent data management activities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What I will do is</a:t>
            </a:r>
            <a:r>
              <a:rPr lang="en-US" sz="1200" baseline="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 provide some information about the contents of a data management plan</a:t>
            </a:r>
            <a:endParaRPr lang="en-US" sz="12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11CAA665-62DB-D94B-8511-CE5E68F131DF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4064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A68F2F44-6101-BC42-9045-5D6C1597D2BE}" type="slidenum"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DMP is a formal document that outlines what you will do with your data during and after your research.  This ensures that your data will be safe now and in the future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This talk describes how to prepare a Data Management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Plan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B8980591-5B90-CE4E-9908-D601BF97FF55}" type="slidenum"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5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There are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many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different types of data that may be produced by a research study. Consider this list when describing data that will be produced by the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project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 smtClean="0"/>
          </a:p>
          <a:p>
            <a:r>
              <a:rPr lang="en-US" dirty="0" smtClean="0"/>
              <a:t> Project, experiment, and data description </a:t>
            </a:r>
          </a:p>
          <a:p>
            <a:pPr lvl="1"/>
            <a:r>
              <a:rPr lang="en-US" dirty="0" smtClean="0"/>
              <a:t>What’s the purpose of the research?</a:t>
            </a:r>
          </a:p>
          <a:p>
            <a:pPr lvl="1"/>
            <a:r>
              <a:rPr lang="en-US" dirty="0" smtClean="0"/>
              <a:t>What is the data? How and in what format will the data be collected? Is it numerical data, image data, text sequences, or modeling data?</a:t>
            </a:r>
          </a:p>
          <a:p>
            <a:pPr lvl="1"/>
            <a:r>
              <a:rPr lang="en-US" dirty="0" smtClean="0"/>
              <a:t>How much data will be generated for this research?</a:t>
            </a:r>
          </a:p>
          <a:p>
            <a:pPr lvl="1"/>
            <a:r>
              <a:rPr lang="en-US" dirty="0" smtClean="0"/>
              <a:t>How long will the data be collected and how often will it change?</a:t>
            </a:r>
          </a:p>
          <a:p>
            <a:pPr lvl="1"/>
            <a:r>
              <a:rPr lang="en-US" dirty="0" smtClean="0"/>
              <a:t>Are you using data that someone else produced? If so, where is it from?</a:t>
            </a:r>
          </a:p>
          <a:p>
            <a:pPr lvl="1"/>
            <a:r>
              <a:rPr lang="en-US" dirty="0" smtClean="0"/>
              <a:t>Who is responsible for managing the data? Who will ensure that the data management plan is carried out?</a:t>
            </a:r>
          </a:p>
          <a:p>
            <a:r>
              <a:rPr lang="en-US" dirty="0" smtClean="0"/>
              <a:t>Documentation, organization, and storage 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>
                <a:hlinkClick r:id="rId3"/>
              </a:rPr>
              <a:t>documentation</a:t>
            </a:r>
            <a:r>
              <a:rPr lang="en-US" dirty="0" smtClean="0"/>
              <a:t> will you be creating in order to make the data understandable by other researchers?</a:t>
            </a:r>
          </a:p>
          <a:p>
            <a:pPr lvl="1"/>
            <a:r>
              <a:rPr lang="en-US" dirty="0" smtClean="0"/>
              <a:t>Are you using metadata that is standard to your field? How will the metadata be managed and stored?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>
                <a:hlinkClick r:id="rId4"/>
              </a:rPr>
              <a:t>file formats</a:t>
            </a:r>
            <a:r>
              <a:rPr lang="en-US" dirty="0" smtClean="0"/>
              <a:t> will be used? Do these formats conform to an open standard and/or are they proprietary?</a:t>
            </a:r>
          </a:p>
          <a:p>
            <a:pPr lvl="1"/>
            <a:r>
              <a:rPr lang="en-US" dirty="0" smtClean="0"/>
              <a:t>Are you using a file format that is standard to your field? If not, how will you document the alternative you are using?</a:t>
            </a:r>
          </a:p>
          <a:p>
            <a:pPr lvl="1"/>
            <a:r>
              <a:rPr lang="en-US" dirty="0" smtClean="0"/>
              <a:t>What directory and </a:t>
            </a:r>
            <a:r>
              <a:rPr lang="en-US" dirty="0" smtClean="0">
                <a:hlinkClick r:id="rId5"/>
              </a:rPr>
              <a:t>file naming</a:t>
            </a:r>
            <a:r>
              <a:rPr lang="en-US" dirty="0" smtClean="0"/>
              <a:t> convention will be used?</a:t>
            </a:r>
          </a:p>
          <a:p>
            <a:pPr lvl="1"/>
            <a:r>
              <a:rPr lang="en-US" dirty="0" smtClean="0"/>
              <a:t>What are your </a:t>
            </a:r>
            <a:r>
              <a:rPr lang="en-US" dirty="0" smtClean="0">
                <a:hlinkClick r:id="rId6"/>
              </a:rPr>
              <a:t>local storage and backup procedures</a:t>
            </a:r>
            <a:r>
              <a:rPr lang="en-US" dirty="0" smtClean="0"/>
              <a:t>? Will this data require secure storage?</a:t>
            </a:r>
          </a:p>
          <a:p>
            <a:pPr lvl="1"/>
            <a:r>
              <a:rPr lang="en-US" dirty="0" smtClean="0"/>
              <a:t>What tools or software are required to read or view the data?</a:t>
            </a:r>
          </a:p>
          <a:p>
            <a:r>
              <a:rPr lang="en-US" dirty="0" smtClean="0"/>
              <a:t>Access, sharing, and re-use </a:t>
            </a:r>
          </a:p>
          <a:p>
            <a:pPr lvl="1"/>
            <a:r>
              <a:rPr lang="en-US" dirty="0" smtClean="0"/>
              <a:t>Who has the right to manage this data? Is it the responsibility of the PI, student, lab, MIT, or funding agency?</a:t>
            </a:r>
          </a:p>
          <a:p>
            <a:pPr lvl="1"/>
            <a:r>
              <a:rPr lang="en-US" dirty="0" smtClean="0"/>
              <a:t>What data will be </a:t>
            </a:r>
            <a:r>
              <a:rPr lang="en-US" dirty="0" smtClean="0">
                <a:hlinkClick r:id="rId7"/>
              </a:rPr>
              <a:t>shared</a:t>
            </a:r>
            <a:r>
              <a:rPr lang="en-US" dirty="0" smtClean="0"/>
              <a:t>, when, and how?</a:t>
            </a:r>
          </a:p>
          <a:p>
            <a:pPr lvl="1"/>
            <a:r>
              <a:rPr lang="en-US" dirty="0" smtClean="0"/>
              <a:t>Does sharing the data raise </a:t>
            </a:r>
            <a:r>
              <a:rPr lang="en-US" dirty="0" smtClean="0">
                <a:hlinkClick r:id="rId8"/>
              </a:rPr>
              <a:t>privacy, ethical, or confidentiality concerns</a:t>
            </a:r>
            <a:r>
              <a:rPr lang="en-US" dirty="0" smtClean="0"/>
              <a:t>?  Do you have a plan to protect or anonymize data, if needed?</a:t>
            </a:r>
          </a:p>
          <a:p>
            <a:pPr lvl="1"/>
            <a:r>
              <a:rPr lang="en-US" dirty="0" smtClean="0"/>
              <a:t>Who holds intellectual property rights for the data and other information created by the project? Will any copyrighted or licensed material be used? Do you have permission to use/disseminate this material?</a:t>
            </a:r>
          </a:p>
          <a:p>
            <a:pPr lvl="1"/>
            <a:r>
              <a:rPr lang="en-US" dirty="0" smtClean="0"/>
              <a:t>Are there any patent- or technology-licensing-related restrictions on data sharing associated with this grant? The </a:t>
            </a:r>
            <a:r>
              <a:rPr lang="en-US" dirty="0" smtClean="0">
                <a:hlinkClick r:id="rId9"/>
              </a:rPr>
              <a:t>Technology Licensing Office (TLO)</a:t>
            </a:r>
            <a:r>
              <a:rPr lang="en-US" dirty="0" smtClean="0"/>
              <a:t> can provide this information.</a:t>
            </a:r>
          </a:p>
          <a:p>
            <a:pPr lvl="1"/>
            <a:r>
              <a:rPr lang="en-US" dirty="0" smtClean="0"/>
              <a:t>Will this research be published in a </a:t>
            </a:r>
            <a:r>
              <a:rPr lang="en-US" dirty="0" smtClean="0">
                <a:hlinkClick r:id="rId10"/>
              </a:rPr>
              <a:t>journal</a:t>
            </a:r>
            <a:r>
              <a:rPr lang="en-US" dirty="0" smtClean="0"/>
              <a:t> that requires the underlying data to accompany articles?</a:t>
            </a:r>
          </a:p>
          <a:p>
            <a:pPr lvl="1"/>
            <a:r>
              <a:rPr lang="en-US" dirty="0" smtClean="0"/>
              <a:t>Will there be any embargoes on the data?</a:t>
            </a:r>
          </a:p>
          <a:p>
            <a:pPr lvl="1"/>
            <a:r>
              <a:rPr lang="en-US" dirty="0" smtClean="0"/>
              <a:t>Will you </a:t>
            </a:r>
            <a:r>
              <a:rPr lang="en-US" dirty="0" smtClean="0">
                <a:hlinkClick r:id="rId11"/>
              </a:rPr>
              <a:t>permit re-use</a:t>
            </a:r>
            <a:r>
              <a:rPr lang="en-US" dirty="0" smtClean="0"/>
              <a:t>, redistribution, or the creation of new tools, services, data sets, or products (derivatives)? Will commercial use be allowed?</a:t>
            </a:r>
          </a:p>
          <a:p>
            <a:r>
              <a:rPr lang="en-US" dirty="0" smtClean="0"/>
              <a:t>Archiving </a:t>
            </a:r>
          </a:p>
          <a:p>
            <a:pPr lvl="1"/>
            <a:r>
              <a:rPr lang="en-US" dirty="0" smtClean="0"/>
              <a:t>How will you be archiving the data? Will you be storing it in an archive or repository for long-term access? If not, how will you preserve access to the data?</a:t>
            </a:r>
          </a:p>
          <a:p>
            <a:pPr lvl="1"/>
            <a:r>
              <a:rPr lang="en-US" dirty="0" smtClean="0"/>
              <a:t>Is a </a:t>
            </a:r>
            <a:r>
              <a:rPr lang="en-US" dirty="0" smtClean="0">
                <a:hlinkClick r:id="rId12"/>
              </a:rPr>
              <a:t>discipline-specific repository</a:t>
            </a:r>
            <a:r>
              <a:rPr lang="en-US" dirty="0" smtClean="0"/>
              <a:t> available? If not, you could consider depositing your data into </a:t>
            </a:r>
            <a:r>
              <a:rPr lang="en-US" dirty="0" smtClean="0">
                <a:hlinkClick r:id="rId13"/>
              </a:rPr>
              <a:t>DSpace@MIT</a:t>
            </a:r>
            <a:r>
              <a:rPr lang="en-US" dirty="0" smtClean="0"/>
              <a:t>. Email us at </a:t>
            </a:r>
            <a:r>
              <a:rPr lang="en-US" dirty="0" err="1" smtClean="0"/>
              <a:t>data-management@mit.edu</a:t>
            </a:r>
            <a:r>
              <a:rPr lang="en-US" dirty="0" smtClean="0"/>
              <a:t> if you’re interested in using </a:t>
            </a:r>
            <a:r>
              <a:rPr lang="en-US" dirty="0" err="1" smtClean="0"/>
              <a:t>DSpace@MIT</a:t>
            </a:r>
            <a:r>
              <a:rPr lang="en-US" dirty="0" smtClean="0"/>
              <a:t> to store your data.</a:t>
            </a:r>
          </a:p>
          <a:p>
            <a:pPr lvl="1"/>
            <a:r>
              <a:rPr lang="en-US" dirty="0" smtClean="0"/>
              <a:t>How will you prepare data for preservation or data sharing? Will the data need to be anonymized or converted to more stable file formats?</a:t>
            </a:r>
          </a:p>
          <a:p>
            <a:pPr lvl="1"/>
            <a:r>
              <a:rPr lang="en-US" dirty="0" smtClean="0"/>
              <a:t>Are software or tools needed to use the data? Will these be archived?</a:t>
            </a:r>
          </a:p>
          <a:p>
            <a:pPr lvl="1"/>
            <a:r>
              <a:rPr lang="en-US" dirty="0" smtClean="0"/>
              <a:t>How long should the data be retained? 3-5 years, 10 years, or forever?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9DCCC5D4-1321-A34A-A9EB-C81724E038E2}" type="slidenum"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http://www.esrl.noaa.gov/gmd/obop/mlo/pictures/sunsetmaunaloa1.jpg</a:t>
            </a:r>
          </a:p>
          <a:p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http://www.esrl.noaa.gov/gmd/obop/mlo/pictures/scripts.jpg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F7BAF3A9-8139-FA4C-9C3C-6BD0748874CC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9965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Collecting gas samples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continutouslyRaw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data contains the gas concentrations plus calibration standards, reference standards, daily check standards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none" baseline="0" dirty="0" smtClean="0">
                <a:latin typeface="Calibri" charset="0"/>
                <a:ea typeface="ＭＳ Ｐゴシック" charset="0"/>
                <a:cs typeface="ＭＳ Ｐゴシック" charset="0"/>
              </a:rPr>
              <a:t>Raw data and then averaged at several different time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baseline="0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dirty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http://www.esrl.noaa.gov/gmd/obop/mlo/pictures/sunsetmaunaloa1.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jpg</a:t>
            </a:r>
          </a:p>
          <a:p>
            <a:endParaRPr lang="en-US" u="sng" dirty="0" smtClean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endParaRPr lang="en-US" u="sng" dirty="0">
              <a:latin typeface="Calibri" charset="0"/>
              <a:ea typeface="ＭＳ Ｐゴシック" charset="0"/>
              <a:cs typeface="ＭＳ Ｐゴシック" charset="0"/>
              <a:hlinkClick r:id="rId3"/>
            </a:endParaRPr>
          </a:p>
          <a:p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http://www.esrl.noaa.gov/gmd/obop/mlo/pictures/scripts.jpg</a:t>
            </a:r>
            <a:endParaRPr lang="en-US" u="sng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www.esrl.noaa.gov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gmd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obop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mlo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/pictures/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sunsensor.jpg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C063E9D2-E379-184E-B468-547BCE61E283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694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including DOI, that indicates the version of the Mauna Loa Data Product and how to obtain a copy of that product.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Data available at CDIAC so that interested users can discover the Mauna Loa CO2 record along with other related Earth science data. 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49E8E7D7-CCA2-0848-B4C1-BE1873DE207E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381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ABB0-2069-8B47-BFEE-DD8B5EB740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62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 userDrawn="1"/>
        </p:nvSpPr>
        <p:spPr bwMode="auto">
          <a:xfrm flipV="1">
            <a:off x="457200" y="2819400"/>
            <a:ext cx="5334000" cy="1588"/>
          </a:xfrm>
          <a:prstGeom prst="line">
            <a:avLst/>
          </a:prstGeom>
          <a:noFill/>
          <a:ln w="349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8" descr="bluemarble_circle_transparent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922588"/>
            <a:ext cx="14176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ongo_spot_circle_transpar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84388"/>
            <a:ext cx="1435100" cy="137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6197600" y="2181226"/>
            <a:ext cx="1225550" cy="1169988"/>
          </a:xfrm>
          <a:prstGeom prst="ellips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934200" y="2998788"/>
            <a:ext cx="1295400" cy="1219200"/>
          </a:xfrm>
          <a:prstGeom prst="ellips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7200" y="1295400"/>
            <a:ext cx="5334000" cy="1524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84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57200" y="3048000"/>
            <a:ext cx="4648200" cy="1143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998788"/>
            <a:ext cx="1295400" cy="1219200"/>
          </a:xfrm>
          <a:prstGeom prst="ellipse">
            <a:avLst/>
          </a:prstGeom>
          <a:ln w="635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5"/>
          <p:cNvSpPr>
            <a:spLocks noChangeArrowheads="1"/>
          </p:cNvSpPr>
          <p:nvPr userDrawn="1"/>
        </p:nvSpPr>
        <p:spPr bwMode="auto">
          <a:xfrm>
            <a:off x="6934200" y="2998788"/>
            <a:ext cx="1295400" cy="1219200"/>
          </a:xfrm>
          <a:prstGeom prst="ellips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303588"/>
            <a:ext cx="1295400" cy="1268412"/>
          </a:xfrm>
          <a:prstGeom prst="ellipse">
            <a:avLst/>
          </a:prstGeom>
          <a:ln w="9525" cap="rnd" cmpd="sng"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895600"/>
            <a:ext cx="1467816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51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EB69-1D62-A24C-B641-B095ADD60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74638"/>
            <a:ext cx="1943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6D0E-7AC5-9241-9D06-50F5A4774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5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  <a:ea typeface=""/>
              <a:cs typeface="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88705"/>
          </a:xfrm>
        </p:spPr>
        <p:txBody>
          <a:bodyPr/>
          <a:lstStyle>
            <a:lvl1pPr algn="l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63" y="6282137"/>
            <a:ext cx="2943299" cy="5758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77790" y="5768881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1E7640"/>
                </a:solidFill>
                <a:latin typeface="Arial"/>
                <a:ea typeface=""/>
                <a:cs typeface="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latin typeface="Arial"/>
                <a:ea typeface=""/>
                <a:cs typeface=""/>
              </a:rPr>
            </a:br>
            <a:r>
              <a:rPr lang="en-US" sz="1000" dirty="0">
                <a:solidFill>
                  <a:srgbClr val="1E7640"/>
                </a:solidFill>
                <a:latin typeface="Arial"/>
                <a:ea typeface=""/>
                <a:cs typeface=""/>
              </a:rPr>
              <a:t>for the US Department of Energy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244602"/>
            <a:ext cx="4060272" cy="5045846"/>
          </a:xfrm>
          <a:prstGeom prst="rect">
            <a:avLst/>
          </a:prstGeom>
        </p:spPr>
      </p:pic>
      <p:pic>
        <p:nvPicPr>
          <p:cNvPr id="7" name="Picture 6" descr="NASA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26" y="121590"/>
            <a:ext cx="1299493" cy="1075732"/>
          </a:xfrm>
          <a:prstGeom prst="rect">
            <a:avLst/>
          </a:prstGeom>
        </p:spPr>
      </p:pic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  <a:ea typeface=""/>
              <a:cs typeface=""/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381000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19200"/>
            <a:ext cx="8642640" cy="348993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pPr algn="r" defTabSz="173038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sp>
        <p:nvSpPr>
          <p:cNvPr id="9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ea typeface=""/>
                <a:cs typeface="Arial" pitchFamily="34" charset="0"/>
              </a:rPr>
              <a:t>Spatial Data Access Tool (SDAT)</a:t>
            </a:r>
            <a:endParaRPr lang="en-US" sz="1000" dirty="0">
              <a:solidFill>
                <a:srgbClr val="BFBFBF"/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220" y="0"/>
            <a:ext cx="929780" cy="9297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7" y="237744"/>
            <a:ext cx="4341471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-76200" y="6569075"/>
            <a:ext cx="5334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aseline="0" dirty="0" smtClean="0"/>
              <a:t>   </a:t>
            </a:r>
            <a:r>
              <a:rPr lang="en-US" dirty="0" smtClean="0"/>
              <a:t>Data Management Workshop, March 26,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400F-40F2-DD42-85AA-DC6EC84B1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07EA-2850-6044-8EBA-6F7E47A7F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E9462-101F-414A-B3FD-A35266471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33418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ABA6-5720-0942-A049-2B12A2F6A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358210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6210-F975-9D48-9A3B-8F3BA3030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17080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0BFF-52D1-1247-8504-4A411CE47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267850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E4B0-7DF4-EA4F-8978-06BAF1036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217680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14E0-8B6A-C64F-917E-C9EF8BC57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772400" cy="9445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772400" cy="4678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AF8FB2E1-3495-EE4B-81A3-63C21DE9D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Oval 19"/>
          <p:cNvSpPr>
            <a:spLocks noChangeArrowheads="1"/>
          </p:cNvSpPr>
          <p:nvPr/>
        </p:nvSpPr>
        <p:spPr bwMode="auto">
          <a:xfrm>
            <a:off x="8197850" y="1198563"/>
            <a:ext cx="288925" cy="2571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Oval 20"/>
          <p:cNvSpPr>
            <a:spLocks noChangeArrowheads="1"/>
          </p:cNvSpPr>
          <p:nvPr/>
        </p:nvSpPr>
        <p:spPr bwMode="auto">
          <a:xfrm>
            <a:off x="8372475" y="1377950"/>
            <a:ext cx="303213" cy="266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21"/>
          <p:cNvSpPr>
            <a:spLocks noChangeArrowheads="1"/>
          </p:cNvSpPr>
          <p:nvPr/>
        </p:nvSpPr>
        <p:spPr bwMode="auto">
          <a:xfrm>
            <a:off x="8191500" y="1544638"/>
            <a:ext cx="306388" cy="266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auto">
          <a:xfrm>
            <a:off x="482600" y="1143000"/>
            <a:ext cx="7848600" cy="0"/>
          </a:xfrm>
          <a:prstGeom prst="line">
            <a:avLst/>
          </a:prstGeom>
          <a:noFill/>
          <a:ln w="349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569075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ABoVE </a:t>
            </a:r>
            <a:r>
              <a:rPr lang="en-US" dirty="0"/>
              <a:t>Data Management Practices, </a:t>
            </a:r>
            <a:r>
              <a:rPr lang="en-US" dirty="0" smtClean="0"/>
              <a:t>August 29</a:t>
            </a:r>
            <a:r>
              <a:rPr lang="en-US" dirty="0"/>
              <a:t>, </a:t>
            </a:r>
            <a:r>
              <a:rPr lang="en-US" dirty="0" smtClean="0"/>
              <a:t>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pPr algn="r" defTabSz="173038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ea typeface=""/>
                <a:cs typeface="Arial" pitchFamily="34" charset="0"/>
              </a:rPr>
              <a:t>Spatial Data Access Tool (SDAT)</a:t>
            </a:r>
            <a:endParaRPr lang="en-US" sz="1000" dirty="0">
              <a:solidFill>
                <a:srgbClr val="BFBFBF"/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  <a:ea typeface=""/>
              <a:cs typeface="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4220" y="0"/>
            <a:ext cx="929780" cy="9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5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rippsco2.ucsd.ed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hyperlink" Target="http://dmptool.org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bove.nasa.gov/2014_NRA/data_management_plan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aac.ornl.gov/" TargetMode="External"/><Relationship Id="rId3" Type="http://schemas.openxmlformats.org/officeDocument/2006/relationships/hyperlink" Target="mailto:weiy@ornl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49325"/>
            <a:ext cx="7808843" cy="1676400"/>
          </a:xfrm>
        </p:spPr>
        <p:txBody>
          <a:bodyPr anchor="ctr"/>
          <a:lstStyle/>
          <a:p>
            <a:pPr eaLnBrk="1" hangingPunct="1"/>
            <a:r>
              <a:rPr lang="en-US"/>
              <a:t>How to write a </a:t>
            </a:r>
            <a:r>
              <a:rPr lang="en-US"/>
              <a:t>data </a:t>
            </a:r>
            <a:r>
              <a:rPr lang="en-US" smtClean="0"/>
              <a:t>management </a:t>
            </a:r>
            <a:r>
              <a:rPr lang="en-US" dirty="0"/>
              <a:t>plan</a:t>
            </a:r>
            <a:r>
              <a:rPr lang="en-US" dirty="0"/>
              <a:t> </a:t>
            </a:r>
            <a:endParaRPr lang="en-US" sz="24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5486400" cy="2057400"/>
          </a:xfrm>
        </p:spPr>
        <p:txBody>
          <a:bodyPr/>
          <a:lstStyle/>
          <a:p>
            <a:pPr eaLnBrk="1" hangingPunct="1"/>
            <a:r>
              <a:rPr lang="en-US" sz="2000" b="1" dirty="0">
                <a:latin typeface="Calibri" charset="0"/>
              </a:rPr>
              <a:t>Debjani </a:t>
            </a:r>
            <a:r>
              <a:rPr lang="en-US" sz="2000" b="1" dirty="0" smtClean="0">
                <a:latin typeface="Calibri" charset="0"/>
              </a:rPr>
              <a:t>Deb</a:t>
            </a:r>
            <a:r>
              <a:rPr lang="en-US" sz="2000" b="1" dirty="0" smtClean="0">
                <a:latin typeface="Calibri" charset="0"/>
              </a:rPr>
              <a:t>, </a:t>
            </a:r>
            <a:r>
              <a:rPr lang="en-US" sz="2000" dirty="0" smtClean="0">
                <a:latin typeface="Calibri" charset="0"/>
              </a:rPr>
              <a:t>Alison Boyer, </a:t>
            </a:r>
            <a:r>
              <a:rPr lang="en-US" sz="2000" dirty="0" smtClean="0">
                <a:latin typeface="Calibri" charset="0"/>
              </a:rPr>
              <a:t>and </a:t>
            </a:r>
            <a:r>
              <a:rPr lang="en-US" sz="2000" dirty="0" err="1">
                <a:latin typeface="Calibri" charset="0"/>
              </a:rPr>
              <a:t>Yaxing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Wei</a:t>
            </a:r>
            <a:endParaRPr lang="en-US" sz="1400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ORNL </a:t>
            </a:r>
            <a:r>
              <a:rPr lang="en-US" dirty="0">
                <a:latin typeface="Calibri" charset="0"/>
              </a:rPr>
              <a:t>Distributed Active Archive Center </a:t>
            </a:r>
            <a:r>
              <a:rPr lang="en-US" dirty="0" smtClean="0">
                <a:latin typeface="Calibri" charset="0"/>
              </a:rPr>
              <a:t>(ORNL DAAC)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Environmental Sciences Division </a:t>
            </a:r>
          </a:p>
          <a:p>
            <a:pPr eaLnBrk="1" hangingPunct="1"/>
            <a:r>
              <a:rPr lang="en-US" dirty="0">
                <a:latin typeface="Calibri" charset="0"/>
              </a:rPr>
              <a:t>Oak Ridge National Laboratory</a:t>
            </a:r>
          </a:p>
          <a:p>
            <a:pPr eaLnBrk="1" hangingPunct="1"/>
            <a:r>
              <a:rPr lang="en-US" dirty="0">
                <a:latin typeface="Calibri" charset="0"/>
              </a:rPr>
              <a:t>Oak Ridge, TN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March 26, 2017</a:t>
            </a:r>
            <a:endParaRPr lang="en-US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791200"/>
            <a:ext cx="994578" cy="82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5721350"/>
            <a:ext cx="965200" cy="96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00" y="5880100"/>
            <a:ext cx="871345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5770364" cy="461664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Metadata formats provide a full explanation of the data (text format) and ensure compatibility with international standards (xml format</a:t>
            </a:r>
            <a:r>
              <a:rPr lang="en-US" dirty="0" smtClean="0"/>
              <a:t>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Metadata </a:t>
            </a:r>
          </a:p>
          <a:p>
            <a:pPr marL="638450" lvl="1" indent="-361639">
              <a:defRPr/>
            </a:pPr>
            <a:r>
              <a:rPr lang="en-US" sz="2200" dirty="0"/>
              <a:t>contextual information about the data in a text based document </a:t>
            </a:r>
          </a:p>
          <a:p>
            <a:pPr marL="638450" lvl="1" indent="-361639">
              <a:defRPr/>
            </a:pPr>
            <a:r>
              <a:rPr lang="en-US" sz="2200" dirty="0"/>
              <a:t>standard metadata (e.g.</a:t>
            </a:r>
            <a:r>
              <a:rPr lang="en-US" sz="2200" dirty="0" smtClean="0"/>
              <a:t>, FGDC,  </a:t>
            </a:r>
            <a:r>
              <a:rPr lang="en-US" sz="2200" dirty="0"/>
              <a:t>ISO 19115) in an xml </a:t>
            </a:r>
            <a:r>
              <a:rPr lang="en-US" sz="2200" dirty="0" smtClean="0"/>
              <a:t>file </a:t>
            </a:r>
            <a:endParaRPr lang="en-US" sz="2200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Mauna Loa Example Data Management Plan</a:t>
            </a:r>
            <a:b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</a:br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3. </a:t>
            </a:r>
            <a:r>
              <a:rPr lang="en-US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Metadata Content &amp; Format</a:t>
            </a:r>
          </a:p>
        </p:txBody>
      </p:sp>
      <p:pic>
        <p:nvPicPr>
          <p:cNvPr id="48131" name="Picture 4" descr="AA0027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1485676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j03167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14800"/>
            <a:ext cx="1848445" cy="12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09E48F84-719B-0446-974E-07046D53455B}" type="slidenum">
              <a:rPr lang="en-US" sz="1300"/>
              <a:pPr algn="r" eaLnBrk="1" hangingPunct="1">
                <a:buNone/>
              </a:pPr>
              <a:t>10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2124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7675364" cy="495597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Product released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when the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samples checked against standard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gasses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and corrections applied (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~six months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)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No period of exclusive use by the data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collectors  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Users can access documentation and final aggregated CO</a:t>
            </a:r>
            <a:r>
              <a:rPr lang="en-US" baseline="-25000" dirty="0">
                <a:latin typeface="Helvetica Neue" charset="0"/>
                <a:ea typeface="ヒラギノ角ゴ ProN W3" charset="0"/>
                <a:cs typeface="ヒラギノ角ゴ ProN W3" charset="0"/>
              </a:rPr>
              <a:t>2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data files via the Scripps CO</a:t>
            </a:r>
            <a:r>
              <a:rPr lang="en-US" baseline="-25000" dirty="0">
                <a:latin typeface="Helvetica Neue" charset="0"/>
                <a:ea typeface="ヒラギノ角ゴ ProN W3" charset="0"/>
                <a:cs typeface="ヒラギノ角ゴ ProN W3" charset="0"/>
              </a:rPr>
              <a:t>2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 Program website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( </a:t>
            </a:r>
            <a:r>
              <a:rPr lang="en-US" u="sng" dirty="0" smtClean="0"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http</a:t>
            </a:r>
            <a:r>
              <a:rPr lang="en-US" u="sng" dirty="0"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://scrippsco2.ucsd.edu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) 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Raw data will be maintained and made available on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request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Mauna Loa Example Data Management Plan</a:t>
            </a:r>
            <a:b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</a:br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4.  </a:t>
            </a:r>
            <a:r>
              <a:rPr lang="en-US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Policies for Access, Sharing, &amp; Reuse</a:t>
            </a:r>
          </a:p>
        </p:txBody>
      </p:sp>
      <p:sp>
        <p:nvSpPr>
          <p:cNvPr id="49155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A07A31E4-4823-F242-8A77-833292294080}" type="slidenum">
              <a:rPr lang="en-US" sz="1300"/>
              <a:pPr algn="r" eaLnBrk="1" hangingPunct="1">
                <a:buNone/>
              </a:pPr>
              <a:t>11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714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7522964" cy="522386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422"/>
              </a:spcAft>
            </a:pPr>
            <a:r>
              <a:rPr lang="en-US" sz="2000" dirty="0">
                <a:latin typeface="Helvetica Neue" charset="0"/>
                <a:ea typeface="ヒラギノ角ゴ ProN W3" charset="0"/>
                <a:cs typeface="ヒラギノ角ゴ ProN W3" charset="0"/>
              </a:rPr>
              <a:t>Final data product will be available for use by the research and policy communities in perpetuity. </a:t>
            </a:r>
          </a:p>
          <a:p>
            <a:pPr>
              <a:lnSpc>
                <a:spcPct val="110000"/>
              </a:lnSpc>
              <a:spcAft>
                <a:spcPts val="422"/>
              </a:spcAft>
            </a:pPr>
            <a:r>
              <a:rPr lang="en-US" sz="2000" dirty="0">
                <a:latin typeface="Helvetica Neue" charset="0"/>
                <a:ea typeface="ヒラギノ角ゴ ProN W3" charset="0"/>
                <a:cs typeface="ヒラギノ角ゴ ProN W3" charset="0"/>
              </a:rPr>
              <a:t>Raw supporting data </a:t>
            </a:r>
            <a:r>
              <a:rPr lang="en-US" sz="20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and metadata will </a:t>
            </a:r>
            <a:r>
              <a:rPr lang="en-US" sz="2000" dirty="0">
                <a:latin typeface="Helvetica Neue" charset="0"/>
                <a:ea typeface="ヒラギノ角ゴ ProN W3" charset="0"/>
                <a:cs typeface="ヒラギノ角ゴ ProN W3" charset="0"/>
              </a:rPr>
              <a:t>be available for use by researchers to confirm the quality of the Mauna Loa Record. </a:t>
            </a:r>
          </a:p>
          <a:p>
            <a:pPr>
              <a:lnSpc>
                <a:spcPct val="110000"/>
              </a:lnSpc>
              <a:spcAft>
                <a:spcPts val="422"/>
              </a:spcAft>
            </a:pPr>
            <a:r>
              <a:rPr lang="en-US" sz="2000" dirty="0">
                <a:latin typeface="Helvetica Neue" charset="0"/>
                <a:ea typeface="ヒラギノ角ゴ ProN W3" charset="0"/>
                <a:cs typeface="ヒラギノ角ゴ ProN W3" charset="0"/>
              </a:rPr>
              <a:t>Long-term stewardship and curation at the Carbon Dioxide Information and Analysis Center (CDIAC), Oak Ridge National Laboratory. </a:t>
            </a:r>
          </a:p>
          <a:p>
            <a:pPr>
              <a:lnSpc>
                <a:spcPct val="110000"/>
              </a:lnSpc>
              <a:spcAft>
                <a:spcPts val="422"/>
              </a:spcAft>
            </a:pPr>
            <a:r>
              <a:rPr lang="en-US" sz="20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Data </a:t>
            </a:r>
            <a:r>
              <a:rPr lang="en-US" sz="2000" dirty="0">
                <a:latin typeface="Helvetica Neue" charset="0"/>
                <a:ea typeface="ヒラギノ角ゴ ProN W3" charset="0"/>
                <a:cs typeface="ヒラギノ角ゴ ProN W3" charset="0"/>
              </a:rPr>
              <a:t>product citation, including DOI:</a:t>
            </a:r>
            <a:endParaRPr lang="en-US" sz="17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594920" lvl="1" indent="-314760">
              <a:lnSpc>
                <a:spcPct val="110000"/>
              </a:lnSpc>
              <a:buNone/>
            </a:pPr>
            <a:r>
              <a:rPr lang="en-US" sz="1400" dirty="0">
                <a:latin typeface="Helvetica Neue" charset="0"/>
                <a:ea typeface="ヒラギノ角ゴ ProN W3" charset="0"/>
                <a:cs typeface="ヒラギノ角ゴ ProN W3" charset="0"/>
              </a:rPr>
              <a:t>Keeling, CD, </a:t>
            </a:r>
            <a:r>
              <a:rPr lang="en-US" sz="14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at al., 2004</a:t>
            </a:r>
            <a:r>
              <a:rPr lang="en-US" sz="1400" dirty="0">
                <a:latin typeface="Helvetica Neue" charset="0"/>
                <a:ea typeface="ヒラギノ角ゴ ProN W3" charset="0"/>
                <a:cs typeface="ヒラギノ角ゴ ProN W3" charset="0"/>
              </a:rPr>
              <a:t>.  Atmospheric CO2 Concentrations - Mauna Loa Observatory, Hawaii, 1958-2003.  Numeric Data Package.  Available on-line [http://</a:t>
            </a:r>
            <a:r>
              <a:rPr lang="en-US" sz="1400" dirty="0" err="1">
                <a:latin typeface="Helvetica Neue" charset="0"/>
                <a:ea typeface="ヒラギノ角ゴ ProN W3" charset="0"/>
                <a:cs typeface="ヒラギノ角ゴ ProN W3" charset="0"/>
              </a:rPr>
              <a:t>cdiac.ornl.gov</a:t>
            </a:r>
            <a:r>
              <a:rPr lang="en-US" sz="1400" dirty="0">
                <a:latin typeface="Helvetica Neue" charset="0"/>
                <a:ea typeface="ヒラギノ角ゴ ProN W3" charset="0"/>
                <a:cs typeface="ヒラギノ角ゴ ProN W3" charset="0"/>
              </a:rPr>
              <a:t>] Carbon Dioxide Information Analysis Center (CDIAC), Oak Ridge National Laboratory, Oak Ridge, TN, USA.  </a:t>
            </a:r>
            <a:r>
              <a:rPr lang="en-US" sz="1400" dirty="0" err="1">
                <a:latin typeface="Helvetica Neue" charset="0"/>
                <a:ea typeface="ヒラギノ角ゴ ProN W3" charset="0"/>
                <a:cs typeface="ヒラギノ角ゴ ProN W3" charset="0"/>
              </a:rPr>
              <a:t>doi</a:t>
            </a:r>
            <a:r>
              <a:rPr lang="en-US" sz="1400" dirty="0">
                <a:latin typeface="Helvetica Neue" charset="0"/>
                <a:ea typeface="ヒラギノ角ゴ ProN W3" charset="0"/>
                <a:cs typeface="ヒラギノ角ゴ ProN W3" charset="0"/>
              </a:rPr>
              <a:t>:  10.3334/CDIAC/atg.ndp001</a:t>
            </a:r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944562"/>
          </a:xfrm>
        </p:spPr>
        <p:txBody>
          <a:bodyPr/>
          <a:lstStyle/>
          <a:p>
            <a:pPr eaLnBrk="1" hangingPunct="1"/>
            <a: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Mauna Loa Example Data Management Plan</a:t>
            </a:r>
            <a:b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</a:br>
            <a:r>
              <a:rPr lang="en-US" sz="3200" b="0" dirty="0" smtClean="0">
                <a:solidFill>
                  <a:srgbClr val="218595"/>
                </a:solidFill>
                <a:latin typeface="Helvetica Neue Light"/>
                <a:ea typeface="ＭＳ Ｐゴシック" charset="0"/>
                <a:cs typeface="Helvetica Neue Light"/>
              </a:rPr>
              <a:t>5. </a:t>
            </a:r>
            <a:r>
              <a:rPr lang="en-US" sz="3200" b="0" dirty="0">
                <a:solidFill>
                  <a:srgbClr val="218595"/>
                </a:solidFill>
                <a:latin typeface="Helvetica Neue Light"/>
                <a:ea typeface="ＭＳ Ｐゴシック" charset="0"/>
                <a:cs typeface="Helvetica Neue Light"/>
              </a:rPr>
              <a:t>Long-term Storage &amp; Data Management</a:t>
            </a:r>
          </a:p>
        </p:txBody>
      </p:sp>
      <p:sp>
        <p:nvSpPr>
          <p:cNvPr id="50179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E1632B17-1B16-7748-9A14-B1A1A34FD971}" type="slidenum">
              <a:rPr lang="en-US" sz="1300"/>
              <a:pPr algn="r" eaLnBrk="1" hangingPunct="1">
                <a:buNone/>
              </a:pPr>
              <a:t>12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91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218595"/>
                </a:solidFill>
                <a:latin typeface="Helvetica Neue Light"/>
                <a:cs typeface="Helvetica Neue Light"/>
              </a:rPr>
              <a:t>Budget for Data Management</a:t>
            </a:r>
            <a:endParaRPr lang="en-US" b="0" dirty="0">
              <a:solidFill>
                <a:srgbClr val="218595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funds specifically for data management</a:t>
            </a:r>
          </a:p>
          <a:p>
            <a:r>
              <a:rPr lang="en-US" dirty="0" smtClean="0"/>
              <a:t>Costs of preparation and documentation</a:t>
            </a:r>
          </a:p>
          <a:p>
            <a:pPr lvl="1"/>
            <a:r>
              <a:rPr lang="en-US" dirty="0"/>
              <a:t>Personnel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D0879-CBCB-FB4F-B570-47C0BF6D98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96038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87EF2230-5450-D547-A1D3-5726BEA55F5C}" type="slidenum">
              <a:rPr lang="en-US" smtClean="0">
                <a:latin typeface="Calibri"/>
              </a:rPr>
              <a:pPr/>
              <a:t>14</a:t>
            </a:fld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Resources: </a:t>
            </a:r>
            <a:r>
              <a:rPr lang="en-US" dirty="0" err="1" smtClean="0">
                <a:solidFill>
                  <a:srgbClr val="218595"/>
                </a:solidFill>
              </a:rPr>
              <a:t>DMPTool</a:t>
            </a:r>
            <a:endParaRPr lang="en-US" sz="2400" dirty="0">
              <a:solidFill>
                <a:srgbClr val="218595"/>
              </a:solidFill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304800" y="1346908"/>
            <a:ext cx="4648200" cy="5511092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1pPr>
            <a:lvl2pPr marL="577850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2pPr>
            <a:lvl3pPr marL="795338" indent="-2174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3pPr>
            <a:lvl4pPr marL="1257300" indent="-231775" algn="l" defTabSz="457200" rtl="0" eaLnBrk="1" latinLnBrk="0" hangingPunct="1">
              <a:spcBef>
                <a:spcPct val="20000"/>
              </a:spcBef>
              <a:buFontTx/>
              <a:buNone/>
              <a:defRPr sz="2000" i="1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None/>
              <a:defRPr sz="2000" i="1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333375"/>
            <a:r>
              <a:rPr lang="en-US" dirty="0" smtClean="0">
                <a:latin typeface="Calibri"/>
              </a:rPr>
              <a:t>On-line editor for creating </a:t>
            </a:r>
            <a:br>
              <a:rPr lang="en-US" dirty="0" smtClean="0">
                <a:latin typeface="Calibri"/>
              </a:rPr>
            </a:br>
            <a:r>
              <a:rPr lang="en-US" dirty="0" smtClean="0">
                <a:latin typeface="Calibri"/>
              </a:rPr>
              <a:t>DMPs</a:t>
            </a:r>
          </a:p>
          <a:p>
            <a:pPr marL="450850" indent="-333375"/>
            <a:r>
              <a:rPr lang="en-US" dirty="0" smtClean="0">
                <a:latin typeface="Calibri"/>
              </a:rPr>
              <a:t>22 funder templates</a:t>
            </a:r>
          </a:p>
          <a:p>
            <a:pPr marL="450850" indent="-333375"/>
            <a:r>
              <a:rPr lang="en-US" dirty="0" smtClean="0">
                <a:latin typeface="Calibri"/>
              </a:rPr>
              <a:t>Institutional resources and advice </a:t>
            </a:r>
          </a:p>
          <a:p>
            <a:pPr marL="450850" indent="-333375"/>
            <a:r>
              <a:rPr lang="en-US" dirty="0" smtClean="0">
                <a:latin typeface="Calibri"/>
              </a:rPr>
              <a:t>7,200 registered users from 1,000 institutions</a:t>
            </a:r>
          </a:p>
          <a:p>
            <a:endParaRPr lang="en-US" dirty="0" smtClean="0">
              <a:latin typeface="Calibri"/>
            </a:endParaRPr>
          </a:p>
        </p:txBody>
      </p:sp>
      <p:pic>
        <p:nvPicPr>
          <p:cNvPr id="6" name="Picture 5" descr="Screen Shot 2014-01-13 at 10.06.35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371600"/>
            <a:ext cx="4051522" cy="329876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7" name="Picture 5" descr="UVa-librar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92" y="6329340"/>
            <a:ext cx="479971" cy="25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mithsonian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66" y="6324600"/>
            <a:ext cx="1735708" cy="21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uiu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75" y="6370640"/>
            <a:ext cx="1195462" cy="19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6329341"/>
            <a:ext cx="848320" cy="1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6324600"/>
            <a:ext cx="774650" cy="1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ucsd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68" y="6329340"/>
            <a:ext cx="686469" cy="2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ucla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09" y="6355013"/>
            <a:ext cx="713258" cy="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297038" y="6400800"/>
            <a:ext cx="1404193" cy="214313"/>
            <a:chOff x="5038345" y="3233026"/>
            <a:chExt cx="2936025" cy="61887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360" y="3233026"/>
              <a:ext cx="153001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345" y="3233026"/>
              <a:ext cx="1295399" cy="61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715000" y="5334000"/>
            <a:ext cx="4191000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Step-by-Step</a:t>
            </a:r>
          </a:p>
          <a:p>
            <a:pPr>
              <a:buNone/>
            </a:pPr>
            <a:r>
              <a:rPr lang="en-US" dirty="0" smtClean="0"/>
              <a:t>Create, edit, share,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4800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u="sng" dirty="0">
                <a:hlinkClick r:id="rId13"/>
              </a:rPr>
              <a:t>http://dmptool.org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18595"/>
                </a:solidFill>
                <a:latin typeface="Helvetica Neue Light"/>
                <a:cs typeface="Helvetica Neue Light"/>
              </a:rPr>
              <a:t>Resources</a:t>
            </a:r>
            <a:endParaRPr lang="en-US" dirty="0">
              <a:solidFill>
                <a:srgbClr val="218595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971800"/>
            <a:ext cx="77724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http://above.nasa.gov/2014_NRA/data_management_plan.html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http://</a:t>
            </a:r>
            <a:r>
              <a:rPr lang="en-US" sz="2000" dirty="0" err="1" smtClean="0"/>
              <a:t>www.usgs.gov</a:t>
            </a:r>
            <a:r>
              <a:rPr lang="en-US" sz="2000" dirty="0" smtClean="0"/>
              <a:t>/</a:t>
            </a:r>
            <a:r>
              <a:rPr lang="en-US" sz="2000" dirty="0" err="1" smtClean="0"/>
              <a:t>datamanagement</a:t>
            </a:r>
            <a:r>
              <a:rPr lang="en-US" sz="2000" dirty="0" smtClean="0"/>
              <a:t>/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BA04-C6C4-8444-A279-786FFD76828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5-01-22 at 8.29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6248400" cy="1752600"/>
          </a:xfrm>
          <a:prstGeom prst="rect">
            <a:avLst/>
          </a:prstGeom>
        </p:spPr>
      </p:pic>
      <p:pic>
        <p:nvPicPr>
          <p:cNvPr id="6" name="Picture 5" descr="Screen Shot 2015-01-22 at 8.32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2489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References and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 err="1"/>
              <a:t>daac.ornl.gov</a:t>
            </a:r>
            <a:r>
              <a:rPr lang="en-US" sz="3200" i="1" dirty="0"/>
              <a:t>/PI/</a:t>
            </a:r>
            <a:r>
              <a:rPr lang="en-US" sz="3200" i="1" dirty="0" err="1"/>
              <a:t>plan.shtml</a:t>
            </a:r>
            <a:r>
              <a:rPr lang="en-US" sz="3200" i="1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Elements of a Data Management Plan</a:t>
            </a:r>
          </a:p>
          <a:p>
            <a:r>
              <a:rPr lang="en-US" dirty="0" smtClean="0"/>
              <a:t>Annotated Template </a:t>
            </a:r>
          </a:p>
          <a:p>
            <a:r>
              <a:rPr lang="en-US" dirty="0" smtClean="0"/>
              <a:t>Example Data Management Plans from successful NASA proposals</a:t>
            </a:r>
          </a:p>
          <a:p>
            <a:r>
              <a:rPr lang="en-US" dirty="0" smtClean="0"/>
              <a:t>Links to other Data Management Plan resources </a:t>
            </a:r>
          </a:p>
          <a:p>
            <a:r>
              <a:rPr lang="en-US" dirty="0" smtClean="0"/>
              <a:t>Best Practices for Managing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BA04-C6C4-8444-A279-786FFD7682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ORNL DAAC: </a:t>
            </a:r>
            <a:r>
              <a:rPr lang="en-US" dirty="0" smtClean="0">
                <a:hlinkClick r:id="rId2"/>
              </a:rPr>
              <a:t>https://daac.ornl.gov</a:t>
            </a:r>
            <a:endParaRPr lang="en-US" dirty="0" smtClean="0"/>
          </a:p>
          <a:p>
            <a:r>
              <a:rPr lang="en-US" dirty="0" smtClean="0"/>
              <a:t>Debjani Deb: </a:t>
            </a:r>
            <a:r>
              <a:rPr lang="en-US" dirty="0" smtClean="0">
                <a:hlinkClick r:id="rId3"/>
              </a:rPr>
              <a:t>debd@ornl.gov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D400F-40F2-DD42-85AA-DC6EC84B1D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C</a:t>
            </a:r>
            <a:r>
              <a:rPr lang="en-US" sz="3000" dirty="0" smtClean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hanges in data </a:t>
            </a:r>
            <a:r>
              <a:rPr lang="en-US" sz="3000" dirty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m</a:t>
            </a:r>
            <a:r>
              <a:rPr lang="en-US" sz="3000" dirty="0" smtClean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anagement requirements</a:t>
            </a:r>
            <a:endParaRPr lang="en-US" sz="3000" dirty="0">
              <a:solidFill>
                <a:srgbClr val="218595"/>
              </a:solidFill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1746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1295400"/>
            <a:ext cx="7848600" cy="4714875"/>
          </a:xfrm>
        </p:spPr>
        <p:txBody>
          <a:bodyPr/>
          <a:lstStyle/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US Government policy on open data</a:t>
            </a:r>
          </a:p>
          <a:p>
            <a:endParaRPr lang="en-US" sz="20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20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20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20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20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NASA data policy</a:t>
            </a:r>
          </a:p>
          <a:p>
            <a:pPr lvl="1"/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open sharing and no period of exclusive use</a:t>
            </a:r>
          </a:p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Scientific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journals  (Nature, Science, </a:t>
            </a:r>
            <a:r>
              <a:rPr lang="en-US" dirty="0" err="1" smtClean="0">
                <a:latin typeface="Helvetica Neue" charset="0"/>
                <a:ea typeface="ヒラギノ角ゴ ProN W3" charset="0"/>
                <a:cs typeface="ヒラギノ角ゴ ProN W3" charset="0"/>
              </a:rPr>
              <a:t>PLoS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, and Ecological Society journals )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have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data sharing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requirements. </a:t>
            </a:r>
            <a:endParaRPr lang="en-US" sz="1600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sz="16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Many funders are requiring that each proposal contain a short Data Management Plan (~2 pages) 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buFont typeface="Arial" charset="0"/>
              <a:buNone/>
            </a:pPr>
            <a:endParaRPr lang="en-US" sz="1600" b="1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buFont typeface="Arial" charset="0"/>
              <a:buNone/>
            </a:pPr>
            <a:endParaRPr lang="en-US" sz="1600" b="1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buFont typeface="Arial" charset="0"/>
              <a:buNone/>
            </a:pPr>
            <a:endParaRPr lang="en-US" sz="1600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>
              <a:buFont typeface="Arial" charset="0"/>
              <a:buNone/>
            </a:pPr>
            <a:endParaRPr lang="en-US" sz="1600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1747" name="AutoShape 2" descr="data:image/jpg;base64,/9j/4AAQSkZJRgABAQAAAQABAAD/2wCEAAkGBhQSERUUExQUFBQVGBgXFxYYFRUXGBgXFxUXFBcYFxcYHCYeFxokGhcUHy8gJCcpLCwsFR4xNTAqNSYrLCkBCQoKDgwOGg8PGikkHB8pLCwsLCwsKSksLCwsKSwsLCwsLCksLCkpLCwpKSwsLCkpLCksLCwsLCwsLCwpLCksKf/AABEIANsA5gMBIgACEQEDEQH/xAAcAAABBQEBAQAAAAAAAAAAAAACAQMEBQYHAAj/xAA+EAABAwEFBAgEBAYCAgMAAAABAAIRAwQFEiExBkFRYRMicYGRobHRMlLB8AcUFeEWI0JiovEkgjOSU3Ky/8QAGQEAAgMBAAAAAAAAAAAAAAAAAQIAAwQF/8QAKBEAAgICAgEDAwUBAAAAAAAAAAECEQMSITEEE0FRM2FxFCIyQqGB/9oADAMBAAIRAxEAPwDkCcoN1SNpFSLPRWOTOrHG76GntQwpxs6AUVWpov8ARZELE42knwxG0KOYY4Pkbp0oToYia1OBsKpyNEYJKkN4U3hUjCm6jUEx3Eae1NwniEBCsTF1GXNQlqfIQYEyZW4CMRFqTAnKTCclGL9mR3000WyrH8qYmFGqUUykI4JiWSmAVaMpqupKys78oVGVvsuxRSFchLU/hQ4FQmaQAxI9ifDJ7UpapsIxmkc0dQhe6LglLZTIrn2A0SEeHyQtdCPEVACinK8ipOSpditlSKUI6TM0pRtCucuC9JHiE25qkBqaqBKmO0MAIg1E0IoTtipCMT2DPJNNTjKskAZoKLk6QJzUI2x4UsuJ+z7qHUtPJTqlUBpEax/pVQzJWpYYo5cvKm2J+Z5IxUnck/LZjmpFmsplOsURf1M/kYgrwJ13K4pWAYZ593DimnWPhH+0fTQn6ifyV9NpJ4D6J+jRM+qmMspBnhpzI9AnG089MvXf99iKikLLLJ+4AqgZGFGtlnB6wEffknWN/nBpgc3HIRpPqrO8rCA2Q7EOU5qqcUyyGVx5MuWKXRQvbBjVeZkVnmmuGdTDNTVomtdIRDNNtCcxrIzQeBRkSmy6UbHQgIwYSObPalfmkY7imjYroZLUTCnXIRThPyxbQjl5OYea8l5FtEHAvAeycDUbWp7L0jwamKqlnRRqyEXyOxhoR+qVjZzRE8VZYEht2QJTF3PMk6kqRa8qZ7E7ctFzaTqh+H4YjfxnctGGqbOb5smmkPGyy2eJzz8v3Uuy3UCJ3657lX0axDtYadxnPs4q7p2pobHGM546LQ7qzmruiOLEBHb4ZT4JxlDCSe/78TmnbNG/M8Z5T9/skdV1Aich+30RVgb+AWafe8KU2m2Jj/cKsdaRPj5+uaeNaYPPv7lG/gBZOpNjwA48TKpbXbcJIgDgFctONkDLL2/13qht1kc95gZcYAhJFNsd1RBtNr6wcBmDK0lC8BWAjhvE+uYKyNspvpTIy3H99yt9mqj3yGiT2+RCE01yxotewl80A2CNZGe/VR61OCn7/eSOBG5JaGgwRvAntWfM+EzZ4jqTQlJycCZCMPWRnWDITgTARB5CWisMtSRKIPBQuCCFaGntKFruKkASgfSVmwogCRExpXlORW0A0ao2tSU2p9I2akMvUes1SKhzTdVPFhYFNmXahT7BpyXnMCO3JEiPXbLSFuLquhrbGxhGZAJkb9VkbLRx1GN1xOA8106vTAb2CAmc2o0jB5KWyON37VIruaJDW5AckdC0mAN6Zv5+K0VD/cVKuazlxA14jXyOq6ULcU2cmXEnRf0KeFgxSMo0y/biobauJ2X07k7eloLYGcAc+Ee3sqyyWkCoN+h8M58URKDt1brz5A9h9SpljcYz8fGVSVq+KoTmP2EK0sFWBxmR5lRuiU2aSxSRAHGdB9/sotq6gJ1J56aZ69ql3ZigF2YOozzPPsVdfry0EZjlkPDlHqnQr+DMW+8XB2vdlEcFrtla7cmwNxnkdJ7DI7lg7S7Pcr27a5pVqJPw1GQe8ys+eLcaRfhaT5Lnbi6C0Co34TrGgPsqhjt28ZZLfXzZulsb2nPDn4Z5dy5+4QZ8VjeTeCR0fGhU2wyxDhTwXi1UWdAbDIRQjalczghYjGSITlOovQkc1MqYjY+GDciYVD6YhEHo6oSmTC4JVD6QheQ5F1HWMhG8ZJQgraKrtmwZflmhqNzncUZzXo0HBWoYEBK4JQF56BCRcJ/5VLtkeC6JayS377FzCzVsFam7g4eeS6d0k0p4/wCk7XRzvJ/kchvizE2ioB/8jlf3JdIyByM6EDlED2UR9ZjbbUxiQHEjOM1qrDa2OIJ0GfzcInDpmr5ZpRSSMnpJqyt2iu7CCQJ3zz91ijWh3f6rqN5OFUEQQeBy8PJc8vuwFjzwnPnOYKnj595OLBlw6xTRX0/iO9a64bqlo5+Y5n7iSs7dViLnDIwTlGp3epXS7qoNYAMvWO/ej5OZw4QMOPYSy3ZAEAxlkJ00H3mq3ae5iATG7QfXLNbOwYCY+I57sp7VHvugCCXRnIkxzRh5L1tiyw/uo4lSsJfVawakx3cfBXO1tPo30GNjq+OoA9PNX122BjaxeM8JjLLMnT6Klvmv09sbAGEExzwiD3J45t237JAlj1SXu2ba4rXioZ5yI8oWFrEY3t0LSRHetVs7Uwscw/0rG3/ItNRzcutPjmsuHHu2ka1meLkkU+Cea1OXNZ212k4ocMi3fPLiCpIut4eG5Z5g6T+/JVzg12bY54S6ZDhKFZ/o5LcTTJGrdCOOqZq3W8HJjiOMJHFoiyQfuV72nckYVeUblwsL3yTuYM8+ahUrnc90gYRvMeg3lPq+hPVj8lc9iBgWio3C1rZqSTwbnkol7XO5pLg0YeDd3crPTlQizQboq5XkJkaz3ryrotLR9jc0AkZFQLSetluWnrglwwieZ04Zc01Qu4AuJM4u/uHFFYmpcFMfL4tlHTu2oW4o5/YRC73ASWnNaWBA3HT6DtXhTaRqR2jxVjxCLzHZk3UyNRCGpTO5Wd60Q0k8ePM5KtJaBJcMs9VTTs0rPasi2ukcMjdvW/uy0F1Bp4gHyWGq1mFsFzcwYHD91fbOXsDQDZEty7xvTyvS/gz5ZKckZ7a+WWqdA4A8p0+iOtRtDmMfSc91N4BhnXLSCWlrgJLcwYBhP7V4HwCQHA5cxvHoqmxsqMaKlMnIwYcWkHTUEa5eC2YJxcFsZMsZXwai6L1eHupV2llVoggtjnmD8JUS9qgdM7jrv5Kqumk91bQzmXEye2e9WVpoOw6H7z8clmyY4wyXEeMnKNSFuWq0ZgCZyy1Okac/VaWhVMAnwWPsDsJ0P3l35yrytbD0BMGdBA36ZJMqc5obHUItj1v2lqUgTTa5zGFrXEEtaC4HCC4DKYdlvjkqt+2VWscLzhbh3STloAZyzjxU64NpaVmoua9tN/TTjDml0AThBaeq/Prcp1Q3dSFqrNdTotpUmQTDA0OcMxAjs8s8lu9PFix/czbznIvBY8FKQBwG7PDmeJ1WNr0Qyuw8SRnzBy8RC6dWsZ6LTWQFhLxutz8TYM6zvEZz4wkxQ2i0Cc6lZJu89Y81mL6M13qyoXkaZiq1zXDfGTuY4dip7bWxvLuJ8kvj4pQm9h801KPAxYra6jVa9u7UcRvC6aytTqsa8QZALT3euq5bVHBXGzthq2hpayqW4CMpOhnMZ9q1ZYJ8meMmuDdF7QZ0P3CjPpMx4y6TrBO8Kl/g6ofiqvPevUth+sMTyRvzzWfRe5apyXsX7bWDk2MtYg+SM2gEEN1HMZdqrauzYIDQ4sYP6Wkie3ieZQUtkWNMhx8T555pkvuC5fBOY5oHWcNNcUE96G0WpjASXgNGsukqK/Zlrvjc555pW7K0fllGkB7DbrZTcMeJuGY3aryefs7S+VIjUQ3IoKYtjo18ANM88kH5K1kgy/hvy5xELWUbY1oDXB4O4HrE94Jz7UT7c7dSeR3e6DddIXVP3Mz+k2okdeplyI3RkEQ2btLtajhPboeOavTfMGCAw8HGT4NkrzNo6IMOqhxOgaw+HapsxvTRm7TsZXIMuOXEj3VQ7ZeoDDj5rpVlvKnUbia4QeOXLRC99MnIYiODSe6YiUknP+o8VBdowNPYmoW4pA8fZestxvpnq1MPYFqLbTqMa9tLG0PzJcWHATmQGzI37t6x77FW6TCahH9xJzHLj3ISU2uZf4NCUb/iWNG48VRrnPLjO/8A2pD6RpPIjI6iPGQm7EejIL6jnQQYnhw3q+/L/mLS3BnijdujNZ+ZLuy+T1fVEG7B/ND26CBH3qtBfVgDmBwAkj77VT2OwkVXMicLiORz1WvNjmjmdM0uOLk6+AZGqsxVG6ASBEnx13rS2DZ3qycstO7I8t6h3dQJfpv8PuVq6j8LBH3CMuHYseeDF0blaXnE0CDkSNPLJaK7bH1msZvy03byq60VP5gHE55rW7OWWHsy6zzJ5NH7eqqxpznTHyPWNmupXOzAGkAgAffam7Ts3QcDLBnvGRViHrznZLvJJHIbOB7f3G2lVcGyBGu79u1YVwMfeq6v+KFINfLoEjUCD36yuXV2jcdeSWXY8eiA9yv9gbThtJb87SPDMfVZ951Ui5rcaNZtQAdUzHEaEeCWatDR4Z14oCm7utza9MPZod28HeDzUmFlNAykTxYhwIgsZiUmFOEJCFCDcLyPCvIkKa2Xc9tXpqYxzAc0nhvb7KbZoeJwlrh/Tm3PnuRWB7qnXMhh+ERmRGp4ZqXWtDGfE5rd+ZAyQ/Iq+xj/ANCtL6znuYG4viJcSMssgDJTFVtqd/K6KZ4MwnDuGLRoWtdf9nBg1meK9/E1my/nNz7SjyWO2U2z9jdQc7HSqYiMyAHNAniNTzWitWI0zgbLiIAJwx2nUdygfxfZ+Lz2MdHb2JHbVM/opV3djI57yo+QashWG56zSThaJklpd1S7PMuMuKq742e64eQ1hgjC0yCTv9fFaJ20biOrZqxO74R9VU3xetd7T/xsMby8H0VeTauB8cafJQWGg9r8J4ZEaHkRuWmuK0upOB1dBAwiNQYg5mVlzb6+QFMAnmr6y2gtA3S0SRqdPJVRclK3RblS14Op7P7OUn9c6kNnthJfVAUqbwOeXJV+yW0rGWeoCf8AxiZz+Aa655ayn7y2gpPpukziG7fwIK6KivY5zkzD3dXPS5aTzWz+OnzWdu6zsJGcCd8cVqrmunpDixgtJ6vMcSJWPLhk+jTjypdlBRuxz6oMZDM9m9bS7HQ+dIbG/eezkpFou5jGHSTln9FCoMiSYkmfYJsPj6O2JlzbqkaGnX4p3ppGSpKdQqa20GFuRkZy/wDE4l1TrExHD6/7XNarRJAyjSV0Lb+sXVXAx6rnlWmYJz9PokaHiyvcNV6ztzXnH2TzRAjfvTDF/sze9Si5zWN6TFnhmIjKVohfVqMxZ2ATvfmsns9aMNoYeMjyW+NZvzDxCzZHTNGPoq33lbd1OkO8pBaLYdTSb3EqdUtjBq9g/wCwTFW9qI1qM46pLZbRDfQtbj1q4aODGgIDddeB/wAmp5J2ptHQH9c9gJUeptXQGmI/9VP3AFbcbv6q9U/9iF5R6u2FLc158AvJtZgtfJtWtgQFzvby14q+Ef0gDvOZ8oXR4XKLyf0ls+bFV8sQHojBXISPCbNhd1x02U2NLGuMCSRJ4nzU1lhYNGN8FIAyRhqpbbY66AZRA0AHcnA1RrzrmnRe9urWkieKxdTam0O/rjsACkYuXQXSjs+jfhqarWcEQueuveudar//AGhM1LW86uce1xTvA32U/qIIt71p9G8jLTyT9Hr0g4Zx1THL7CyF4gkTK3P4R2ZtVtam7MSD4iPohHxtfcsn5SnFJIChayGPboHtcwgZaiJ8x5qou69H0P5dWSzdnl2jlouqV/w0kyxwjgVHtH4bta3rOBHDDPqr4bR7MspJnPbwvxsRRcSTpvPLvXTfw4ruo2QGsHOrPJMbw05NBnJuQ81z27b7s9lt9Si5jQwOwtcWjquECZjIa9i6hYrY0wREEZQrrK2XDmOqZu14DQIG2c6IKdtiEVS2z2oAsdbQKcrWgtaTlkFVvv3C4Bw1ykJi/bdNmJGR4o8InZznaS9ulquLssyPPfqsvbqo0BmO5T7XWJeQfHv3pKV14iAAEjZYlRmnOwzvPoga9XdbZcjiTyCSps45pBMAJVli+BtGuStpuRFx4rwpwTv5r0KyilzfswSkJRoQ1ETZ/IKGE5hQwoCwSV5LCRQh2O8a2Ck93ytcfAErluz9PHbKc7iXeAJ9V0LbCtgsj/7ob4lYzYmhitLnfK0jxIHus8OLZ0f6flm6DUYC9hRhZxivvx+Gz1J+Ujxy+q5uAulX+2bNU/8AqVziFdh7Bl+i/wAiNbKLCiaErQtJyiNbG9Q+K2/4KkYqvGW+EFY9zJnmr/8ACa1mlaqg3QJHY7Xz81EWwfB9DU29UKp2ir9HRe/5Wk+AlWdjtAcwFV9+Uw9hacwdUX0McTubYh9urdNWBbTJxEnIv4Bo3DnyyXQaOzQpACmSBuG7zVrR6jQAMoRstrfdVMdKkVX5Ws3eDzUFt4ve4tGome7I59qb2t2vFGKLM6tQho/txZYj7clIsFJtGiOtiAABJ1Jjcd/umdoMEn2V9424tfSzMl410hWt8V/5OHjn4qhr0KtqtNFjQG06cOdlLjnIBO7ctXtBYoDctwzVWSTUWyyEVtRzSpYMT45wtLctxZ6ZgEpRZQ04jCr702sfZSAwAl2We4Ds7VTjl6jofJHSNku1UBTcS6BBWR2jvoOMN0E/fJRL4v8AqV3y5xiZAVXVHer8eBQdmbJ5DkqQIKUhBCJqvM54BeJRQhJUIIShBRFeDVCAwvIg1eRIb78RLVFJjJ+J0kcmj91V/h7Q6tV8ZkgT5/VNfiHaSa+HcxgEczn7K32HoxZWk73OPnA7dFmXEGzpy41RoAEoYkwowFQEqNqzFmfzgf5Bc/at5to7/j9rhu7SsK1XYhfI+j/080JEbWpQFecoCYV1sDZibc8gZCnJ7yFUQumfhfsyehNdzSHVndUn5Bk3xzPeoy3H2b66wcIR24ZGVPs1lwgIbZSlp0RHMwyuGwDvErD3ntBUsz6slrsROBoMxOk8AoG218VBaH0mv6jDlGRkgHPsmFl3vLjJkk880EubElk9kOWi2vdUNQuOI6n2Wv2GuurUJr1Hu6MZMa5x6xEy4DhnE71iKgkLpuyVteaFN1SM2gYYAEDIEdvpCkuAYi12cbhtVaeI8I/dbK22VtWnCyty0C601TEHq/8A5C17bPlmgknGmXttOznN82cscQBOa57tST00HcB5kru142ZoaSQMs5XCNpbWK1oqPGmKB2DIKvHh0k5Az5dopMpYlK1qdDOSQhaDKAaa9hCINREZIEGYXsKcDF7AoGxmF5OOQhQNngvJEqlkJu1lr6S0VHbsUA8m9X6LoFx0g2hTA0DB6LmlVhq1g0DN7vUrq9mp4WgcAB4LPPiCR1Mn1K+BxqIBeARKghm9uKkUWji8eQKxLVsdupw0huk/RZFoV+IHkusKXyzwG9KErAiAVxygrHZ+kqMZn1ntaeMFwB7MpXfbFaejYABAAgDcAMguC2eqWPa8atII7QQuw3PfDKrNci2RqORQd1wX4mjVUrz703abeACqSpeIY+BBHbvyR1b7YGZkCdSYEeKWMm3Ra4nGb+r9JaKjs83HLhyUFoVjf9Vj7TVdT+AuJHqY5EyoACsRib5BIUm77xNJzSZLBq2TA3yI4Roo5P36ffNeLJy13Rxn7CLVoEZNO0d02QspLBVM4ngTPpyjTuWpaFnLgqCnRY3SGgeAhW/6m0Jbo19i3nZ8VNw5FfON5UC2q9hGYc4eeX1X0bWvAYZ3FcS/ECwhlscRo8B3YdEUV5FwZUBec1OYeCWOaJQNObxQuannJsqBGyhJ3JwwvQoQbcPuUKNeUCAF5KkUITNnaOK1098GdY0C6iFz7YSkXWlzpgBpnTOTkPKe5dAhUZvZHTu5N/cMIgEICILOEye3kRT4yfoso1ajbuoZYMog9s+yyzTlktGLoPlfRX5DCVvfxSBL9+nHsVpyAlYWC9qlIEMcROXZmDIB4wFADJ3jn7ffFO7vuVAqyzO0lYThdAIBOk4o6xB5lRK96PexzKhLgXB0ncQIy5RGSjSh+/JEjk2C884G8nOASJMbwBJ7lpto9k6Nnr0aDXWoGraKVNr3im6lWoVAya1Gq2mGtcC4jB1ss1mXiQR66a7xwWhtm17OiZSo2bomNtdK19H02JjTTwjoqAFMdGx0FxJmC45GUyDBx9xb42So0rRbaDLRVe+zWavXbkwAPpFrhTcSwYz0Tg44Yg5blCvi622S29E1z3BgoOJfhkPfTZVd8LRl1wn6N/06l41rTXDqdKsLQHNaDVMVaBoBmQG84piOpG9QtoL1/M2uvXaC1tR8tDokNa1tNsgGAcLAYnKVBpNVaOuWS1B1OQRkQB3BSqwBAz3j3XJ7i2qdQbgLcTMzrnJM/fYtXS26pdC0vPWIktGZBO49iRxLo5FRrn1wWkaRGe6JzK5j+IVZr7T1TMNEkb5zUi/dtjUDmU8h8OMHVvYslVrF2pmMp5DQdiKVFWTJfCG/VIHTuRQhciUguhA5Li1SFQIBGaRFC8VAgYc0pC84fsvEohAc1eRQvIEJuyF+CgHuNC0PxlsFjARBLmgTO9wI7QVpf46bn/xbXljn+W3Sn8f9Wjd65hZr7r02hrKr2tGEwDAlri9vg5xI5lH/ABBaI/8AK/PFOcE4y1zsR1dJa3X5QhKCk7ZrUmjp7duQTAslrmQ2OjbOIkgCMWsghJ/H7dfytrghjh/Lb8NT4COto7dxXMH3/aHZmq8mQ6SZMg4hmecGP7W/KIQX7XgAVHAAMaIgQKfwRG8cdUvpRDuzXbQX5+ZqA06Folp6MgsHx64cnHPiFVdO8YB0FYGocLOoRjJwkBvzHrs0+YcVTfrteZ6QyXF+74iMLt2hGRGhAAMwEJvmtiY7pHF1NwewkzhcA0Aid/UZ/wCqdRSDPJKcdX0Xn6gWxipVRLsIkADFJbEk6y0juT9aq9tc2d1Gp0wMFnVJ0xTIdERnM6LL1rY9/wATi7rOfn8z4xHtOFvgFKqbQ1zUZUdULn02dG0uDXdQAjCQRDhBMzMzmpTv7FOkaLr8+eh6fo39EX9HilnxxiiMU6Z5iEwNpafyv8vdU1nvWrTpPpMeRTqxjblDsJkdncoaiXyRwj7GkO0lPLqv4aN90n8RM+V/+Pus6iRoGiNB/ELPlf8A4+6Q3+z5X/4+6oAiUoHpxL4X+z5XeXuvfrzPld5e6oglClA9NF6L8Z8rvL3Si/GfK7y91RIwpRNEXf62zg7/AB9179aZwd5e6pQlUomiLk3w3g7y90n6u3g7y91UpQoDRFn+qN4O8vdKbzbwd5e6rAlChNUWP6k3gfL3S/qYzyPl7qtSlQmqLD9RbwPl7pDeA4Hy91AcvKAon/nxwK8oIXlCao//2Q=="/>
          <p:cNvSpPr>
            <a:spLocks noChangeAspect="1" noChangeArrowheads="1"/>
          </p:cNvSpPr>
          <p:nvPr/>
        </p:nvSpPr>
        <p:spPr bwMode="auto">
          <a:xfrm>
            <a:off x="78135" y="-999009"/>
            <a:ext cx="2190006" cy="20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31748" name="AutoShape 4" descr="data:image/jpg;base64,/9j/4AAQSkZJRgABAQAAAQABAAD/2wCEAAkGBhQSERUUExQUFBQVGBgXFxYYFRUXGBgXFxUXFBcYFxcYHCYeFxokGhcUHy8gJCcpLCwsFR4xNTAqNSYrLCkBCQoKDgwOGg8PGikkHB8pLCwsLCwsKSksLCwsKSwsLCwsLCksLCkpLCwpKSwsLCkpLCksLCwsLCwsLCwpLCksKf/AABEIANsA5gMBIgACEQEDEQH/xAAcAAABBQEBAQAAAAAAAAAAAAACAQMEBQYHAAj/xAA+EAABAwEFBAgEBAYCAgMAAAABAAIRAwQFEiExBkFRYRMicYGRobHRMlLB8AcUFeEWI0JiovEkgjOSU3Ky/8QAGQEAAgMBAAAAAAAAAAAAAAAAAQIAAwQF/8QAKBEAAgICAgEDAwUBAAAAAAAAAAECEQMSITEEE0FRM2FxFCIyQqGB/9oADAMBAAIRAxEAPwDkCcoN1SNpFSLPRWOTOrHG76GntQwpxs6AUVWpov8ARZELE42knwxG0KOYY4Pkbp0oToYia1OBsKpyNEYJKkN4U3hUjCm6jUEx3Eae1NwniEBCsTF1GXNQlqfIQYEyZW4CMRFqTAnKTCclGL9mR3000WyrH8qYmFGqUUykI4JiWSmAVaMpqupKys78oVGVvsuxRSFchLU/hQ4FQmaQAxI9ifDJ7UpapsIxmkc0dQhe6LglLZTIrn2A0SEeHyQtdCPEVACinK8ipOSpditlSKUI6TM0pRtCucuC9JHiE25qkBqaqBKmO0MAIg1E0IoTtipCMT2DPJNNTjKskAZoKLk6QJzUI2x4UsuJ+z7qHUtPJTqlUBpEax/pVQzJWpYYo5cvKm2J+Z5IxUnck/LZjmpFmsplOsURf1M/kYgrwJ13K4pWAYZ593DimnWPhH+0fTQn6ifyV9NpJ4D6J+jRM+qmMspBnhpzI9AnG089MvXf99iKikLLLJ+4AqgZGFGtlnB6wEffknWN/nBpgc3HIRpPqrO8rCA2Q7EOU5qqcUyyGVx5MuWKXRQvbBjVeZkVnmmuGdTDNTVomtdIRDNNtCcxrIzQeBRkSmy6UbHQgIwYSObPalfmkY7imjYroZLUTCnXIRThPyxbQjl5OYea8l5FtEHAvAeycDUbWp7L0jwamKqlnRRqyEXyOxhoR+qVjZzRE8VZYEht2QJTF3PMk6kqRa8qZ7E7ctFzaTqh+H4YjfxnctGGqbOb5smmkPGyy2eJzz8v3Uuy3UCJ3657lX0axDtYadxnPs4q7p2pobHGM546LQ7qzmruiOLEBHb4ZT4JxlDCSe/78TmnbNG/M8Z5T9/skdV1Aich+30RVgb+AWafe8KU2m2Jj/cKsdaRPj5+uaeNaYPPv7lG/gBZOpNjwA48TKpbXbcJIgDgFctONkDLL2/13qht1kc95gZcYAhJFNsd1RBtNr6wcBmDK0lC8BWAjhvE+uYKyNspvpTIy3H99yt9mqj3yGiT2+RCE01yxotewl80A2CNZGe/VR61OCn7/eSOBG5JaGgwRvAntWfM+EzZ4jqTQlJycCZCMPWRnWDITgTARB5CWisMtSRKIPBQuCCFaGntKFruKkASgfSVmwogCRExpXlORW0A0ao2tSU2p9I2akMvUes1SKhzTdVPFhYFNmXahT7BpyXnMCO3JEiPXbLSFuLquhrbGxhGZAJkb9VkbLRx1GN1xOA8106vTAb2CAmc2o0jB5KWyON37VIruaJDW5AckdC0mAN6Zv5+K0VD/cVKuazlxA14jXyOq6ULcU2cmXEnRf0KeFgxSMo0y/biobauJ2X07k7eloLYGcAc+Ee3sqyyWkCoN+h8M58URKDt1brz5A9h9SpljcYz8fGVSVq+KoTmP2EK0sFWBxmR5lRuiU2aSxSRAHGdB9/sotq6gJ1J56aZ69ql3ZigF2YOozzPPsVdfry0EZjlkPDlHqnQr+DMW+8XB2vdlEcFrtla7cmwNxnkdJ7DI7lg7S7Pcr27a5pVqJPw1GQe8ys+eLcaRfhaT5Lnbi6C0Co34TrGgPsqhjt28ZZLfXzZulsb2nPDn4Z5dy5+4QZ8VjeTeCR0fGhU2wyxDhTwXi1UWdAbDIRQjalczghYjGSITlOovQkc1MqYjY+GDciYVD6YhEHo6oSmTC4JVD6QheQ5F1HWMhG8ZJQgraKrtmwZflmhqNzncUZzXo0HBWoYEBK4JQF56BCRcJ/5VLtkeC6JayS377FzCzVsFam7g4eeS6d0k0p4/wCk7XRzvJ/kchvizE2ioB/8jlf3JdIyByM6EDlED2UR9ZjbbUxiQHEjOM1qrDa2OIJ0GfzcInDpmr5ZpRSSMnpJqyt2iu7CCQJ3zz91ijWh3f6rqN5OFUEQQeBy8PJc8vuwFjzwnPnOYKnj595OLBlw6xTRX0/iO9a64bqlo5+Y5n7iSs7dViLnDIwTlGp3epXS7qoNYAMvWO/ej5OZw4QMOPYSy3ZAEAxlkJ00H3mq3ae5iATG7QfXLNbOwYCY+I57sp7VHvugCCXRnIkxzRh5L1tiyw/uo4lSsJfVawakx3cfBXO1tPo30GNjq+OoA9PNX122BjaxeM8JjLLMnT6Klvmv09sbAGEExzwiD3J45t237JAlj1SXu2ba4rXioZ5yI8oWFrEY3t0LSRHetVs7Uwscw/0rG3/ItNRzcutPjmsuHHu2ka1meLkkU+Cea1OXNZ212k4ocMi3fPLiCpIut4eG5Z5g6T+/JVzg12bY54S6ZDhKFZ/o5LcTTJGrdCOOqZq3W8HJjiOMJHFoiyQfuV72nckYVeUblwsL3yTuYM8+ahUrnc90gYRvMeg3lPq+hPVj8lc9iBgWio3C1rZqSTwbnkol7XO5pLg0YeDd3crPTlQizQboq5XkJkaz3ryrotLR9jc0AkZFQLSetluWnrglwwieZ04Zc01Qu4AuJM4u/uHFFYmpcFMfL4tlHTu2oW4o5/YRC73ASWnNaWBA3HT6DtXhTaRqR2jxVjxCLzHZk3UyNRCGpTO5Wd60Q0k8ePM5KtJaBJcMs9VTTs0rPasi2ukcMjdvW/uy0F1Bp4gHyWGq1mFsFzcwYHD91fbOXsDQDZEty7xvTyvS/gz5ZKckZ7a+WWqdA4A8p0+iOtRtDmMfSc91N4BhnXLSCWlrgJLcwYBhP7V4HwCQHA5cxvHoqmxsqMaKlMnIwYcWkHTUEa5eC2YJxcFsZMsZXwai6L1eHupV2llVoggtjnmD8JUS9qgdM7jrv5Kqumk91bQzmXEye2e9WVpoOw6H7z8clmyY4wyXEeMnKNSFuWq0ZgCZyy1Okac/VaWhVMAnwWPsDsJ0P3l35yrytbD0BMGdBA36ZJMqc5obHUItj1v2lqUgTTa5zGFrXEEtaC4HCC4DKYdlvjkqt+2VWscLzhbh3STloAZyzjxU64NpaVmoua9tN/TTjDml0AThBaeq/Prcp1Q3dSFqrNdTotpUmQTDA0OcMxAjs8s8lu9PFix/czbznIvBY8FKQBwG7PDmeJ1WNr0Qyuw8SRnzBy8RC6dWsZ6LTWQFhLxutz8TYM6zvEZz4wkxQ2i0Cc6lZJu89Y81mL6M13qyoXkaZiq1zXDfGTuY4dip7bWxvLuJ8kvj4pQm9h801KPAxYra6jVa9u7UcRvC6aytTqsa8QZALT3euq5bVHBXGzthq2hpayqW4CMpOhnMZ9q1ZYJ8meMmuDdF7QZ0P3CjPpMx4y6TrBO8Kl/g6ofiqvPevUth+sMTyRvzzWfRe5apyXsX7bWDk2MtYg+SM2gEEN1HMZdqrauzYIDQ4sYP6Wkie3ieZQUtkWNMhx8T555pkvuC5fBOY5oHWcNNcUE96G0WpjASXgNGsukqK/Zlrvjc555pW7K0fllGkB7DbrZTcMeJuGY3aryefs7S+VIjUQ3IoKYtjo18ANM88kH5K1kgy/hvy5xELWUbY1oDXB4O4HrE94Jz7UT7c7dSeR3e6DddIXVP3Mz+k2okdeplyI3RkEQ2btLtajhPboeOavTfMGCAw8HGT4NkrzNo6IMOqhxOgaw+HapsxvTRm7TsZXIMuOXEj3VQ7ZeoDDj5rpVlvKnUbia4QeOXLRC99MnIYiODSe6YiUknP+o8VBdowNPYmoW4pA8fZestxvpnq1MPYFqLbTqMa9tLG0PzJcWHATmQGzI37t6x77FW6TCahH9xJzHLj3ISU2uZf4NCUb/iWNG48VRrnPLjO/8A2pD6RpPIjI6iPGQm7EejIL6jnQQYnhw3q+/L/mLS3BnijdujNZ+ZLuy+T1fVEG7B/ND26CBH3qtBfVgDmBwAkj77VT2OwkVXMicLiORz1WvNjmjmdM0uOLk6+AZGqsxVG6ASBEnx13rS2DZ3qycstO7I8t6h3dQJfpv8PuVq6j8LBH3CMuHYseeDF0blaXnE0CDkSNPLJaK7bH1msZvy03byq60VP5gHE55rW7OWWHsy6zzJ5NH7eqqxpznTHyPWNmupXOzAGkAgAffam7Ts3QcDLBnvGRViHrznZLvJJHIbOB7f3G2lVcGyBGu79u1YVwMfeq6v+KFINfLoEjUCD36yuXV2jcdeSWXY8eiA9yv9gbThtJb87SPDMfVZ951Ui5rcaNZtQAdUzHEaEeCWatDR4Z14oCm7utza9MPZod28HeDzUmFlNAykTxYhwIgsZiUmFOEJCFCDcLyPCvIkKa2Xc9tXpqYxzAc0nhvb7KbZoeJwlrh/Tm3PnuRWB7qnXMhh+ERmRGp4ZqXWtDGfE5rd+ZAyQ/Iq+xj/ANCtL6znuYG4viJcSMssgDJTFVtqd/K6KZ4MwnDuGLRoWtdf9nBg1meK9/E1my/nNz7SjyWO2U2z9jdQc7HSqYiMyAHNAniNTzWitWI0zgbLiIAJwx2nUdygfxfZ+Lz2MdHb2JHbVM/opV3djI57yo+QashWG56zSThaJklpd1S7PMuMuKq742e64eQ1hgjC0yCTv9fFaJ20biOrZqxO74R9VU3xetd7T/xsMby8H0VeTauB8cafJQWGg9r8J4ZEaHkRuWmuK0upOB1dBAwiNQYg5mVlzb6+QFMAnmr6y2gtA3S0SRqdPJVRclK3RblS14Op7P7OUn9c6kNnthJfVAUqbwOeXJV+yW0rGWeoCf8AxiZz+Aa655ayn7y2gpPpukziG7fwIK6KivY5zkzD3dXPS5aTzWz+OnzWdu6zsJGcCd8cVqrmunpDixgtJ6vMcSJWPLhk+jTjypdlBRuxz6oMZDM9m9bS7HQ+dIbG/eezkpFou5jGHSTln9FCoMiSYkmfYJsPj6O2JlzbqkaGnX4p3ppGSpKdQqa20GFuRkZy/wDE4l1TrExHD6/7XNarRJAyjSV0Lb+sXVXAx6rnlWmYJz9PokaHiyvcNV6ztzXnH2TzRAjfvTDF/sze9Si5zWN6TFnhmIjKVohfVqMxZ2ATvfmsns9aMNoYeMjyW+NZvzDxCzZHTNGPoq33lbd1OkO8pBaLYdTSb3EqdUtjBq9g/wCwTFW9qI1qM46pLZbRDfQtbj1q4aODGgIDddeB/wAmp5J2ptHQH9c9gJUeptXQGmI/9VP3AFbcbv6q9U/9iF5R6u2FLc158AvJtZgtfJtWtgQFzvby14q+Ef0gDvOZ8oXR4XKLyf0ls+bFV8sQHojBXISPCbNhd1x02U2NLGuMCSRJ4nzU1lhYNGN8FIAyRhqpbbY66AZRA0AHcnA1RrzrmnRe9urWkieKxdTam0O/rjsACkYuXQXSjs+jfhqarWcEQueuveudar//AGhM1LW86uce1xTvA32U/qIIt71p9G8jLTyT9Hr0g4Zx1THL7CyF4gkTK3P4R2ZtVtam7MSD4iPohHxtfcsn5SnFJIChayGPboHtcwgZaiJ8x5qou69H0P5dWSzdnl2jlouqV/w0kyxwjgVHtH4bta3rOBHDDPqr4bR7MspJnPbwvxsRRcSTpvPLvXTfw4ruo2QGsHOrPJMbw05NBnJuQ81z27b7s9lt9Si5jQwOwtcWjquECZjIa9i6hYrY0wREEZQrrK2XDmOqZu14DQIG2c6IKdtiEVS2z2oAsdbQKcrWgtaTlkFVvv3C4Bw1ykJi/bdNmJGR4o8InZznaS9ulquLssyPPfqsvbqo0BmO5T7XWJeQfHv3pKV14iAAEjZYlRmnOwzvPoga9XdbZcjiTyCSps45pBMAJVli+BtGuStpuRFx4rwpwTv5r0KyilzfswSkJRoQ1ETZ/IKGE5hQwoCwSV5LCRQh2O8a2Ck93ytcfAErluz9PHbKc7iXeAJ9V0LbCtgsj/7ob4lYzYmhitLnfK0jxIHus8OLZ0f6flm6DUYC9hRhZxivvx+Gz1J+Ujxy+q5uAulX+2bNU/8AqVziFdh7Bl+i/wAiNbKLCiaErQtJyiNbG9Q+K2/4KkYqvGW+EFY9zJnmr/8ACa1mlaqg3QJHY7Xz81EWwfB9DU29UKp2ir9HRe/5Wk+AlWdjtAcwFV9+Uw9hacwdUX0McTubYh9urdNWBbTJxEnIv4Bo3DnyyXQaOzQpACmSBuG7zVrR6jQAMoRstrfdVMdKkVX5Ws3eDzUFt4ve4tGome7I59qb2t2vFGKLM6tQho/txZYj7clIsFJtGiOtiAABJ1Jjcd/umdoMEn2V9424tfSzMl410hWt8V/5OHjn4qhr0KtqtNFjQG06cOdlLjnIBO7ctXtBYoDctwzVWSTUWyyEVtRzSpYMT45wtLctxZ6ZgEpRZQ04jCr702sfZSAwAl2We4Ds7VTjl6jofJHSNku1UBTcS6BBWR2jvoOMN0E/fJRL4v8AqV3y5xiZAVXVHer8eBQdmbJ5DkqQIKUhBCJqvM54BeJRQhJUIIShBRFeDVCAwvIg1eRIb78RLVFJjJ+J0kcmj91V/h7Q6tV8ZkgT5/VNfiHaSa+HcxgEczn7K32HoxZWk73OPnA7dFmXEGzpy41RoAEoYkwowFQEqNqzFmfzgf5Bc/at5to7/j9rhu7SsK1XYhfI+j/080JEbWpQFecoCYV1sDZibc8gZCnJ7yFUQumfhfsyehNdzSHVndUn5Bk3xzPeoy3H2b66wcIR24ZGVPs1lwgIbZSlp0RHMwyuGwDvErD3ntBUsz6slrsROBoMxOk8AoG218VBaH0mv6jDlGRkgHPsmFl3vLjJkk880EubElk9kOWi2vdUNQuOI6n2Wv2GuurUJr1Hu6MZMa5x6xEy4DhnE71iKgkLpuyVteaFN1SM2gYYAEDIEdvpCkuAYi12cbhtVaeI8I/dbK22VtWnCyty0C601TEHq/8A5C17bPlmgknGmXttOznN82cscQBOa57tST00HcB5kru142ZoaSQMs5XCNpbWK1oqPGmKB2DIKvHh0k5Az5dopMpYlK1qdDOSQhaDKAaa9hCINREZIEGYXsKcDF7AoGxmF5OOQhQNngvJEqlkJu1lr6S0VHbsUA8m9X6LoFx0g2hTA0DB6LmlVhq1g0DN7vUrq9mp4WgcAB4LPPiCR1Mn1K+BxqIBeARKghm9uKkUWji8eQKxLVsdupw0huk/RZFoV+IHkusKXyzwG9KErAiAVxygrHZ+kqMZn1ntaeMFwB7MpXfbFaejYABAAgDcAMguC2eqWPa8atII7QQuw3PfDKrNci2RqORQd1wX4mjVUrz703abeACqSpeIY+BBHbvyR1b7YGZkCdSYEeKWMm3Ra4nGb+r9JaKjs83HLhyUFoVjf9Vj7TVdT+AuJHqY5EyoACsRib5BIUm77xNJzSZLBq2TA3yI4Roo5P36ffNeLJy13Rxn7CLVoEZNO0d02QspLBVM4ngTPpyjTuWpaFnLgqCnRY3SGgeAhW/6m0Jbo19i3nZ8VNw5FfON5UC2q9hGYc4eeX1X0bWvAYZ3FcS/ECwhlscRo8B3YdEUV5FwZUBec1OYeCWOaJQNObxQuannJsqBGyhJ3JwwvQoQbcPuUKNeUCAF5KkUITNnaOK1098GdY0C6iFz7YSkXWlzpgBpnTOTkPKe5dAhUZvZHTu5N/cMIgEICILOEye3kRT4yfoso1ajbuoZYMog9s+yyzTlktGLoPlfRX5DCVvfxSBL9+nHsVpyAlYWC9qlIEMcROXZmDIB4wFADJ3jn7ffFO7vuVAqyzO0lYThdAIBOk4o6xB5lRK96PexzKhLgXB0ncQIy5RGSjSh+/JEjk2C884G8nOASJMbwBJ7lpto9k6Nnr0aDXWoGraKVNr3im6lWoVAya1Gq2mGtcC4jB1ss1mXiQR66a7xwWhtm17OiZSo2bomNtdK19H02JjTTwjoqAFMdGx0FxJmC45GUyDBx9xb42So0rRbaDLRVe+zWavXbkwAPpFrhTcSwYz0Tg44Yg5blCvi622S29E1z3BgoOJfhkPfTZVd8LRl1wn6N/06l41rTXDqdKsLQHNaDVMVaBoBmQG84piOpG9QtoL1/M2uvXaC1tR8tDokNa1tNsgGAcLAYnKVBpNVaOuWS1B1OQRkQB3BSqwBAz3j3XJ7i2qdQbgLcTMzrnJM/fYtXS26pdC0vPWIktGZBO49iRxLo5FRrn1wWkaRGe6JzK5j+IVZr7T1TMNEkb5zUi/dtjUDmU8h8OMHVvYslVrF2pmMp5DQdiKVFWTJfCG/VIHTuRQhciUguhA5Li1SFQIBGaRFC8VAgYc0pC84fsvEohAc1eRQvIEJuyF+CgHuNC0PxlsFjARBLmgTO9wI7QVpf46bn/xbXljn+W3Sn8f9Wjd65hZr7r02hrKr2tGEwDAlri9vg5xI5lH/ABBaI/8AK/PFOcE4y1zsR1dJa3X5QhKCk7ZrUmjp7duQTAslrmQ2OjbOIkgCMWsghJ/H7dfytrghjh/Lb8NT4COto7dxXMH3/aHZmq8mQ6SZMg4hmecGP7W/KIQX7XgAVHAAMaIgQKfwRG8cdUvpRDuzXbQX5+ZqA06Folp6MgsHx64cnHPiFVdO8YB0FYGocLOoRjJwkBvzHrs0+YcVTfrteZ6QyXF+74iMLt2hGRGhAAMwEJvmtiY7pHF1NwewkzhcA0Aid/UZ/wCqdRSDPJKcdX0Xn6gWxipVRLsIkADFJbEk6y0juT9aq9tc2d1Gp0wMFnVJ0xTIdERnM6LL1rY9/wATi7rOfn8z4xHtOFvgFKqbQ1zUZUdULn02dG0uDXdQAjCQRDhBMzMzmpTv7FOkaLr8+eh6fo39EX9HilnxxiiMU6Z5iEwNpafyv8vdU1nvWrTpPpMeRTqxjblDsJkdncoaiXyRwj7GkO0lPLqv4aN90n8RM+V/+Pus6iRoGiNB/ELPlf8A4+6Q3+z5X/4+6oAiUoHpxL4X+z5XeXuvfrzPld5e6oglClA9NF6L8Z8rvL3Si/GfK7y91RIwpRNEXf62zg7/AB9179aZwd5e6pQlUomiLk3w3g7y90n6u3g7y91UpQoDRFn+qN4O8vdKbzbwd5e6rAlChNUWP6k3gfL3S/qYzyPl7qtSlQmqLD9RbwPl7pDeA4Hy91AcvKAon/nxwK8oIXlCao//2Q=="/>
          <p:cNvSpPr>
            <a:spLocks noChangeAspect="1" noChangeArrowheads="1"/>
          </p:cNvSpPr>
          <p:nvPr/>
        </p:nvSpPr>
        <p:spPr bwMode="auto">
          <a:xfrm>
            <a:off x="78135" y="-999009"/>
            <a:ext cx="2190006" cy="20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31750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8381D979-C728-EF42-80A3-0399A213F1E2}" type="slidenum">
              <a:rPr lang="en-US" sz="1300"/>
              <a:pPr algn="r" eaLnBrk="1" hangingPunct="1">
                <a:buNone/>
              </a:pPr>
              <a:t>2</a:t>
            </a:fld>
            <a:endParaRPr lang="en-US" sz="1300" dirty="0"/>
          </a:p>
        </p:txBody>
      </p:sp>
      <p:pic>
        <p:nvPicPr>
          <p:cNvPr id="8" name="Picture 7" descr="Screen Shot 2014-02-16 at 7.38.21 PM (2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999" y="1828800"/>
            <a:ext cx="4703824" cy="1676400"/>
          </a:xfrm>
          <a:prstGeom prst="rect">
            <a:avLst/>
          </a:prstGeom>
          <a:ln>
            <a:solidFill>
              <a:srgbClr val="1A435D"/>
            </a:solidFill>
          </a:ln>
        </p:spPr>
      </p:pic>
    </p:spTree>
    <p:extLst>
      <p:ext uri="{BB962C8B-B14F-4D97-AF65-F5344CB8AC3E}">
        <p14:creationId xmlns:p14="http://schemas.microsoft.com/office/powerpoint/2010/main" val="16478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218595"/>
                </a:solidFill>
                <a:latin typeface="Helvetica Neue Light"/>
                <a:cs typeface="Helvetica Neue Light"/>
              </a:rPr>
              <a:t>Benefits of Good Data Management</a:t>
            </a:r>
            <a:endParaRPr lang="en-US" sz="2800" b="0" dirty="0">
              <a:solidFill>
                <a:srgbClr val="218595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315200" cy="4678363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Short-term (during your project)</a:t>
            </a:r>
          </a:p>
          <a:p>
            <a:r>
              <a:rPr lang="en-US" sz="2200" dirty="0" smtClean="0"/>
              <a:t>Spend less time doing data management and more time doing research</a:t>
            </a:r>
          </a:p>
          <a:p>
            <a:r>
              <a:rPr lang="en-US" sz="2200" dirty="0" smtClean="0"/>
              <a:t>Collaborators can readily understand and use data files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Long-term (after your project)</a:t>
            </a:r>
          </a:p>
          <a:p>
            <a:r>
              <a:rPr lang="en-US" sz="2200" dirty="0" smtClean="0"/>
              <a:t>Scientists outside your project can find, understand, and use your data</a:t>
            </a:r>
          </a:p>
          <a:p>
            <a:r>
              <a:rPr lang="en-US" sz="2200" dirty="0" smtClean="0"/>
              <a:t>You get credit for archived data products and their use in other papers</a:t>
            </a:r>
          </a:p>
          <a:p>
            <a:r>
              <a:rPr lang="en-US" sz="2200" dirty="0" smtClean="0"/>
              <a:t>Sponsors protect their investment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D0879-CBCB-FB4F-B570-47C0BF6D98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57647" y="1590601"/>
            <a:ext cx="8228707" cy="4526235"/>
          </a:xfrm>
        </p:spPr>
        <p:txBody>
          <a:bodyPr/>
          <a:lstStyle/>
          <a:p>
            <a:pPr marL="513439" indent="-513439">
              <a:buFont typeface="Georgia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is 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anagement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lan?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3439" indent="-513439">
              <a:buFont typeface="Georgia" charset="0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Components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of 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Data Management Plan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3439" indent="-513439">
              <a:buFont typeface="Georgia" charset="0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Example Data Management Plan </a:t>
            </a:r>
          </a:p>
          <a:p>
            <a:pPr marL="513439" indent="-513439">
              <a:buFont typeface="Georgia" charset="0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Resources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3439" indent="-513439"/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Topics</a:t>
            </a:r>
            <a:endParaRPr lang="en-US" b="0" dirty="0">
              <a:solidFill>
                <a:srgbClr val="218595"/>
              </a:solidFill>
              <a:latin typeface="Helvetica Neue Light"/>
              <a:ea typeface="ヒラギノ角ゴ ProN W3" charset="0"/>
              <a:cs typeface="Helvetica Neue Light"/>
            </a:endParaRPr>
          </a:p>
        </p:txBody>
      </p:sp>
      <p:sp>
        <p:nvSpPr>
          <p:cNvPr id="25603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622B39B0-6F0F-9D4E-A0B3-35ECBBFA0C3B}" type="slidenum">
              <a:rPr lang="en-US" sz="1300"/>
              <a:pPr algn="r" eaLnBrk="1" hangingPunct="1">
                <a:buNone/>
              </a:pPr>
              <a:t>4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885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647" y="1417588"/>
            <a:ext cx="7009953" cy="42940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100" dirty="0" smtClean="0">
                <a:latin typeface="Calibri" charset="0"/>
              </a:rPr>
              <a:t>What </a:t>
            </a:r>
            <a:r>
              <a:rPr lang="en-US" sz="3100" dirty="0">
                <a:latin typeface="Calibri" charset="0"/>
              </a:rPr>
              <a:t>is a </a:t>
            </a:r>
            <a:r>
              <a:rPr lang="en-US" sz="3100" dirty="0" smtClean="0">
                <a:latin typeface="Calibri" charset="0"/>
              </a:rPr>
              <a:t>Data Management Plan?</a:t>
            </a:r>
            <a:endParaRPr lang="en-US" sz="3100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Calibri" charset="0"/>
                <a:cs typeface="ＭＳ Ｐゴシック" charset="0"/>
              </a:rPr>
              <a:t>A </a:t>
            </a:r>
            <a:r>
              <a:rPr lang="en-US" dirty="0">
                <a:latin typeface="Calibri" charset="0"/>
                <a:cs typeface="ＭＳ Ｐゴシック" charset="0"/>
              </a:rPr>
              <a:t>document that describes </a:t>
            </a:r>
            <a:r>
              <a:rPr lang="en-US" dirty="0" smtClean="0">
                <a:latin typeface="Calibri" charset="0"/>
                <a:cs typeface="ＭＳ Ｐゴシック" charset="0"/>
              </a:rPr>
              <a:t>what data you will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collect</a:t>
            </a:r>
            <a:r>
              <a:rPr lang="en-US" dirty="0" smtClean="0">
                <a:latin typeface="Calibri" charset="0"/>
                <a:cs typeface="ＭＳ Ｐゴシック" charset="0"/>
              </a:rPr>
              <a:t> and what you </a:t>
            </a:r>
            <a:r>
              <a:rPr lang="en-US" dirty="0">
                <a:latin typeface="Calibri" charset="0"/>
                <a:cs typeface="ＭＳ Ｐゴシック" charset="0"/>
              </a:rPr>
              <a:t>will do with your data </a:t>
            </a:r>
            <a:r>
              <a:rPr lang="en-US" b="1" dirty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during</a:t>
            </a:r>
            <a:r>
              <a:rPr lang="en-US" b="1" dirty="0">
                <a:solidFill>
                  <a:schemeClr val="accent2"/>
                </a:solidFill>
                <a:latin typeface="Calibri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cs typeface="ＭＳ Ｐゴシック" charset="0"/>
              </a:rPr>
              <a:t>and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after </a:t>
            </a:r>
            <a:r>
              <a:rPr lang="en-US" dirty="0" smtClean="0">
                <a:latin typeface="Calibri" charset="0"/>
                <a:cs typeface="ＭＳ Ｐゴシック" charset="0"/>
              </a:rPr>
              <a:t>your research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latin typeface="Calibri" charset="0"/>
              <a:cs typeface="ＭＳ Ｐゴシック" charset="0"/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“A goal without a plan is just a wish.”</a:t>
            </a:r>
            <a:r>
              <a:rPr lang="en-US" altLang="ja-JP" dirty="0">
                <a:latin typeface="Helvetica Neue Light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altLang="ja-JP" dirty="0">
                <a:latin typeface="Helvetica Neue Light" charset="0"/>
                <a:ea typeface="ヒラギノ角ゴ ProN W3" charset="0"/>
                <a:cs typeface="ヒラギノ角ゴ ProN W3" charset="0"/>
              </a:rPr>
            </a:br>
            <a:r>
              <a:rPr lang="en-US" altLang="ja-JP" sz="1400" dirty="0">
                <a:latin typeface="Helvetica Neue Light" charset="0"/>
                <a:ea typeface="ヒラギノ角ゴ ProN W3" charset="0"/>
                <a:cs typeface="ヒラギノ角ゴ ProN W3" charset="0"/>
              </a:rPr>
              <a:t>					</a:t>
            </a:r>
            <a:r>
              <a:rPr lang="en-US" altLang="ja-JP" sz="1400" dirty="0" smtClean="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Larry Elder </a:t>
            </a:r>
            <a:endParaRPr lang="en-US" sz="1400" dirty="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9699" name="Picture 6" descr="DataONE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2907060" cy="18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7010921" y="6536531"/>
            <a:ext cx="2133079" cy="3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E206CAB0-2B7C-4A49-8294-0DCF6C4FF609}" type="slidenum">
              <a:rPr lang="en-US" sz="1300"/>
              <a:pPr algn="r" eaLnBrk="1" hangingPunct="1">
                <a:buNone/>
              </a:pPr>
              <a:t>5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062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647" y="1581671"/>
            <a:ext cx="7619553" cy="5276329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Calibri" charset="0"/>
                <a:cs typeface="ＭＳ Ｐゴシック" charset="0"/>
              </a:rPr>
              <a:t>Information about the data</a:t>
            </a:r>
          </a:p>
          <a:p>
            <a:pPr marL="857250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Description of data to be produced</a:t>
            </a:r>
          </a:p>
          <a:p>
            <a:pPr marL="857250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How will it be managed in short-term?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Calibri" charset="0"/>
                <a:cs typeface="ＭＳ Ｐゴシック" charset="0"/>
              </a:rPr>
              <a:t>Description </a:t>
            </a:r>
            <a:r>
              <a:rPr lang="en-US" sz="2800" dirty="0">
                <a:latin typeface="Calibri" charset="0"/>
                <a:cs typeface="ＭＳ Ｐゴシック" charset="0"/>
              </a:rPr>
              <a:t>of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Data</a:t>
            </a:r>
          </a:p>
          <a:p>
            <a:pPr marL="857250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Format, number of files, approx. volume</a:t>
            </a:r>
          </a:p>
          <a:p>
            <a:pPr marL="857250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Temporal range</a:t>
            </a:r>
          </a:p>
          <a:p>
            <a:pPr marL="857250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Processing </a:t>
            </a:r>
            <a:r>
              <a:rPr lang="en-US" sz="2300" dirty="0" smtClean="0">
                <a:latin typeface="Calibri" charset="0"/>
                <a:cs typeface="ＭＳ Ｐゴシック" charset="0"/>
              </a:rPr>
              <a:t>and quality</a:t>
            </a:r>
            <a:endParaRPr lang="en-US" sz="2300" dirty="0">
              <a:latin typeface="Calibri" charset="0"/>
              <a:cs typeface="ＭＳ Ｐゴシック" charset="0"/>
            </a:endParaRP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Calibri" charset="0"/>
                <a:cs typeface="ＭＳ Ｐゴシック" charset="0"/>
              </a:rPr>
              <a:t>Metadata Content &amp;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Format</a:t>
            </a:r>
          </a:p>
          <a:p>
            <a:pPr marL="860425" lvl="3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300" dirty="0" smtClean="0">
                <a:latin typeface="Calibri" charset="0"/>
                <a:cs typeface="ＭＳ Ｐゴシック" charset="0"/>
              </a:rPr>
              <a:t>Documentation about the data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Calibri" charset="0"/>
                <a:cs typeface="ＭＳ Ｐゴシック" charset="0"/>
              </a:rPr>
              <a:t>Policies for Access, Sharing, &amp;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Reuse</a:t>
            </a:r>
          </a:p>
          <a:p>
            <a:pPr lvl="1">
              <a:buFont typeface="Arial" charset="0"/>
              <a:buChar char="•"/>
            </a:pPr>
            <a:r>
              <a:rPr lang="en-US" sz="2500" dirty="0" smtClean="0"/>
              <a:t>Ethical</a:t>
            </a:r>
            <a:r>
              <a:rPr lang="en-US" sz="2500" dirty="0"/>
              <a:t>, privacy, intellectual property, and copyright issues for </a:t>
            </a:r>
            <a:r>
              <a:rPr lang="en-US" sz="2500" dirty="0" smtClean="0"/>
              <a:t>the </a:t>
            </a:r>
            <a:r>
              <a:rPr lang="en-US" sz="2500" dirty="0"/>
              <a:t>data </a:t>
            </a:r>
            <a:r>
              <a:rPr lang="en-US" sz="2500" dirty="0" smtClean="0"/>
              <a:t>set</a:t>
            </a:r>
            <a:r>
              <a:rPr lang="en-US" sz="2500" dirty="0"/>
              <a:t>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schedule for delivery of </a:t>
            </a:r>
            <a:r>
              <a:rPr lang="en-US" dirty="0" smtClean="0"/>
              <a:t>data </a:t>
            </a:r>
            <a:r>
              <a:rPr lang="en-US" dirty="0"/>
              <a:t>and related metadata</a:t>
            </a:r>
          </a:p>
          <a:p>
            <a:pPr lvl="1">
              <a:buFont typeface="Arial" charset="0"/>
              <a:buChar char="•"/>
            </a:pPr>
            <a:endParaRPr lang="en-US" sz="1800" dirty="0"/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Calibri" charset="0"/>
                <a:cs typeface="ＭＳ Ｐゴシック" charset="0"/>
              </a:rPr>
              <a:t>Long-term </a:t>
            </a:r>
            <a:r>
              <a:rPr lang="en-US" sz="2800" dirty="0">
                <a:latin typeface="Calibri" charset="0"/>
                <a:cs typeface="ＭＳ Ｐゴシック" charset="0"/>
              </a:rPr>
              <a:t>Storage &amp; Data </a:t>
            </a:r>
            <a:r>
              <a:rPr lang="en-US" sz="2800" dirty="0" smtClean="0">
                <a:latin typeface="Calibri" charset="0"/>
                <a:cs typeface="ＭＳ Ｐゴシック" charset="0"/>
              </a:rPr>
              <a:t>Management</a:t>
            </a:r>
          </a:p>
          <a:p>
            <a:pPr marL="857250" lvl="1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cs typeface="ＭＳ Ｐゴシック" charset="0"/>
              </a:rPr>
              <a:t>Where will data be archived?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2800" dirty="0" smtClean="0">
              <a:latin typeface="Calibri" charset="0"/>
              <a:cs typeface="ＭＳ Ｐゴシック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charset="2"/>
              <a:buChar char="²"/>
              <a:defRPr/>
            </a:pPr>
            <a:r>
              <a:rPr lang="en-US" sz="2800" dirty="0" smtClean="0">
                <a:latin typeface="Calibri" charset="0"/>
                <a:cs typeface="ＭＳ Ｐゴシック" charset="0"/>
              </a:rPr>
              <a:t>Remember to include data mgmt. costs in Proposal Budget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>
              <a:latin typeface="Calibri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800" dirty="0" smtClean="0"/>
              <a:t>Detailed Template: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 err="1"/>
              <a:t>daac.ornl.gov</a:t>
            </a:r>
            <a:r>
              <a:rPr lang="en-US" sz="2800" i="1" dirty="0"/>
              <a:t>/PI/</a:t>
            </a:r>
            <a:r>
              <a:rPr lang="en-US" sz="2800" i="1" dirty="0" err="1"/>
              <a:t>plan.shtml</a:t>
            </a:r>
            <a:r>
              <a:rPr lang="en-US" sz="2800" i="1" dirty="0"/>
              <a:t> 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 smtClean="0">
              <a:latin typeface="Calibri" charset="0"/>
              <a:cs typeface="ＭＳ Ｐゴシック" charset="0"/>
            </a:endParaRPr>
          </a:p>
          <a:p>
            <a:pPr marL="285750">
              <a:spcBef>
                <a:spcPts val="0"/>
              </a:spcBef>
              <a:buFont typeface="+mj-lt"/>
              <a:buAutoNum type="arabicPeriod" startAt="4"/>
              <a:defRPr/>
            </a:pPr>
            <a:endParaRPr lang="en-US" sz="1800" dirty="0" smtClean="0">
              <a:latin typeface="Calibri" charset="0"/>
              <a:cs typeface="ＭＳ Ｐゴシック" charset="0"/>
            </a:endParaRPr>
          </a:p>
          <a:p>
            <a:pPr marL="514350" indent="-514350">
              <a:buFont typeface="+mj-lt"/>
              <a:buAutoNum type="arabicPeriod" startAt="4"/>
              <a:defRPr/>
            </a:pPr>
            <a:endParaRPr lang="en-US" dirty="0">
              <a:latin typeface="Calibri" charset="0"/>
              <a:cs typeface="ＭＳ Ｐゴシック" charset="0"/>
            </a:endParaRPr>
          </a:p>
          <a:p>
            <a:pPr marL="514324" indent="-514324">
              <a:defRPr/>
            </a:pPr>
            <a:endParaRPr lang="en-US" dirty="0">
              <a:latin typeface="Calibri" charset="0"/>
              <a:cs typeface="ＭＳ Ｐゴシック" charset="0"/>
            </a:endParaRPr>
          </a:p>
          <a:p>
            <a:pPr marL="514324" indent="-514324">
              <a:defRPr/>
            </a:pPr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92906" y="457200"/>
            <a:ext cx="8229824" cy="711026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Data Management Plan should contain:</a:t>
            </a:r>
            <a:endParaRPr lang="en-US" b="0" dirty="0">
              <a:solidFill>
                <a:srgbClr val="218595"/>
              </a:solidFill>
              <a:latin typeface="Helvetica Neue Light"/>
              <a:ea typeface="ヒラギノ角ゴ ProN W3" charset="0"/>
              <a:cs typeface="Helvetica Neue Light"/>
            </a:endParaRPr>
          </a:p>
        </p:txBody>
      </p:sp>
      <p:pic>
        <p:nvPicPr>
          <p:cNvPr id="35843" name="Picture 4" descr="AA0027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30" y="5026075"/>
            <a:ext cx="2112987" cy="132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j031677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1943324" cy="1279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82567D7E-EEBD-B04C-9085-1CE3F4003D3D}" type="slidenum">
              <a:rPr lang="en-US" sz="1300"/>
              <a:pPr algn="r" eaLnBrk="1" hangingPunct="1">
                <a:buNone/>
              </a:pPr>
              <a:t>6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356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01836" y="375047"/>
            <a:ext cx="8340328" cy="982266"/>
          </a:xfrm>
        </p:spPr>
        <p:txBody>
          <a:bodyPr/>
          <a:lstStyle/>
          <a:p>
            <a:r>
              <a:rPr lang="en-US" sz="170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Example Data Management Plan</a:t>
            </a:r>
            <a:br>
              <a:rPr lang="en-US" sz="170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</a:br>
            <a:r>
              <a:rPr lang="en-US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Mauna Loa CO</a:t>
            </a:r>
            <a:r>
              <a:rPr lang="en-US" baseline="-25000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2</a:t>
            </a:r>
            <a:r>
              <a:rPr lang="en-US">
                <a:solidFill>
                  <a:srgbClr val="218595"/>
                </a:solidFill>
                <a:latin typeface="Helvetica Neue Light" charset="0"/>
                <a:ea typeface="ヒラギノ角ゴ ProN W3" charset="0"/>
                <a:cs typeface="ヒラギノ角ゴ ProN W3" charset="0"/>
              </a:rPr>
              <a:t> Record</a:t>
            </a:r>
            <a:endParaRPr lang="en-US" sz="1700">
              <a:solidFill>
                <a:srgbClr val="218595"/>
              </a:solidFill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485" y="1714501"/>
            <a:ext cx="4811315" cy="2773354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marL="280159" indent="-280159"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Example, based on the work of CD Keeling &amp;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colleagues</a:t>
            </a:r>
          </a:p>
          <a:p>
            <a:pPr marL="280159" indent="-280159"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Hypothetical DMP for 2015 - 2018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0159" indent="-280159"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Study the controls on the concentration of atmospheric CO</a:t>
            </a:r>
            <a:r>
              <a: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</a:t>
            </a:r>
          </a:p>
          <a:p>
            <a:pPr marL="647379" lvl="1" indent="-325922"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high precision and accuracy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measurements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403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295400"/>
            <a:ext cx="3562350" cy="243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" y="4125516"/>
            <a:ext cx="4929188" cy="171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11"/>
          <p:cNvSpPr>
            <a:spLocks noChangeArrowheads="1"/>
          </p:cNvSpPr>
          <p:nvPr/>
        </p:nvSpPr>
        <p:spPr bwMode="auto">
          <a:xfrm>
            <a:off x="0" y="6096000"/>
            <a:ext cx="8876109" cy="3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algn="ctr">
              <a:buNone/>
            </a:pP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daac.ornl.gov</a:t>
            </a:r>
            <a:r>
              <a:rPr lang="en-US" sz="2000" dirty="0"/>
              <a:t>/PI/DMP_MaunaLoa_20110523.pdf</a:t>
            </a:r>
          </a:p>
        </p:txBody>
      </p:sp>
      <p:pic>
        <p:nvPicPr>
          <p:cNvPr id="4403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06" y="4446985"/>
            <a:ext cx="3183434" cy="11072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Box 14"/>
          <p:cNvSpPr txBox="1">
            <a:spLocks noChangeArrowheads="1"/>
          </p:cNvSpPr>
          <p:nvPr/>
        </p:nvSpPr>
        <p:spPr bwMode="auto">
          <a:xfrm>
            <a:off x="5643562" y="5572125"/>
            <a:ext cx="2893219" cy="3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buNone/>
            </a:pPr>
            <a:r>
              <a:rPr lang="en-US" sz="800" dirty="0"/>
              <a:t>Courtesy of NOAA/ESRL,</a:t>
            </a:r>
          </a:p>
          <a:p>
            <a:pPr eaLnBrk="1" hangingPunct="1">
              <a:buNone/>
            </a:pPr>
            <a:r>
              <a:rPr lang="en-US" sz="800" dirty="0"/>
              <a:t>Photographs by Forrest Mims III</a:t>
            </a:r>
          </a:p>
        </p:txBody>
      </p:sp>
      <p:sp>
        <p:nvSpPr>
          <p:cNvPr id="44041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B0B2003C-2C7F-E841-BE94-412021254036}" type="slidenum">
              <a:rPr lang="en-US" sz="1300"/>
              <a:pPr algn="r" eaLnBrk="1" hangingPunct="1">
                <a:buNone/>
              </a:pPr>
              <a:t>7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643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7446764" cy="3402211"/>
          </a:xfrm>
        </p:spPr>
        <p:txBody>
          <a:bodyPr>
            <a:normAutofit fontScale="62500" lnSpcReduction="20000"/>
          </a:bodyPr>
          <a:lstStyle/>
          <a:p>
            <a:pPr marL="367221" indent="-367221">
              <a:lnSpc>
                <a:spcPct val="110000"/>
              </a:lnSpc>
              <a:defRPr/>
            </a:pPr>
            <a:r>
              <a:rPr lang="en-US" dirty="0" smtClean="0"/>
              <a:t>Collected </a:t>
            </a:r>
            <a:r>
              <a:rPr lang="en-US" dirty="0"/>
              <a:t>continuously </a:t>
            </a:r>
            <a:r>
              <a:rPr lang="en-US" dirty="0" smtClean="0"/>
              <a:t>at </a:t>
            </a:r>
            <a:r>
              <a:rPr lang="en-US" dirty="0"/>
              <a:t>five </a:t>
            </a:r>
            <a:r>
              <a:rPr lang="en-US" dirty="0" smtClean="0"/>
              <a:t>towers</a:t>
            </a:r>
          </a:p>
          <a:p>
            <a:pPr marL="644031" lvl="1" indent="-276810">
              <a:lnSpc>
                <a:spcPct val="110000"/>
              </a:lnSpc>
              <a:defRPr/>
            </a:pPr>
            <a:r>
              <a:rPr lang="en-US" dirty="0" smtClean="0"/>
              <a:t>a </a:t>
            </a:r>
            <a:r>
              <a:rPr lang="en-US" dirty="0"/>
              <a:t>central tower and four towers located at compass quadrants.  </a:t>
            </a:r>
            <a:endParaRPr lang="en-US" dirty="0" smtClean="0"/>
          </a:p>
          <a:p>
            <a:pPr marL="367221" indent="-367221">
              <a:lnSpc>
                <a:spcPct val="110000"/>
              </a:lnSpc>
              <a:defRPr/>
            </a:pPr>
            <a:r>
              <a:rPr lang="en-US" b="1" dirty="0" smtClean="0"/>
              <a:t>Raw </a:t>
            </a:r>
            <a:r>
              <a:rPr lang="en-US" b="1" dirty="0"/>
              <a:t>data files </a:t>
            </a:r>
            <a:r>
              <a:rPr lang="en-US" dirty="0" smtClean="0"/>
              <a:t>contain </a:t>
            </a:r>
            <a:r>
              <a:rPr lang="en-US" dirty="0"/>
              <a:t>continuously measured CO</a:t>
            </a:r>
            <a:r>
              <a:rPr lang="en-US" baseline="-25000" dirty="0"/>
              <a:t>2</a:t>
            </a:r>
            <a:r>
              <a:rPr lang="en-US" dirty="0"/>
              <a:t> concentrations, calibration standards, references standards, daily check standards, and blanks. </a:t>
            </a:r>
            <a:endParaRPr lang="en-US" dirty="0" smtClean="0"/>
          </a:p>
          <a:p>
            <a:pPr marL="647379" lvl="1" indent="-280159">
              <a:lnSpc>
                <a:spcPct val="110000"/>
              </a:lnSpc>
              <a:defRPr/>
            </a:pPr>
            <a:r>
              <a:rPr lang="en-US" dirty="0"/>
              <a:t>Site conditions </a:t>
            </a:r>
            <a:r>
              <a:rPr lang="en-US" dirty="0" smtClean="0"/>
              <a:t>will </a:t>
            </a:r>
            <a:r>
              <a:rPr lang="en-US" dirty="0"/>
              <a:t>also be noted and retained</a:t>
            </a:r>
            <a:r>
              <a:rPr lang="en-US" dirty="0" smtClean="0"/>
              <a:t>.</a:t>
            </a:r>
          </a:p>
          <a:p>
            <a:pPr marL="367221" indent="-367221">
              <a:lnSpc>
                <a:spcPct val="110000"/>
              </a:lnSpc>
              <a:defRPr/>
            </a:pPr>
            <a:r>
              <a:rPr lang="en-US" b="1" dirty="0"/>
              <a:t>F</a:t>
            </a:r>
            <a:r>
              <a:rPr lang="en-US" b="1" dirty="0" smtClean="0"/>
              <a:t>inal </a:t>
            </a:r>
            <a:r>
              <a:rPr lang="en-US" b="1" dirty="0"/>
              <a:t>data product </a:t>
            </a:r>
            <a:r>
              <a:rPr lang="en-US" dirty="0"/>
              <a:t>will consist of 5-minute, 15-minute, hourly, daily, and monthly average atmospheric concentration of </a:t>
            </a:r>
            <a:r>
              <a:rPr lang="en-US" dirty="0" smtClean="0"/>
              <a:t>CO</a:t>
            </a:r>
            <a:r>
              <a:rPr lang="en-US" baseline="-25000" dirty="0"/>
              <a:t>2</a:t>
            </a:r>
            <a:r>
              <a:rPr lang="en-US" dirty="0" smtClean="0"/>
              <a:t>, </a:t>
            </a:r>
            <a:r>
              <a:rPr lang="en-US" dirty="0"/>
              <a:t>in mole fraction in water-vapor-free </a:t>
            </a:r>
            <a:r>
              <a:rPr lang="en-US" dirty="0" smtClean="0"/>
              <a:t>air</a:t>
            </a:r>
          </a:p>
          <a:p>
            <a:pPr>
              <a:defRPr/>
            </a:pPr>
            <a:r>
              <a:rPr lang="en-US" dirty="0" smtClean="0"/>
              <a:t>Data managed at Scripps Institute of Oceanography</a:t>
            </a:r>
          </a:p>
          <a:p>
            <a:pPr lvl="1">
              <a:defRPr/>
            </a:pPr>
            <a:r>
              <a:rPr lang="en-US" dirty="0" smtClean="0"/>
              <a:t>Back-up daily </a:t>
            </a:r>
            <a:endParaRPr lang="en-US" dirty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Mauna Loa Example Data Management Plan</a:t>
            </a:r>
            <a:br>
              <a:rPr lang="en-US" sz="1700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</a:br>
            <a:r>
              <a:rPr lang="en-US" b="0" dirty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1. Information About </a:t>
            </a:r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Data</a:t>
            </a:r>
            <a:endParaRPr lang="en-US" b="0" dirty="0">
              <a:solidFill>
                <a:srgbClr val="218595"/>
              </a:solidFill>
              <a:latin typeface="Helvetica Neue Light"/>
              <a:ea typeface="ヒラギノ角ゴ ProN W3" charset="0"/>
              <a:cs typeface="Helvetica Neue Light"/>
            </a:endParaRPr>
          </a:p>
        </p:txBody>
      </p:sp>
      <p:pic>
        <p:nvPicPr>
          <p:cNvPr id="460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15" y="5334000"/>
            <a:ext cx="3183434" cy="1107281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5336381" y="6477000"/>
            <a:ext cx="2893219" cy="3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buNone/>
            </a:pPr>
            <a:r>
              <a:rPr lang="en-US" sz="800" dirty="0"/>
              <a:t>Courtesy of NOAA/ESRL,</a:t>
            </a:r>
          </a:p>
          <a:p>
            <a:pPr eaLnBrk="1" hangingPunct="1">
              <a:buNone/>
            </a:pPr>
            <a:r>
              <a:rPr lang="en-US" sz="800" dirty="0"/>
              <a:t>Photographs by Forrest Mims III</a:t>
            </a:r>
          </a:p>
        </p:txBody>
      </p:sp>
      <p:pic>
        <p:nvPicPr>
          <p:cNvPr id="4608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" y="5257800"/>
            <a:ext cx="3406676" cy="11843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Slide Number Placeholder 3"/>
          <p:cNvSpPr txBox="1">
            <a:spLocks/>
          </p:cNvSpPr>
          <p:nvPr/>
        </p:nvSpPr>
        <p:spPr bwMode="auto">
          <a:xfrm>
            <a:off x="7010921" y="6553275"/>
            <a:ext cx="2133079" cy="3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>
              <a:buNone/>
            </a:pPr>
            <a:fld id="{D1CA2F14-689F-E24E-8952-2363A02D07EB}" type="slidenum">
              <a:rPr lang="en-US" sz="1300"/>
              <a:pPr algn="r" eaLnBrk="1" hangingPunct="1">
                <a:buNone/>
              </a:pPr>
              <a:t>8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45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218595"/>
                </a:solidFill>
                <a:latin typeface="Helvetica Neue Light"/>
                <a:ea typeface="ヒラギノ角ゴ ProN W3" charset="0"/>
                <a:cs typeface="Helvetica Neue Light"/>
              </a:rPr>
              <a:t>2. Description of Data</a:t>
            </a:r>
            <a:endParaRPr lang="en-US" b="0" dirty="0"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4678363"/>
          </a:xfrm>
        </p:spPr>
        <p:txBody>
          <a:bodyPr/>
          <a:lstStyle/>
          <a:p>
            <a:r>
              <a:rPr lang="en-US" dirty="0" smtClean="0"/>
              <a:t>Observations in </a:t>
            </a:r>
            <a:r>
              <a:rPr lang="en-US" dirty="0"/>
              <a:t>comma-separated-values in </a:t>
            </a:r>
            <a:r>
              <a:rPr lang="en-US" dirty="0" smtClean="0"/>
              <a:t>ASCII format</a:t>
            </a:r>
          </a:p>
          <a:p>
            <a:r>
              <a:rPr lang="en-US" dirty="0" smtClean="0"/>
              <a:t>Standard gas information </a:t>
            </a:r>
          </a:p>
          <a:p>
            <a:r>
              <a:rPr lang="en-US" dirty="0" smtClean="0"/>
              <a:t>Processing:  Samples located at compass quadrants that will be used to correct for non-maritime sources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D0879-CBCB-FB4F-B570-47C0BF6D98A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648201"/>
            <a:ext cx="3909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_Best_Practice-data_template_v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NLDAAC_160226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_4x3_160226.potx" id="{DF21DB35-F0E5-4B9D-A31C-3B8FCA7CFF42}" vid="{C80A0934-B94A-49A3-9B10-0453C9DE6C2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52812</TotalTime>
  <Words>1152</Words>
  <Application>Microsoft Macintosh PowerPoint</Application>
  <PresentationFormat>On-screen Show (4:3)</PresentationFormat>
  <Paragraphs>224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 Black</vt:lpstr>
      <vt:lpstr>Calibri</vt:lpstr>
      <vt:lpstr>Cambria</vt:lpstr>
      <vt:lpstr>Georgia</vt:lpstr>
      <vt:lpstr>Helvetica Neue</vt:lpstr>
      <vt:lpstr>Helvetica Neue Light</vt:lpstr>
      <vt:lpstr>ＭＳ Ｐゴシック</vt:lpstr>
      <vt:lpstr>Verdana</vt:lpstr>
      <vt:lpstr>Wingdings</vt:lpstr>
      <vt:lpstr>ヒラギノ角ゴ ProN W3</vt:lpstr>
      <vt:lpstr>Arial</vt:lpstr>
      <vt:lpstr>ESA_Best_Practice-data_template_v2</vt:lpstr>
      <vt:lpstr>ORNLDAAC_160226</vt:lpstr>
      <vt:lpstr>How to write a data management plan </vt:lpstr>
      <vt:lpstr>Changes in data management requirements</vt:lpstr>
      <vt:lpstr>Benefits of Good Data Management</vt:lpstr>
      <vt:lpstr>Topics</vt:lpstr>
      <vt:lpstr>“A goal without a plan is just a wish.”      Larry Elder </vt:lpstr>
      <vt:lpstr>Data Management Plan should contain:</vt:lpstr>
      <vt:lpstr>Example Data Management Plan Mauna Loa CO2 Record</vt:lpstr>
      <vt:lpstr>Mauna Loa Example Data Management Plan 1. Information About Data</vt:lpstr>
      <vt:lpstr>2. Description of Data</vt:lpstr>
      <vt:lpstr>Mauna Loa Example Data Management Plan 3. Metadata Content &amp; Format</vt:lpstr>
      <vt:lpstr>Mauna Loa Example Data Management Plan 4.  Policies for Access, Sharing, &amp; Reuse</vt:lpstr>
      <vt:lpstr>Mauna Loa Example Data Management Plan 5. Long-term Storage &amp; Data Management</vt:lpstr>
      <vt:lpstr>Budget for Data Management</vt:lpstr>
      <vt:lpstr>Resources: DMPTool</vt:lpstr>
      <vt:lpstr>Resources</vt:lpstr>
      <vt:lpstr>References and Resources</vt:lpstr>
      <vt:lpstr>Contact us</vt:lpstr>
    </vt:vector>
  </TitlesOfParts>
  <Company>ORNL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Objectives</dc:title>
  <dc:creator>Robert B. Cook</dc:creator>
  <cp:lastModifiedBy>Deb, Debjani</cp:lastModifiedBy>
  <cp:revision>743</cp:revision>
  <cp:lastPrinted>1601-01-01T00:00:00Z</cp:lastPrinted>
  <dcterms:created xsi:type="dcterms:W3CDTF">2002-07-16T14:35:23Z</dcterms:created>
  <dcterms:modified xsi:type="dcterms:W3CDTF">2017-03-23T18:24:17Z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