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Lst>
  <p:notesMasterIdLst>
    <p:notesMasterId r:id="rId32"/>
  </p:notesMasterIdLst>
  <p:handoutMasterIdLst>
    <p:handoutMasterId r:id="rId33"/>
  </p:handoutMasterIdLst>
  <p:sldIdLst>
    <p:sldId id="535" r:id="rId2"/>
    <p:sldId id="598" r:id="rId3"/>
    <p:sldId id="589" r:id="rId4"/>
    <p:sldId id="597" r:id="rId5"/>
    <p:sldId id="537" r:id="rId6"/>
    <p:sldId id="539" r:id="rId7"/>
    <p:sldId id="538" r:id="rId8"/>
    <p:sldId id="565" r:id="rId9"/>
    <p:sldId id="567" r:id="rId10"/>
    <p:sldId id="568" r:id="rId11"/>
    <p:sldId id="571" r:id="rId12"/>
    <p:sldId id="569" r:id="rId13"/>
    <p:sldId id="594" r:id="rId14"/>
    <p:sldId id="546" r:id="rId15"/>
    <p:sldId id="591" r:id="rId16"/>
    <p:sldId id="592" r:id="rId17"/>
    <p:sldId id="595" r:id="rId18"/>
    <p:sldId id="550" r:id="rId19"/>
    <p:sldId id="552" r:id="rId20"/>
    <p:sldId id="553" r:id="rId21"/>
    <p:sldId id="593" r:id="rId22"/>
    <p:sldId id="555" r:id="rId23"/>
    <p:sldId id="556" r:id="rId24"/>
    <p:sldId id="557" r:id="rId25"/>
    <p:sldId id="558" r:id="rId26"/>
    <p:sldId id="561" r:id="rId27"/>
    <p:sldId id="562" r:id="rId28"/>
    <p:sldId id="563" r:id="rId29"/>
    <p:sldId id="564" r:id="rId30"/>
    <p:sldId id="596" r:id="rId31"/>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a:srgbClr val="333399"/>
    <a:srgbClr val="A2C0FF"/>
    <a:srgbClr val="0000CC"/>
    <a:srgbClr val="FFFFBF"/>
    <a:srgbClr val="C6B748"/>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89984" autoAdjust="0"/>
  </p:normalViewPr>
  <p:slideViewPr>
    <p:cSldViewPr>
      <p:cViewPr varScale="1">
        <p:scale>
          <a:sx n="96" d="100"/>
          <a:sy n="96" d="100"/>
        </p:scale>
        <p:origin x="10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40E8E-C039-E947-90C0-2A1FF413DDA1}" type="doc">
      <dgm:prSet loTypeId="urn:microsoft.com/office/officeart/2005/8/layout/matrix1" loCatId="" qsTypeId="urn:microsoft.com/office/officeart/2005/8/quickstyle/simple1" qsCatId="simple" csTypeId="urn:microsoft.com/office/officeart/2005/8/colors/accent6_2" csCatId="accent6" phldr="1"/>
      <dgm:spPr/>
      <dgm:t>
        <a:bodyPr/>
        <a:lstStyle/>
        <a:p>
          <a:endParaRPr lang="en-US"/>
        </a:p>
      </dgm:t>
    </dgm:pt>
    <dgm:pt modelId="{EAB93092-2DC6-3448-BC09-DEC07930460E}">
      <dgm:prSet phldrT="[Text]"/>
      <dgm:spPr/>
      <dgm:t>
        <a:bodyPr/>
        <a:lstStyle/>
        <a:p>
          <a:r>
            <a:rPr lang="en-US" dirty="0" smtClean="0"/>
            <a:t>ORNL DAAC</a:t>
          </a:r>
          <a:endParaRPr lang="en-US" dirty="0"/>
        </a:p>
      </dgm:t>
    </dgm:pt>
    <dgm:pt modelId="{07E619C7-BC26-2142-BEAD-5FF97219E63F}" type="parTrans" cxnId="{BB0B95F8-50C1-CA42-8D38-A5E6CFE76D8B}">
      <dgm:prSet/>
      <dgm:spPr/>
      <dgm:t>
        <a:bodyPr/>
        <a:lstStyle/>
        <a:p>
          <a:endParaRPr lang="en-US"/>
        </a:p>
      </dgm:t>
    </dgm:pt>
    <dgm:pt modelId="{7DBC0D7C-2E28-1D43-9378-B8918F000C67}" type="sibTrans" cxnId="{BB0B95F8-50C1-CA42-8D38-A5E6CFE76D8B}">
      <dgm:prSet/>
      <dgm:spPr/>
      <dgm:t>
        <a:bodyPr/>
        <a:lstStyle/>
        <a:p>
          <a:endParaRPr lang="en-US"/>
        </a:p>
      </dgm:t>
    </dgm:pt>
    <dgm:pt modelId="{0E73087C-F91C-CC48-A691-3C6ADA6605B7}">
      <dgm:prSet phldrT="[Text]"/>
      <dgm:spPr/>
      <dgm:t>
        <a:bodyPr/>
        <a:lstStyle/>
        <a:p>
          <a:r>
            <a:rPr lang="en-US" dirty="0" smtClean="0"/>
            <a:t>Model Code</a:t>
          </a:r>
          <a:endParaRPr lang="en-US" dirty="0"/>
        </a:p>
      </dgm:t>
    </dgm:pt>
    <dgm:pt modelId="{C132F26A-1C5F-E946-B6C5-FA44CC1588E8}" type="parTrans" cxnId="{A4253B01-A37B-7147-B5F3-BE319FC0C98A}">
      <dgm:prSet/>
      <dgm:spPr/>
      <dgm:t>
        <a:bodyPr/>
        <a:lstStyle/>
        <a:p>
          <a:endParaRPr lang="en-US"/>
        </a:p>
      </dgm:t>
    </dgm:pt>
    <dgm:pt modelId="{8FCFEA5B-2540-2747-9A1F-DA94F1823BE1}" type="sibTrans" cxnId="{A4253B01-A37B-7147-B5F3-BE319FC0C98A}">
      <dgm:prSet/>
      <dgm:spPr/>
      <dgm:t>
        <a:bodyPr/>
        <a:lstStyle/>
        <a:p>
          <a:endParaRPr lang="en-US"/>
        </a:p>
      </dgm:t>
    </dgm:pt>
    <dgm:pt modelId="{111DF2D0-80DB-5547-86DD-E9253B7B8BE1}">
      <dgm:prSet phldrT="[Text]"/>
      <dgm:spPr/>
      <dgm:t>
        <a:bodyPr/>
        <a:lstStyle/>
        <a:p>
          <a:r>
            <a:rPr lang="en-US" dirty="0" smtClean="0"/>
            <a:t>Land Validation</a:t>
          </a:r>
          <a:endParaRPr lang="en-US" dirty="0"/>
        </a:p>
      </dgm:t>
    </dgm:pt>
    <dgm:pt modelId="{3B91B52B-E530-844A-891F-C90B77C19191}" type="parTrans" cxnId="{5208C5AC-BC7F-0C48-B6E6-6E15813C0ED5}">
      <dgm:prSet/>
      <dgm:spPr/>
      <dgm:t>
        <a:bodyPr/>
        <a:lstStyle/>
        <a:p>
          <a:endParaRPr lang="en-US"/>
        </a:p>
      </dgm:t>
    </dgm:pt>
    <dgm:pt modelId="{BB3500FB-5553-B34C-8218-A1FC6A3FE002}" type="sibTrans" cxnId="{5208C5AC-BC7F-0C48-B6E6-6E15813C0ED5}">
      <dgm:prSet/>
      <dgm:spPr/>
      <dgm:t>
        <a:bodyPr/>
        <a:lstStyle/>
        <a:p>
          <a:endParaRPr lang="en-US"/>
        </a:p>
      </dgm:t>
    </dgm:pt>
    <dgm:pt modelId="{6BDDBB29-E7FD-9F46-85FB-42FD832B79FA}">
      <dgm:prSet phldrT="[Text]"/>
      <dgm:spPr/>
      <dgm:t>
        <a:bodyPr/>
        <a:lstStyle/>
        <a:p>
          <a:r>
            <a:rPr lang="en-US" dirty="0" smtClean="0"/>
            <a:t>Regional and Global </a:t>
          </a:r>
          <a:endParaRPr lang="en-US" dirty="0"/>
        </a:p>
      </dgm:t>
    </dgm:pt>
    <dgm:pt modelId="{48325653-C442-E149-A4FC-CB63DAB02B04}" type="parTrans" cxnId="{EF3BDA38-8FC4-814D-A7AC-545960501EDE}">
      <dgm:prSet/>
      <dgm:spPr/>
      <dgm:t>
        <a:bodyPr/>
        <a:lstStyle/>
        <a:p>
          <a:endParaRPr lang="en-US"/>
        </a:p>
      </dgm:t>
    </dgm:pt>
    <dgm:pt modelId="{508B3ED7-4AB8-5E4B-B234-1E8B68A97B4F}" type="sibTrans" cxnId="{EF3BDA38-8FC4-814D-A7AC-545960501EDE}">
      <dgm:prSet/>
      <dgm:spPr/>
      <dgm:t>
        <a:bodyPr/>
        <a:lstStyle/>
        <a:p>
          <a:endParaRPr lang="en-US"/>
        </a:p>
      </dgm:t>
    </dgm:pt>
    <dgm:pt modelId="{058D3881-2E8D-C14F-9E3C-926A4122A826}">
      <dgm:prSet phldrT="[Text]"/>
      <dgm:spPr/>
      <dgm:t>
        <a:bodyPr/>
        <a:lstStyle/>
        <a:p>
          <a:r>
            <a:rPr lang="en-US" dirty="0" smtClean="0"/>
            <a:t>Field Campaign</a:t>
          </a:r>
          <a:endParaRPr lang="en-US" dirty="0"/>
        </a:p>
      </dgm:t>
    </dgm:pt>
    <dgm:pt modelId="{C4254B65-C747-A743-B47D-B7AC13C1B4D2}" type="parTrans" cxnId="{BC25C8F7-262E-3643-91CF-2D0D09D88EB0}">
      <dgm:prSet/>
      <dgm:spPr/>
      <dgm:t>
        <a:bodyPr/>
        <a:lstStyle/>
        <a:p>
          <a:endParaRPr lang="en-US"/>
        </a:p>
      </dgm:t>
    </dgm:pt>
    <dgm:pt modelId="{FFECB86D-0500-C940-8CC0-7B6BEC9BC35E}" type="sibTrans" cxnId="{BC25C8F7-262E-3643-91CF-2D0D09D88EB0}">
      <dgm:prSet/>
      <dgm:spPr/>
      <dgm:t>
        <a:bodyPr/>
        <a:lstStyle/>
        <a:p>
          <a:endParaRPr lang="en-US"/>
        </a:p>
      </dgm:t>
    </dgm:pt>
    <dgm:pt modelId="{F2834A5F-E8FE-BC4D-9C21-8284AC1A5865}" type="pres">
      <dgm:prSet presAssocID="{D3540E8E-C039-E947-90C0-2A1FF413DDA1}" presName="diagram" presStyleCnt="0">
        <dgm:presLayoutVars>
          <dgm:chMax val="1"/>
          <dgm:dir/>
          <dgm:animLvl val="ctr"/>
          <dgm:resizeHandles val="exact"/>
        </dgm:presLayoutVars>
      </dgm:prSet>
      <dgm:spPr/>
      <dgm:t>
        <a:bodyPr/>
        <a:lstStyle/>
        <a:p>
          <a:endParaRPr lang="en-US"/>
        </a:p>
      </dgm:t>
    </dgm:pt>
    <dgm:pt modelId="{61E39D55-5AB0-C643-ABFE-FA0DF60C727E}" type="pres">
      <dgm:prSet presAssocID="{D3540E8E-C039-E947-90C0-2A1FF413DDA1}" presName="matrix" presStyleCnt="0"/>
      <dgm:spPr/>
    </dgm:pt>
    <dgm:pt modelId="{C67F88DB-F0A9-4F4E-BAD2-F5B809587C81}" type="pres">
      <dgm:prSet presAssocID="{D3540E8E-C039-E947-90C0-2A1FF413DDA1}" presName="tile1" presStyleLbl="node1" presStyleIdx="0" presStyleCnt="4"/>
      <dgm:spPr/>
      <dgm:t>
        <a:bodyPr/>
        <a:lstStyle/>
        <a:p>
          <a:endParaRPr lang="en-US"/>
        </a:p>
      </dgm:t>
    </dgm:pt>
    <dgm:pt modelId="{0C759659-E9FA-6542-BFA7-D9EA142D5D3C}" type="pres">
      <dgm:prSet presAssocID="{D3540E8E-C039-E947-90C0-2A1FF413DDA1}" presName="tile1text" presStyleLbl="node1" presStyleIdx="0" presStyleCnt="4">
        <dgm:presLayoutVars>
          <dgm:chMax val="0"/>
          <dgm:chPref val="0"/>
          <dgm:bulletEnabled val="1"/>
        </dgm:presLayoutVars>
      </dgm:prSet>
      <dgm:spPr/>
      <dgm:t>
        <a:bodyPr/>
        <a:lstStyle/>
        <a:p>
          <a:endParaRPr lang="en-US"/>
        </a:p>
      </dgm:t>
    </dgm:pt>
    <dgm:pt modelId="{2F6641CF-D5FB-064F-9CAC-A5305584FDD0}" type="pres">
      <dgm:prSet presAssocID="{D3540E8E-C039-E947-90C0-2A1FF413DDA1}" presName="tile2" presStyleLbl="node1" presStyleIdx="1" presStyleCnt="4"/>
      <dgm:spPr/>
      <dgm:t>
        <a:bodyPr/>
        <a:lstStyle/>
        <a:p>
          <a:endParaRPr lang="en-US"/>
        </a:p>
      </dgm:t>
    </dgm:pt>
    <dgm:pt modelId="{1A01237F-B8A3-B746-91DB-C6577717C761}" type="pres">
      <dgm:prSet presAssocID="{D3540E8E-C039-E947-90C0-2A1FF413DDA1}" presName="tile2text" presStyleLbl="node1" presStyleIdx="1" presStyleCnt="4">
        <dgm:presLayoutVars>
          <dgm:chMax val="0"/>
          <dgm:chPref val="0"/>
          <dgm:bulletEnabled val="1"/>
        </dgm:presLayoutVars>
      </dgm:prSet>
      <dgm:spPr/>
      <dgm:t>
        <a:bodyPr/>
        <a:lstStyle/>
        <a:p>
          <a:endParaRPr lang="en-US"/>
        </a:p>
      </dgm:t>
    </dgm:pt>
    <dgm:pt modelId="{78A97CBD-3BEE-0F4D-A11C-C80189E232AA}" type="pres">
      <dgm:prSet presAssocID="{D3540E8E-C039-E947-90C0-2A1FF413DDA1}" presName="tile3" presStyleLbl="node1" presStyleIdx="2" presStyleCnt="4"/>
      <dgm:spPr/>
      <dgm:t>
        <a:bodyPr/>
        <a:lstStyle/>
        <a:p>
          <a:endParaRPr lang="en-US"/>
        </a:p>
      </dgm:t>
    </dgm:pt>
    <dgm:pt modelId="{24D81BEC-744F-D544-8748-D75917FDB372}" type="pres">
      <dgm:prSet presAssocID="{D3540E8E-C039-E947-90C0-2A1FF413DDA1}" presName="tile3text" presStyleLbl="node1" presStyleIdx="2" presStyleCnt="4">
        <dgm:presLayoutVars>
          <dgm:chMax val="0"/>
          <dgm:chPref val="0"/>
          <dgm:bulletEnabled val="1"/>
        </dgm:presLayoutVars>
      </dgm:prSet>
      <dgm:spPr/>
      <dgm:t>
        <a:bodyPr/>
        <a:lstStyle/>
        <a:p>
          <a:endParaRPr lang="en-US"/>
        </a:p>
      </dgm:t>
    </dgm:pt>
    <dgm:pt modelId="{F9FC932E-256D-CA44-AF6C-5ED33F78F2ED}" type="pres">
      <dgm:prSet presAssocID="{D3540E8E-C039-E947-90C0-2A1FF413DDA1}" presName="tile4" presStyleLbl="node1" presStyleIdx="3" presStyleCnt="4"/>
      <dgm:spPr/>
      <dgm:t>
        <a:bodyPr/>
        <a:lstStyle/>
        <a:p>
          <a:endParaRPr lang="en-US"/>
        </a:p>
      </dgm:t>
    </dgm:pt>
    <dgm:pt modelId="{0D184BE8-2B00-1149-909F-EC120B6EA526}" type="pres">
      <dgm:prSet presAssocID="{D3540E8E-C039-E947-90C0-2A1FF413DDA1}" presName="tile4text" presStyleLbl="node1" presStyleIdx="3" presStyleCnt="4">
        <dgm:presLayoutVars>
          <dgm:chMax val="0"/>
          <dgm:chPref val="0"/>
          <dgm:bulletEnabled val="1"/>
        </dgm:presLayoutVars>
      </dgm:prSet>
      <dgm:spPr/>
      <dgm:t>
        <a:bodyPr/>
        <a:lstStyle/>
        <a:p>
          <a:endParaRPr lang="en-US"/>
        </a:p>
      </dgm:t>
    </dgm:pt>
    <dgm:pt modelId="{E5AD7D9B-A63D-CE48-A3D4-A1624B51AD73}" type="pres">
      <dgm:prSet presAssocID="{D3540E8E-C039-E947-90C0-2A1FF413DDA1}" presName="centerTile" presStyleLbl="fgShp" presStyleIdx="0" presStyleCnt="1">
        <dgm:presLayoutVars>
          <dgm:chMax val="0"/>
          <dgm:chPref val="0"/>
        </dgm:presLayoutVars>
      </dgm:prSet>
      <dgm:spPr/>
      <dgm:t>
        <a:bodyPr/>
        <a:lstStyle/>
        <a:p>
          <a:endParaRPr lang="en-US"/>
        </a:p>
      </dgm:t>
    </dgm:pt>
  </dgm:ptLst>
  <dgm:cxnLst>
    <dgm:cxn modelId="{886EDE92-00B9-F143-B812-1595552F955E}" type="presOf" srcId="{058D3881-2E8D-C14F-9E3C-926A4122A826}" destId="{C67F88DB-F0A9-4F4E-BAD2-F5B809587C81}" srcOrd="0" destOrd="0" presId="urn:microsoft.com/office/officeart/2005/8/layout/matrix1"/>
    <dgm:cxn modelId="{5F5AC3BF-4F21-B245-9083-BC6DCD840C5B}" type="presOf" srcId="{111DF2D0-80DB-5547-86DD-E9253B7B8BE1}" destId="{78A97CBD-3BEE-0F4D-A11C-C80189E232AA}" srcOrd="0" destOrd="0" presId="urn:microsoft.com/office/officeart/2005/8/layout/matrix1"/>
    <dgm:cxn modelId="{BB0B95F8-50C1-CA42-8D38-A5E6CFE76D8B}" srcId="{D3540E8E-C039-E947-90C0-2A1FF413DDA1}" destId="{EAB93092-2DC6-3448-BC09-DEC07930460E}" srcOrd="0" destOrd="0" parTransId="{07E619C7-BC26-2142-BEAD-5FF97219E63F}" sibTransId="{7DBC0D7C-2E28-1D43-9378-B8918F000C67}"/>
    <dgm:cxn modelId="{EF3BDA38-8FC4-814D-A7AC-545960501EDE}" srcId="{EAB93092-2DC6-3448-BC09-DEC07930460E}" destId="{6BDDBB29-E7FD-9F46-85FB-42FD832B79FA}" srcOrd="3" destOrd="0" parTransId="{48325653-C442-E149-A4FC-CB63DAB02B04}" sibTransId="{508B3ED7-4AB8-5E4B-B234-1E8B68A97B4F}"/>
    <dgm:cxn modelId="{A4253B01-A37B-7147-B5F3-BE319FC0C98A}" srcId="{EAB93092-2DC6-3448-BC09-DEC07930460E}" destId="{0E73087C-F91C-CC48-A691-3C6ADA6605B7}" srcOrd="1" destOrd="0" parTransId="{C132F26A-1C5F-E946-B6C5-FA44CC1588E8}" sibTransId="{8FCFEA5B-2540-2747-9A1F-DA94F1823BE1}"/>
    <dgm:cxn modelId="{5208C5AC-BC7F-0C48-B6E6-6E15813C0ED5}" srcId="{EAB93092-2DC6-3448-BC09-DEC07930460E}" destId="{111DF2D0-80DB-5547-86DD-E9253B7B8BE1}" srcOrd="2" destOrd="0" parTransId="{3B91B52B-E530-844A-891F-C90B77C19191}" sibTransId="{BB3500FB-5553-B34C-8218-A1FC6A3FE002}"/>
    <dgm:cxn modelId="{6091AA1A-30C7-1347-99A5-5805A04041A5}" type="presOf" srcId="{058D3881-2E8D-C14F-9E3C-926A4122A826}" destId="{0C759659-E9FA-6542-BFA7-D9EA142D5D3C}" srcOrd="1" destOrd="0" presId="urn:microsoft.com/office/officeart/2005/8/layout/matrix1"/>
    <dgm:cxn modelId="{DD1FBB36-DAE1-A845-96BA-9C52AEB9690A}" type="presOf" srcId="{6BDDBB29-E7FD-9F46-85FB-42FD832B79FA}" destId="{F9FC932E-256D-CA44-AF6C-5ED33F78F2ED}" srcOrd="0" destOrd="0" presId="urn:microsoft.com/office/officeart/2005/8/layout/matrix1"/>
    <dgm:cxn modelId="{1CE69081-1C82-8244-9618-1776F2AA85FD}" type="presOf" srcId="{EAB93092-2DC6-3448-BC09-DEC07930460E}" destId="{E5AD7D9B-A63D-CE48-A3D4-A1624B51AD73}" srcOrd="0" destOrd="0" presId="urn:microsoft.com/office/officeart/2005/8/layout/matrix1"/>
    <dgm:cxn modelId="{03A5FD15-ADD2-CF4D-98C2-20E8C101AECD}" type="presOf" srcId="{6BDDBB29-E7FD-9F46-85FB-42FD832B79FA}" destId="{0D184BE8-2B00-1149-909F-EC120B6EA526}" srcOrd="1" destOrd="0" presId="urn:microsoft.com/office/officeart/2005/8/layout/matrix1"/>
    <dgm:cxn modelId="{48D05519-01D2-D84B-AC98-D19D54DB48E8}" type="presOf" srcId="{111DF2D0-80DB-5547-86DD-E9253B7B8BE1}" destId="{24D81BEC-744F-D544-8748-D75917FDB372}" srcOrd="1" destOrd="0" presId="urn:microsoft.com/office/officeart/2005/8/layout/matrix1"/>
    <dgm:cxn modelId="{990C3E81-19F4-904A-86B7-9D82EFC20F13}" type="presOf" srcId="{0E73087C-F91C-CC48-A691-3C6ADA6605B7}" destId="{2F6641CF-D5FB-064F-9CAC-A5305584FDD0}" srcOrd="0" destOrd="0" presId="urn:microsoft.com/office/officeart/2005/8/layout/matrix1"/>
    <dgm:cxn modelId="{E98728EC-8F1E-3B41-8223-881614FD686C}" type="presOf" srcId="{0E73087C-F91C-CC48-A691-3C6ADA6605B7}" destId="{1A01237F-B8A3-B746-91DB-C6577717C761}" srcOrd="1" destOrd="0" presId="urn:microsoft.com/office/officeart/2005/8/layout/matrix1"/>
    <dgm:cxn modelId="{BC25C8F7-262E-3643-91CF-2D0D09D88EB0}" srcId="{EAB93092-2DC6-3448-BC09-DEC07930460E}" destId="{058D3881-2E8D-C14F-9E3C-926A4122A826}" srcOrd="0" destOrd="0" parTransId="{C4254B65-C747-A743-B47D-B7AC13C1B4D2}" sibTransId="{FFECB86D-0500-C940-8CC0-7B6BEC9BC35E}"/>
    <dgm:cxn modelId="{19C0676D-C2FE-8E44-8C4C-49789634ED38}" type="presOf" srcId="{D3540E8E-C039-E947-90C0-2A1FF413DDA1}" destId="{F2834A5F-E8FE-BC4D-9C21-8284AC1A5865}" srcOrd="0" destOrd="0" presId="urn:microsoft.com/office/officeart/2005/8/layout/matrix1"/>
    <dgm:cxn modelId="{EFA668A0-C768-BD47-892D-0CBE4B113B37}" type="presParOf" srcId="{F2834A5F-E8FE-BC4D-9C21-8284AC1A5865}" destId="{61E39D55-5AB0-C643-ABFE-FA0DF60C727E}" srcOrd="0" destOrd="0" presId="urn:microsoft.com/office/officeart/2005/8/layout/matrix1"/>
    <dgm:cxn modelId="{A900E251-123C-8340-A5C0-F070DAAC00AA}" type="presParOf" srcId="{61E39D55-5AB0-C643-ABFE-FA0DF60C727E}" destId="{C67F88DB-F0A9-4F4E-BAD2-F5B809587C81}" srcOrd="0" destOrd="0" presId="urn:microsoft.com/office/officeart/2005/8/layout/matrix1"/>
    <dgm:cxn modelId="{106D15A6-39DF-AB49-BDD4-B8E80D0DBD0C}" type="presParOf" srcId="{61E39D55-5AB0-C643-ABFE-FA0DF60C727E}" destId="{0C759659-E9FA-6542-BFA7-D9EA142D5D3C}" srcOrd="1" destOrd="0" presId="urn:microsoft.com/office/officeart/2005/8/layout/matrix1"/>
    <dgm:cxn modelId="{96BCB383-6B22-F74D-BA2D-7DABBA22AE4E}" type="presParOf" srcId="{61E39D55-5AB0-C643-ABFE-FA0DF60C727E}" destId="{2F6641CF-D5FB-064F-9CAC-A5305584FDD0}" srcOrd="2" destOrd="0" presId="urn:microsoft.com/office/officeart/2005/8/layout/matrix1"/>
    <dgm:cxn modelId="{8B788611-4233-2046-A5EB-8C39F09B3174}" type="presParOf" srcId="{61E39D55-5AB0-C643-ABFE-FA0DF60C727E}" destId="{1A01237F-B8A3-B746-91DB-C6577717C761}" srcOrd="3" destOrd="0" presId="urn:microsoft.com/office/officeart/2005/8/layout/matrix1"/>
    <dgm:cxn modelId="{2042ECD6-F426-4541-9B7A-7BC778FEA6C3}" type="presParOf" srcId="{61E39D55-5AB0-C643-ABFE-FA0DF60C727E}" destId="{78A97CBD-3BEE-0F4D-A11C-C80189E232AA}" srcOrd="4" destOrd="0" presId="urn:microsoft.com/office/officeart/2005/8/layout/matrix1"/>
    <dgm:cxn modelId="{C5C7A3FD-BE65-0549-A872-D77010D0989B}" type="presParOf" srcId="{61E39D55-5AB0-C643-ABFE-FA0DF60C727E}" destId="{24D81BEC-744F-D544-8748-D75917FDB372}" srcOrd="5" destOrd="0" presId="urn:microsoft.com/office/officeart/2005/8/layout/matrix1"/>
    <dgm:cxn modelId="{40D1C94D-38D3-524A-9256-F2D5A25E9CF5}" type="presParOf" srcId="{61E39D55-5AB0-C643-ABFE-FA0DF60C727E}" destId="{F9FC932E-256D-CA44-AF6C-5ED33F78F2ED}" srcOrd="6" destOrd="0" presId="urn:microsoft.com/office/officeart/2005/8/layout/matrix1"/>
    <dgm:cxn modelId="{75C177A0-44D1-2F47-91CB-565760401533}" type="presParOf" srcId="{61E39D55-5AB0-C643-ABFE-FA0DF60C727E}" destId="{0D184BE8-2B00-1149-909F-EC120B6EA526}" srcOrd="7" destOrd="0" presId="urn:microsoft.com/office/officeart/2005/8/layout/matrix1"/>
    <dgm:cxn modelId="{A319E6BB-1A1F-DB40-918C-0AC632A6339A}" type="presParOf" srcId="{F2834A5F-E8FE-BC4D-9C21-8284AC1A5865}" destId="{E5AD7D9B-A63D-CE48-A3D4-A1624B51AD7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F88DB-F0A9-4F4E-BAD2-F5B809587C81}">
      <dsp:nvSpPr>
        <dsp:cNvPr id="0" name=""/>
        <dsp:cNvSpPr/>
      </dsp:nvSpPr>
      <dsp:spPr>
        <a:xfrm rot="16200000">
          <a:off x="177799" y="-177799"/>
          <a:ext cx="1397000" cy="1752600"/>
        </a:xfrm>
        <a:prstGeom prst="round1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Field Campaign</a:t>
          </a:r>
          <a:endParaRPr lang="en-US" sz="1700" kern="1200" dirty="0"/>
        </a:p>
      </dsp:txBody>
      <dsp:txXfrm rot="5400000">
        <a:off x="-1" y="1"/>
        <a:ext cx="1752600" cy="1047750"/>
      </dsp:txXfrm>
    </dsp:sp>
    <dsp:sp modelId="{2F6641CF-D5FB-064F-9CAC-A5305584FDD0}">
      <dsp:nvSpPr>
        <dsp:cNvPr id="0" name=""/>
        <dsp:cNvSpPr/>
      </dsp:nvSpPr>
      <dsp:spPr>
        <a:xfrm>
          <a:off x="1752600" y="0"/>
          <a:ext cx="1752600" cy="1397000"/>
        </a:xfrm>
        <a:prstGeom prst="round1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Model Code</a:t>
          </a:r>
          <a:endParaRPr lang="en-US" sz="1700" kern="1200" dirty="0"/>
        </a:p>
      </dsp:txBody>
      <dsp:txXfrm>
        <a:off x="1752600" y="0"/>
        <a:ext cx="1752600" cy="1047750"/>
      </dsp:txXfrm>
    </dsp:sp>
    <dsp:sp modelId="{78A97CBD-3BEE-0F4D-A11C-C80189E232AA}">
      <dsp:nvSpPr>
        <dsp:cNvPr id="0" name=""/>
        <dsp:cNvSpPr/>
      </dsp:nvSpPr>
      <dsp:spPr>
        <a:xfrm rot="10800000">
          <a:off x="0" y="1397000"/>
          <a:ext cx="1752600" cy="1397000"/>
        </a:xfrm>
        <a:prstGeom prst="round1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Land Validation</a:t>
          </a:r>
          <a:endParaRPr lang="en-US" sz="1700" kern="1200" dirty="0"/>
        </a:p>
      </dsp:txBody>
      <dsp:txXfrm rot="10800000">
        <a:off x="0" y="1746250"/>
        <a:ext cx="1752600" cy="1047750"/>
      </dsp:txXfrm>
    </dsp:sp>
    <dsp:sp modelId="{F9FC932E-256D-CA44-AF6C-5ED33F78F2ED}">
      <dsp:nvSpPr>
        <dsp:cNvPr id="0" name=""/>
        <dsp:cNvSpPr/>
      </dsp:nvSpPr>
      <dsp:spPr>
        <a:xfrm rot="5400000">
          <a:off x="1930400" y="1219200"/>
          <a:ext cx="1397000" cy="1752600"/>
        </a:xfrm>
        <a:prstGeom prst="round1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Regional and Global </a:t>
          </a:r>
          <a:endParaRPr lang="en-US" sz="1700" kern="1200" dirty="0"/>
        </a:p>
      </dsp:txBody>
      <dsp:txXfrm rot="-5400000">
        <a:off x="1752600" y="1746250"/>
        <a:ext cx="1752600" cy="1047750"/>
      </dsp:txXfrm>
    </dsp:sp>
    <dsp:sp modelId="{E5AD7D9B-A63D-CE48-A3D4-A1624B51AD73}">
      <dsp:nvSpPr>
        <dsp:cNvPr id="0" name=""/>
        <dsp:cNvSpPr/>
      </dsp:nvSpPr>
      <dsp:spPr>
        <a:xfrm>
          <a:off x="1226820" y="1047750"/>
          <a:ext cx="1051560" cy="698500"/>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ORNL DAAC</a:t>
          </a:r>
          <a:endParaRPr lang="en-US" sz="1700" kern="1200" dirty="0"/>
        </a:p>
      </dsp:txBody>
      <dsp:txXfrm>
        <a:off x="1260918" y="1081848"/>
        <a:ext cx="983364" cy="6303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31075" name="Rectangle 3"/>
          <p:cNvSpPr>
            <a:spLocks noGrp="1" noChangeArrowheads="1"/>
          </p:cNvSpPr>
          <p:nvPr>
            <p:ph type="dt" sz="quarter" idx="1"/>
          </p:nvPr>
        </p:nvSpPr>
        <p:spPr bwMode="auto">
          <a:xfrm>
            <a:off x="3960813"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960813"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96672090-2CEF-7940-9166-C10C435B17F7}" type="slidenum">
              <a:rPr lang="en-US"/>
              <a:pPr>
                <a:defRPr/>
              </a:pPr>
              <a:t>‹#›</a:t>
            </a:fld>
            <a:endParaRPr lang="en-US"/>
          </a:p>
        </p:txBody>
      </p:sp>
    </p:spTree>
    <p:extLst>
      <p:ext uri="{BB962C8B-B14F-4D97-AF65-F5344CB8AC3E}">
        <p14:creationId xmlns:p14="http://schemas.microsoft.com/office/powerpoint/2010/main" val="3642222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08547" name="Rectangle 3"/>
          <p:cNvSpPr>
            <a:spLocks noGrp="1" noChangeArrowheads="1"/>
          </p:cNvSpPr>
          <p:nvPr>
            <p:ph type="dt" idx="1"/>
          </p:nvPr>
        </p:nvSpPr>
        <p:spPr bwMode="auto">
          <a:xfrm>
            <a:off x="3960813"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2688" y="695325"/>
            <a:ext cx="4635500" cy="34766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08549" name="Rectangle 5"/>
          <p:cNvSpPr>
            <a:spLocks noGrp="1" noChangeArrowheads="1"/>
          </p:cNvSpPr>
          <p:nvPr>
            <p:ph type="body" sz="quarter" idx="3"/>
          </p:nvPr>
        </p:nvSpPr>
        <p:spPr bwMode="auto">
          <a:xfrm>
            <a:off x="700088" y="4405313"/>
            <a:ext cx="5597525" cy="41703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960813"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DE224D98-9B7A-914F-BC1A-44B7C1EE553D}" type="slidenum">
              <a:rPr lang="en-US"/>
              <a:pPr>
                <a:defRPr/>
              </a:pPr>
              <a:t>‹#›</a:t>
            </a:fld>
            <a:endParaRPr lang="en-US"/>
          </a:p>
        </p:txBody>
      </p:sp>
    </p:spTree>
    <p:extLst>
      <p:ext uri="{BB962C8B-B14F-4D97-AF65-F5344CB8AC3E}">
        <p14:creationId xmlns:p14="http://schemas.microsoft.com/office/powerpoint/2010/main" val="38856955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B8D6CF-2EC6-CA4E-BD40-DDBB31E642C0}"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sz="1200" kern="1200" dirty="0" smtClean="0">
              <a:solidFill>
                <a:schemeClr val="tx1"/>
              </a:solidFill>
              <a:latin typeface="Verdana" charset="0"/>
              <a:ea typeface="ＭＳ Ｐゴシック" charset="0"/>
              <a:cs typeface="ＭＳ Ｐゴシック" charset="0"/>
            </a:endParaRPr>
          </a:p>
        </p:txBody>
      </p:sp>
    </p:spTree>
    <p:extLst>
      <p:ext uri="{BB962C8B-B14F-4D97-AF65-F5344CB8AC3E}">
        <p14:creationId xmlns:p14="http://schemas.microsoft.com/office/powerpoint/2010/main" val="64642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Choose one</a:t>
            </a:r>
            <a:r>
              <a:rPr lang="en-US" baseline="0" dirty="0" smtClean="0"/>
              <a:t> way to organize your data and stick to that way throughout the file</a:t>
            </a:r>
            <a:endParaRPr lang="en-US" dirty="0" smtClean="0"/>
          </a:p>
          <a:p>
            <a:r>
              <a:rPr lang="en-US" dirty="0" smtClean="0"/>
              <a:t>Make month or site a variable and have all the data in one large file. </a:t>
            </a:r>
          </a:p>
          <a:p>
            <a:pPr lvl="1"/>
            <a:r>
              <a:rPr lang="en-US" dirty="0" smtClean="0"/>
              <a:t>There is an upper limit to the size of files, though. </a:t>
            </a:r>
          </a:p>
          <a:p>
            <a:pPr lvl="1"/>
            <a:endParaRPr lang="en-US"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Wide</a:t>
            </a:r>
            <a:r>
              <a:rPr lang="en-US" baseline="0" dirty="0" smtClean="0"/>
              <a:t> format: </a:t>
            </a:r>
            <a:r>
              <a:rPr lang="en-US" sz="1200" dirty="0" smtClean="0"/>
              <a:t>Each row in a file represents a complete record, and the columns represent all the variables that make up the record.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Long format: </a:t>
            </a:r>
            <a:r>
              <a:rPr lang="en-US" sz="1200" dirty="0" smtClean="0"/>
              <a:t>Variable name, value, and units are placed in individual rows. Similar</a:t>
            </a:r>
            <a:r>
              <a:rPr lang="en-US" sz="1200" baseline="0" dirty="0" smtClean="0"/>
              <a:t> to a database.</a:t>
            </a:r>
            <a:endParaRPr lang="en-US" sz="1200" dirty="0" smtClean="0"/>
          </a:p>
        </p:txBody>
      </p:sp>
      <p:sp>
        <p:nvSpPr>
          <p:cNvPr id="4" name="Slide Number Placeholder 3"/>
          <p:cNvSpPr>
            <a:spLocks noGrp="1"/>
          </p:cNvSpPr>
          <p:nvPr>
            <p:ph type="sldNum" sz="quarter" idx="10"/>
          </p:nvPr>
        </p:nvSpPr>
        <p:spPr/>
        <p:txBody>
          <a:bodyPr/>
          <a:lstStyle/>
          <a:p>
            <a:fld id="{DEEA9429-14A9-7E4A-BAD8-E9C3FAF9299B}" type="slidenum">
              <a:rPr lang="en-US" smtClean="0"/>
              <a:pPr/>
              <a:t>14</a:t>
            </a:fld>
            <a:endParaRPr lang="en-US"/>
          </a:p>
        </p:txBody>
      </p:sp>
    </p:spTree>
    <p:extLst>
      <p:ext uri="{BB962C8B-B14F-4D97-AF65-F5344CB8AC3E}">
        <p14:creationId xmlns:p14="http://schemas.microsoft.com/office/powerpoint/2010/main" val="1569853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Problems with spreadsheets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Many tables (not a consistent format)</a:t>
            </a:r>
          </a:p>
          <a:p>
            <a:r>
              <a:rPr lang="en-US" sz="1200" kern="1200" dirty="0" smtClean="0">
                <a:solidFill>
                  <a:schemeClr val="tx1"/>
                </a:solidFill>
                <a:effectLst/>
                <a:latin typeface="Arial" charset="0"/>
                <a:ea typeface="+mn-ea"/>
                <a:cs typeface="+mn-cs"/>
              </a:rPr>
              <a:t>Embedded figures</a:t>
            </a:r>
          </a:p>
          <a:p>
            <a:r>
              <a:rPr lang="en-US" sz="1200" kern="1200" dirty="0" smtClean="0">
                <a:solidFill>
                  <a:schemeClr val="tx1"/>
                </a:solidFill>
                <a:effectLst/>
                <a:latin typeface="Arial" charset="0"/>
                <a:ea typeface="+mn-ea"/>
                <a:cs typeface="+mn-cs"/>
              </a:rPr>
              <a:t>No headings</a:t>
            </a:r>
          </a:p>
          <a:p>
            <a:r>
              <a:rPr lang="en-US" sz="1200" kern="1200" dirty="0" smtClean="0">
                <a:solidFill>
                  <a:schemeClr val="tx1"/>
                </a:solidFill>
                <a:effectLst/>
                <a:latin typeface="Arial" charset="0"/>
                <a:ea typeface="+mn-ea"/>
                <a:cs typeface="+mn-cs"/>
              </a:rPr>
              <a:t>Poor filenames</a:t>
            </a:r>
          </a:p>
          <a:p>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15</a:t>
            </a:fld>
            <a:endParaRPr lang="en-US"/>
          </a:p>
        </p:txBody>
      </p:sp>
    </p:spTree>
    <p:extLst>
      <p:ext uri="{BB962C8B-B14F-4D97-AF65-F5344CB8AC3E}">
        <p14:creationId xmlns:p14="http://schemas.microsoft.com/office/powerpoint/2010/main" val="121568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18</a:t>
            </a:fld>
            <a:endParaRPr lang="en-US"/>
          </a:p>
        </p:txBody>
      </p:sp>
    </p:spTree>
    <p:extLst>
      <p:ext uri="{BB962C8B-B14F-4D97-AF65-F5344CB8AC3E}">
        <p14:creationId xmlns:p14="http://schemas.microsoft.com/office/powerpoint/2010/main" val="206499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74AF8AFD-AA0E-5942-8A24-CE87E4A381AC}" type="slidenum">
              <a:rPr lang="en-US" sz="1200">
                <a:solidFill>
                  <a:schemeClr val="tx1"/>
                </a:solidFill>
                <a:latin typeface="Calibri" charset="0"/>
                <a:ea typeface="ＭＳ Ｐゴシック" charset="0"/>
                <a:cs typeface="ＭＳ Ｐゴシック" charset="0"/>
              </a:rPr>
              <a:pPr eaLnBrk="1" hangingPunct="1"/>
              <a:t>20</a:t>
            </a:fld>
            <a:endParaRPr lang="en-US" sz="1200">
              <a:solidFill>
                <a:schemeClr val="tx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57459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descriptive file names, which shall include components like model name, simulation code, version number, variable name, space info,</a:t>
            </a:r>
            <a:r>
              <a:rPr lang="en-US" baseline="0" dirty="0" smtClean="0"/>
              <a:t> and time info. Here we have some example filenames from a few different model research projects, including NACP, CMIP5, and Daymet.</a:t>
            </a:r>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21</a:t>
            </a:fld>
            <a:endParaRPr lang="en-US"/>
          </a:p>
        </p:txBody>
      </p:sp>
    </p:spTree>
    <p:extLst>
      <p:ext uri="{BB962C8B-B14F-4D97-AF65-F5344CB8AC3E}">
        <p14:creationId xmlns:p14="http://schemas.microsoft.com/office/powerpoint/2010/main" val="109547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371600" y="1143000"/>
            <a:ext cx="4114800" cy="3086100"/>
          </a:xfrm>
          <a:ln/>
        </p:spPr>
      </p:sp>
      <p:sp>
        <p:nvSpPr>
          <p:cNvPr id="32771" name="Notes Placeholder 2"/>
          <p:cNvSpPr>
            <a:spLocks noGrp="1"/>
          </p:cNvSpPr>
          <p:nvPr>
            <p:ph type="body" idx="1"/>
          </p:nvPr>
        </p:nvSpPr>
        <p:spPr>
          <a:noFill/>
          <a:ln/>
        </p:spPr>
        <p:txBody>
          <a:bodyPr/>
          <a:lstStyle/>
          <a:p>
            <a:pPr eaLnBrk="1" hangingPunct="1">
              <a:spcBef>
                <a:spcPct val="0"/>
              </a:spcBef>
            </a:pPr>
            <a:r>
              <a:rPr lang="en-US" dirty="0" smtClean="0"/>
              <a:t>As a corollary,</a:t>
            </a:r>
            <a:r>
              <a:rPr lang="en-US" baseline="0" dirty="0" smtClean="0"/>
              <a:t> need to make sure that your well-named files are organized in a logical directory structure</a:t>
            </a:r>
            <a:endParaRPr lang="en-US" dirty="0" smtClean="0"/>
          </a:p>
        </p:txBody>
      </p:sp>
      <p:sp>
        <p:nvSpPr>
          <p:cNvPr id="32772" name="Slide Number Placeholder 3"/>
          <p:cNvSpPr>
            <a:spLocks noGrp="1"/>
          </p:cNvSpPr>
          <p:nvPr>
            <p:ph type="sldNum" sz="quarter" idx="5"/>
          </p:nvPr>
        </p:nvSpPr>
        <p:spPr>
          <a:noFill/>
        </p:spPr>
        <p:txBody>
          <a:bodyPr/>
          <a:lstStyle/>
          <a:p>
            <a:fld id="{6B753D9A-BF61-574D-88AD-5411B606EE4B}" type="slidenum">
              <a:rPr lang="en-US"/>
              <a:pPr/>
              <a:t>22</a:t>
            </a:fld>
            <a:endParaRPr lang="en-US"/>
          </a:p>
        </p:txBody>
      </p:sp>
    </p:spTree>
    <p:extLst>
      <p:ext uri="{BB962C8B-B14F-4D97-AF65-F5344CB8AC3E}">
        <p14:creationId xmlns:p14="http://schemas.microsoft.com/office/powerpoint/2010/main" val="147192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1371600" y="1143000"/>
            <a:ext cx="4114800" cy="3086100"/>
          </a:xfrm>
          <a:ln/>
        </p:spPr>
      </p:sp>
      <p:sp>
        <p:nvSpPr>
          <p:cNvPr id="573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To preserve your data and its integrity, save a "read-only" copy of your raw data files with no transformations, interpolation, or analyses. Use a scripted language such as “R”, “SAS” or “MATLAB” to process data in a separate file, located in a separate directory. The scripts you have written are an excellent record of data processing, they can also easily and quickly be revised and rerun in the event of data loss or requests for edits, and have the added benefit of allowing a future worker to follow-up or reproduce your processing. Keep in mind that while GUI-based programs are easy on the front end, they do not keep a record of changes to your data and make reproducing results difficult.</a:t>
            </a:r>
          </a:p>
          <a:p>
            <a:pPr eaLnBrk="1" hangingPunct="1"/>
            <a:endParaRPr lang="en-US"/>
          </a:p>
          <a:p>
            <a:pPr eaLnBrk="1" hangingPunct="1"/>
            <a:r>
              <a:rPr lang="en-US"/>
              <a:t>In this example, an “R” to call is made on the data set to plots the data and perform a log transform – this way, changes are not retained in the original, raw data file.  </a:t>
            </a:r>
          </a:p>
          <a:p>
            <a:pPr eaLnBrk="1" hangingPunct="1"/>
            <a:endParaRPr lang="en-US"/>
          </a:p>
          <a:p>
            <a:pPr lvl="2" eaLnBrk="1" hangingPunct="1">
              <a:lnSpc>
                <a:spcPct val="90000"/>
              </a:lnSpc>
            </a:pPr>
            <a:endParaRPr lang="en-US" sz="1600">
              <a:ea typeface="ＭＳ Ｐゴシック" charset="0"/>
            </a:endParaRPr>
          </a:p>
        </p:txBody>
      </p:sp>
    </p:spTree>
    <p:extLst>
      <p:ext uri="{BB962C8B-B14F-4D97-AF65-F5344CB8AC3E}">
        <p14:creationId xmlns:p14="http://schemas.microsoft.com/office/powerpoint/2010/main" val="103835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xfrm>
            <a:off x="1371600" y="1143000"/>
            <a:ext cx="4114800" cy="3086100"/>
          </a:xfrm>
          <a:ln/>
        </p:spPr>
      </p:sp>
      <p:sp>
        <p:nvSpPr>
          <p:cNvPr id="44035" name="Rectangle 3"/>
          <p:cNvSpPr>
            <a:spLocks noGrp="1"/>
          </p:cNvSpPr>
          <p:nvPr>
            <p:ph type="body" idx="1"/>
          </p:nvPr>
        </p:nvSpPr>
        <p:spPr>
          <a:noFill/>
          <a:ln/>
        </p:spPr>
        <p:txBody>
          <a:bodyPr/>
          <a:lstStyle/>
          <a:p>
            <a:pPr eaLnBrk="1" hangingPunct="1"/>
            <a:r>
              <a:rPr lang="en-US" smtClean="0"/>
              <a:t>Place geographic data on a map to ensure that geographic coordinates are correct.  Example is from OBFS Web site.</a:t>
            </a:r>
          </a:p>
          <a:p>
            <a:pPr eaLnBrk="1" hangingPunct="1"/>
            <a:endParaRPr lang="en-US" smtClean="0"/>
          </a:p>
          <a:p>
            <a:pPr eaLnBrk="1" hangingPunct="1"/>
            <a:r>
              <a:rPr lang="en-US" smtClean="0"/>
              <a:t>Illinois site (longitude has the wrong sign, should be negative)</a:t>
            </a:r>
          </a:p>
          <a:p>
            <a:pPr eaLnBrk="1" hangingPunct="1"/>
            <a:endParaRPr lang="en-US" smtClean="0"/>
          </a:p>
          <a:p>
            <a:pPr eaLnBrk="1" hangingPunct="1"/>
            <a:r>
              <a:rPr lang="en-US" smtClean="0"/>
              <a:t>Brazil Site (latitude is positive, but should be negative (should be south of the equator).</a:t>
            </a:r>
          </a:p>
        </p:txBody>
      </p:sp>
    </p:spTree>
    <p:extLst>
      <p:ext uri="{BB962C8B-B14F-4D97-AF65-F5344CB8AC3E}">
        <p14:creationId xmlns:p14="http://schemas.microsoft.com/office/powerpoint/2010/main" val="2110454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 Begin here</a:t>
            </a:r>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26</a:t>
            </a:fld>
            <a:endParaRPr lang="en-US"/>
          </a:p>
        </p:txBody>
      </p:sp>
    </p:spTree>
    <p:extLst>
      <p:ext uri="{BB962C8B-B14F-4D97-AF65-F5344CB8AC3E}">
        <p14:creationId xmlns:p14="http://schemas.microsoft.com/office/powerpoint/2010/main" val="214419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Remember that disaster may strike not just your computer, but also your building or city. Public repositories provide mirroring of your data at multiple, managed sites.</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BEA9526C-5BA4-9349-A3DC-194ABC1A4AAC}" type="slidenum">
              <a:rPr lang="en-US" sz="1200"/>
              <a:pPr eaLnBrk="1" hangingPunct="1"/>
              <a:t>27</a:t>
            </a:fld>
            <a:endParaRPr lang="en-US" sz="1200"/>
          </a:p>
        </p:txBody>
      </p:sp>
    </p:spTree>
    <p:extLst>
      <p:ext uri="{BB962C8B-B14F-4D97-AF65-F5344CB8AC3E}">
        <p14:creationId xmlns:p14="http://schemas.microsoft.com/office/powerpoint/2010/main" val="207653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7E103-3EED-EB4A-97F2-4E4F39C29305}" type="slidenum">
              <a:rPr lang="en-US"/>
              <a:pPr/>
              <a:t>3</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4337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xfrm>
            <a:off x="1371600" y="1143000"/>
            <a:ext cx="4114800" cy="3086100"/>
          </a:xfrm>
          <a:ln/>
        </p:spPr>
      </p:sp>
      <p:sp>
        <p:nvSpPr>
          <p:cNvPr id="71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588"/>
              </a:spcAft>
            </a:pPr>
            <a:r>
              <a:rPr lang="en-US" sz="2000" dirty="0" smtClean="0">
                <a:solidFill>
                  <a:srgbClr val="FFFFFF"/>
                </a:solidFill>
              </a:rPr>
              <a:t>You </a:t>
            </a:r>
            <a:r>
              <a:rPr lang="en-US" sz="2000" dirty="0">
                <a:solidFill>
                  <a:srgbClr val="FFFFFF"/>
                </a:solidFill>
              </a:rPr>
              <a:t>may wonder what should you be preserving from your research project. Generally you should preserve your well-structured data files, with variables, units, and values well-defined. Additionally, preserve your standardized metadata record that describes the data, and, finally, any additional information that provides context such as materials from project wikis or websites, files describing the project, protocols, or field sites, including photos, and any publications using the data. </a:t>
            </a:r>
          </a:p>
          <a:p>
            <a:pPr lvl="2" eaLnBrk="1" hangingPunct="1">
              <a:lnSpc>
                <a:spcPct val="90000"/>
              </a:lnSpc>
            </a:pPr>
            <a:endParaRPr lang="en-US" sz="1600" dirty="0">
              <a:ea typeface="ＭＳ Ｐゴシック" charset="0"/>
            </a:endParaRPr>
          </a:p>
          <a:p>
            <a:pPr lvl="2" eaLnBrk="1" hangingPunct="1">
              <a:lnSpc>
                <a:spcPct val="90000"/>
              </a:lnSpc>
            </a:pPr>
            <a:endParaRPr lang="en-US" sz="1600" dirty="0">
              <a:ea typeface="ＭＳ Ｐゴシック" charset="0"/>
            </a:endParaRPr>
          </a:p>
          <a:p>
            <a:pPr lvl="2" eaLnBrk="1" hangingPunct="1">
              <a:lnSpc>
                <a:spcPct val="90000"/>
              </a:lnSpc>
            </a:pPr>
            <a:endParaRPr lang="en-US" sz="1600" dirty="0">
              <a:ea typeface="ＭＳ Ｐゴシック" charset="0"/>
            </a:endParaRPr>
          </a:p>
        </p:txBody>
      </p:sp>
    </p:spTree>
    <p:extLst>
      <p:ext uri="{BB962C8B-B14F-4D97-AF65-F5344CB8AC3E}">
        <p14:creationId xmlns:p14="http://schemas.microsoft.com/office/powerpoint/2010/main" val="140464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4294967295"/>
          </p:nvPr>
        </p:nvSpPr>
        <p:spPr bwMode="auto">
          <a:xfrm>
            <a:off x="3963988" y="8805863"/>
            <a:ext cx="3032125"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900">
                <a:solidFill>
                  <a:schemeClr val="bg1"/>
                </a:solidFill>
                <a:latin typeface="Arial Narrow" charset="0"/>
                <a:ea typeface="ＭＳ Ｐゴシック" charset="-128"/>
              </a:defRPr>
            </a:lvl1pPr>
            <a:lvl2pPr marL="742950" indent="-285750" defTabSz="930275">
              <a:defRPr sz="1900">
                <a:solidFill>
                  <a:schemeClr val="bg1"/>
                </a:solidFill>
                <a:latin typeface="Arial Narrow" charset="0"/>
                <a:ea typeface="ＭＳ Ｐゴシック" charset="-128"/>
              </a:defRPr>
            </a:lvl2pPr>
            <a:lvl3pPr marL="1143000" indent="-228600" defTabSz="930275">
              <a:defRPr sz="1900">
                <a:solidFill>
                  <a:schemeClr val="bg1"/>
                </a:solidFill>
                <a:latin typeface="Arial Narrow" charset="0"/>
                <a:ea typeface="ＭＳ Ｐゴシック" charset="-128"/>
              </a:defRPr>
            </a:lvl3pPr>
            <a:lvl4pPr marL="1600200" indent="-228600" defTabSz="930275">
              <a:defRPr sz="1900">
                <a:solidFill>
                  <a:schemeClr val="bg1"/>
                </a:solidFill>
                <a:latin typeface="Arial Narrow" charset="0"/>
                <a:ea typeface="ＭＳ Ｐゴシック" charset="-128"/>
              </a:defRPr>
            </a:lvl4pPr>
            <a:lvl5pPr marL="2057400" indent="-228600" defTabSz="930275">
              <a:defRPr sz="1900">
                <a:solidFill>
                  <a:schemeClr val="bg1"/>
                </a:solidFill>
                <a:latin typeface="Arial Narrow" charset="0"/>
                <a:ea typeface="ＭＳ Ｐゴシック" charset="-128"/>
              </a:defRPr>
            </a:lvl5pPr>
            <a:lvl6pPr marL="2514600" indent="-228600" defTabSz="930275" eaLnBrk="0" fontAlgn="base" hangingPunct="0">
              <a:spcBef>
                <a:spcPct val="0"/>
              </a:spcBef>
              <a:spcAft>
                <a:spcPct val="0"/>
              </a:spcAft>
              <a:defRPr sz="1900">
                <a:solidFill>
                  <a:schemeClr val="bg1"/>
                </a:solidFill>
                <a:latin typeface="Arial Narrow" charset="0"/>
                <a:ea typeface="ＭＳ Ｐゴシック" charset="-128"/>
              </a:defRPr>
            </a:lvl6pPr>
            <a:lvl7pPr marL="2971800" indent="-228600" defTabSz="930275" eaLnBrk="0" fontAlgn="base" hangingPunct="0">
              <a:spcBef>
                <a:spcPct val="0"/>
              </a:spcBef>
              <a:spcAft>
                <a:spcPct val="0"/>
              </a:spcAft>
              <a:defRPr sz="1900">
                <a:solidFill>
                  <a:schemeClr val="bg1"/>
                </a:solidFill>
                <a:latin typeface="Arial Narrow" charset="0"/>
                <a:ea typeface="ＭＳ Ｐゴシック" charset="-128"/>
              </a:defRPr>
            </a:lvl7pPr>
            <a:lvl8pPr marL="3429000" indent="-228600" defTabSz="930275" eaLnBrk="0" fontAlgn="base" hangingPunct="0">
              <a:spcBef>
                <a:spcPct val="0"/>
              </a:spcBef>
              <a:spcAft>
                <a:spcPct val="0"/>
              </a:spcAft>
              <a:defRPr sz="1900">
                <a:solidFill>
                  <a:schemeClr val="bg1"/>
                </a:solidFill>
                <a:latin typeface="Arial Narrow" charset="0"/>
                <a:ea typeface="ＭＳ Ｐゴシック" charset="-128"/>
              </a:defRPr>
            </a:lvl8pPr>
            <a:lvl9pPr marL="3886200" indent="-228600" defTabSz="930275" eaLnBrk="0" fontAlgn="base" hangingPunct="0">
              <a:spcBef>
                <a:spcPct val="0"/>
              </a:spcBef>
              <a:spcAft>
                <a:spcPct val="0"/>
              </a:spcAft>
              <a:defRPr sz="1900">
                <a:solidFill>
                  <a:schemeClr val="bg1"/>
                </a:solidFill>
                <a:latin typeface="Arial Narrow" charset="0"/>
                <a:ea typeface="ＭＳ Ｐゴシック" charset="-128"/>
              </a:defRPr>
            </a:lvl9pPr>
          </a:lstStyle>
          <a:p>
            <a:pPr eaLnBrk="1" hangingPunct="1">
              <a:lnSpc>
                <a:spcPct val="85000"/>
              </a:lnSpc>
            </a:pPr>
            <a:fld id="{5BE5BDF0-2E52-7C43-92F5-00E6470F954C}" type="slidenum">
              <a:rPr lang="en-US" altLang="x-none" sz="1200">
                <a:solidFill>
                  <a:schemeClr val="tx1"/>
                </a:solidFill>
                <a:latin typeface="Arial" charset="0"/>
              </a:rPr>
              <a:pPr eaLnBrk="1" hangingPunct="1">
                <a:lnSpc>
                  <a:spcPct val="85000"/>
                </a:lnSpc>
              </a:pPr>
              <a:t>4</a:t>
            </a:fld>
            <a:endParaRPr lang="en-US" altLang="x-none" sz="1200">
              <a:solidFill>
                <a:schemeClr val="tx1"/>
              </a:solidFill>
              <a:latin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bwMode="auto">
          <a:xfrm>
            <a:off x="700088" y="4403725"/>
            <a:ext cx="5597525" cy="417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95493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5</a:t>
            </a:fld>
            <a:endParaRPr lang="en-US"/>
          </a:p>
        </p:txBody>
      </p:sp>
    </p:spTree>
    <p:extLst>
      <p:ext uri="{BB962C8B-B14F-4D97-AF65-F5344CB8AC3E}">
        <p14:creationId xmlns:p14="http://schemas.microsoft.com/office/powerpoint/2010/main" val="106723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Calibri" charset="0"/>
              </a:rPr>
              <a:t>Easier to prepare and use data for yourself</a:t>
            </a:r>
          </a:p>
          <a:p>
            <a:pPr>
              <a:defRPr/>
            </a:pPr>
            <a:endParaRPr lang="en-US" dirty="0"/>
          </a:p>
        </p:txBody>
      </p:sp>
      <p:sp>
        <p:nvSpPr>
          <p:cNvPr id="4" name="Slide Number Placeholder 3"/>
          <p:cNvSpPr>
            <a:spLocks noGrp="1"/>
          </p:cNvSpPr>
          <p:nvPr>
            <p:ph type="sldNum" sz="quarter" idx="5"/>
          </p:nvPr>
        </p:nvSpPr>
        <p:spPr/>
        <p:txBody>
          <a:bodyPr/>
          <a:lstStyle/>
          <a:p>
            <a:pPr>
              <a:defRPr/>
            </a:pPr>
            <a:fld id="{65FFA66B-8F61-264F-8F14-A4AC251C590E}" type="slidenum">
              <a:rPr lang="en-US" smtClean="0"/>
              <a:pPr>
                <a:defRPr/>
              </a:pPr>
              <a:t>7</a:t>
            </a:fld>
            <a:endParaRPr lang="en-US"/>
          </a:p>
        </p:txBody>
      </p:sp>
    </p:spTree>
    <p:extLst>
      <p:ext uri="{BB962C8B-B14F-4D97-AF65-F5344CB8AC3E}">
        <p14:creationId xmlns:p14="http://schemas.microsoft.com/office/powerpoint/2010/main" val="27992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1371600" y="1143000"/>
            <a:ext cx="4114800" cy="3086100"/>
          </a:xfrm>
          <a:ln/>
        </p:spPr>
      </p:sp>
      <p:sp>
        <p:nvSpPr>
          <p:cNvPr id="33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These </a:t>
            </a:r>
            <a:r>
              <a:rPr lang="en-US" dirty="0"/>
              <a:t>are basic habits that will help improve the information content of your data and make it easier to share with others</a:t>
            </a:r>
          </a:p>
        </p:txBody>
      </p:sp>
      <p:sp>
        <p:nvSpPr>
          <p:cNvPr id="337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B93938E-AC4C-1549-B74E-2F24F5AD481D}" type="slidenum">
              <a:rPr lang="en-US" sz="1200">
                <a:latin typeface="Arial" charset="0"/>
              </a:rPr>
              <a:pPr eaLnBrk="1" hangingPunct="1"/>
              <a:t>8</a:t>
            </a:fld>
            <a:endParaRPr lang="en-US" sz="1200">
              <a:latin typeface="Arial" charset="0"/>
            </a:endParaRPr>
          </a:p>
        </p:txBody>
      </p:sp>
    </p:spTree>
    <p:extLst>
      <p:ext uri="{BB962C8B-B14F-4D97-AF65-F5344CB8AC3E}">
        <p14:creationId xmlns:p14="http://schemas.microsoft.com/office/powerpoint/2010/main" val="43231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latin typeface="Calibri" charset="0"/>
                <a:ea typeface="ＭＳ Ｐゴシック" charset="0"/>
                <a:cs typeface="ＭＳ Ｐゴシック" charset="0"/>
              </a:rPr>
              <a:t>Yaxing</a:t>
            </a:r>
            <a:r>
              <a:rPr lang="en-US" dirty="0" smtClean="0">
                <a:latin typeface="Calibri" charset="0"/>
                <a:ea typeface="ＭＳ Ｐゴシック" charset="0"/>
                <a:cs typeface="ＭＳ Ｐゴシック" charset="0"/>
              </a:rPr>
              <a:t> begin here</a:t>
            </a:r>
            <a:endParaRPr lang="en-US" dirty="0">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Helvetica Neue Light" charset="0"/>
                <a:ea typeface="ヒラギノ角ゴ ProN W3" charset="0"/>
                <a:cs typeface="ヒラギノ角ゴ ProN W3" charset="0"/>
                <a:sym typeface="Helvetica Neue Light" charset="0"/>
              </a:defRPr>
            </a:lvl1pPr>
            <a:lvl2pPr marL="755283" indent="-290493" eaLnBrk="0" hangingPunct="0">
              <a:defRPr sz="4300">
                <a:solidFill>
                  <a:srgbClr val="000000"/>
                </a:solidFill>
                <a:latin typeface="Helvetica Neue Light" charset="0"/>
                <a:ea typeface="ヒラギノ角ゴ ProN W3" charset="0"/>
                <a:cs typeface="ヒラギノ角ゴ ProN W3" charset="0"/>
                <a:sym typeface="Helvetica Neue Light" charset="0"/>
              </a:defRPr>
            </a:lvl2pPr>
            <a:lvl3pPr marL="1161974" indent="-232395" eaLnBrk="0" hangingPunct="0">
              <a:defRPr sz="4300">
                <a:solidFill>
                  <a:srgbClr val="000000"/>
                </a:solidFill>
                <a:latin typeface="Helvetica Neue Light" charset="0"/>
                <a:ea typeface="ヒラギノ角ゴ ProN W3" charset="0"/>
                <a:cs typeface="ヒラギノ角ゴ ProN W3" charset="0"/>
                <a:sym typeface="Helvetica Neue Light" charset="0"/>
              </a:defRPr>
            </a:lvl3pPr>
            <a:lvl4pPr marL="1626763" indent="-232395" eaLnBrk="0" hangingPunct="0">
              <a:defRPr sz="4300">
                <a:solidFill>
                  <a:srgbClr val="000000"/>
                </a:solidFill>
                <a:latin typeface="Helvetica Neue Light" charset="0"/>
                <a:ea typeface="ヒラギノ角ゴ ProN W3" charset="0"/>
                <a:cs typeface="ヒラギノ角ゴ ProN W3" charset="0"/>
                <a:sym typeface="Helvetica Neue Light" charset="0"/>
              </a:defRPr>
            </a:lvl4pPr>
            <a:lvl5pPr marL="2091553" indent="-232395" eaLnBrk="0" hangingPunct="0">
              <a:defRPr sz="4300">
                <a:solidFill>
                  <a:srgbClr val="000000"/>
                </a:solidFill>
                <a:latin typeface="Helvetica Neue Light" charset="0"/>
                <a:ea typeface="ヒラギノ角ゴ ProN W3" charset="0"/>
                <a:cs typeface="ヒラギノ角ゴ ProN W3" charset="0"/>
                <a:sym typeface="Helvetica Neue Light" charset="0"/>
              </a:defRPr>
            </a:lvl5pPr>
            <a:lvl6pPr marL="2556342" indent="-232395" algn="ctr"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6pPr>
            <a:lvl7pPr marL="3021132" indent="-232395" algn="ctr"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7pPr>
            <a:lvl8pPr marL="3485921" indent="-232395" algn="ctr"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8pPr>
            <a:lvl9pPr marL="3950711" indent="-232395" algn="ctr"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CF04712D-1852-C44C-BF17-C343EE9A9442}" type="slidenum">
              <a:rPr lang="en-US" sz="1200"/>
              <a:pPr eaLnBrk="1" hangingPunct="1"/>
              <a:t>9</a:t>
            </a:fld>
            <a:endParaRPr lang="en-US" sz="1200"/>
          </a:p>
        </p:txBody>
      </p:sp>
    </p:spTree>
    <p:extLst>
      <p:ext uri="{BB962C8B-B14F-4D97-AF65-F5344CB8AC3E}">
        <p14:creationId xmlns:p14="http://schemas.microsoft.com/office/powerpoint/2010/main" val="155148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300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167" indent="-285064">
              <a:defRPr sz="2400">
                <a:solidFill>
                  <a:schemeClr val="tx1"/>
                </a:solidFill>
                <a:latin typeface="Arial" charset="0"/>
                <a:ea typeface="ＭＳ Ｐゴシック" charset="0"/>
              </a:defRPr>
            </a:lvl2pPr>
            <a:lvl3pPr marL="1140257" indent="-228051">
              <a:defRPr sz="2400">
                <a:solidFill>
                  <a:schemeClr val="tx1"/>
                </a:solidFill>
                <a:latin typeface="Arial" charset="0"/>
                <a:ea typeface="ＭＳ Ｐゴシック" charset="0"/>
              </a:defRPr>
            </a:lvl3pPr>
            <a:lvl4pPr marL="1596360" indent="-228051">
              <a:defRPr sz="2400">
                <a:solidFill>
                  <a:schemeClr val="tx1"/>
                </a:solidFill>
                <a:latin typeface="Arial" charset="0"/>
                <a:ea typeface="ＭＳ Ｐゴシック" charset="0"/>
              </a:defRPr>
            </a:lvl4pPr>
            <a:lvl5pPr marL="2052462" indent="-228051">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fld id="{ADAEF509-62E3-2C45-9785-9494A14139FD}" type="slidenum">
              <a:rPr lang="en-US" sz="1200"/>
              <a:pPr/>
              <a:t>11</a:t>
            </a:fld>
            <a:endParaRPr lang="en-US" sz="1200"/>
          </a:p>
        </p:txBody>
      </p:sp>
    </p:spTree>
    <p:extLst>
      <p:ext uri="{BB962C8B-B14F-4D97-AF65-F5344CB8AC3E}">
        <p14:creationId xmlns:p14="http://schemas.microsoft.com/office/powerpoint/2010/main" val="113560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12</a:t>
            </a:fld>
            <a:endParaRPr lang="en-US"/>
          </a:p>
        </p:txBody>
      </p:sp>
    </p:spTree>
    <p:extLst>
      <p:ext uri="{BB962C8B-B14F-4D97-AF65-F5344CB8AC3E}">
        <p14:creationId xmlns:p14="http://schemas.microsoft.com/office/powerpoint/2010/main" val="1246436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6" name="Picture 18" descr="bluemarble_circle_transparent"/>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0" y="2922588"/>
            <a:ext cx="1417638"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ongo_spot_circle_transparent"/>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096000" y="2084388"/>
            <a:ext cx="1435100" cy="137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Oval 15"/>
          <p:cNvSpPr>
            <a:spLocks noChangeArrowheads="1"/>
          </p:cNvSpPr>
          <p:nvPr/>
        </p:nvSpPr>
        <p:spPr bwMode="auto">
          <a:xfrm>
            <a:off x="6197600" y="2181226"/>
            <a:ext cx="1225550" cy="1169988"/>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Oval 16"/>
          <p:cNvSpPr>
            <a:spLocks noChangeArrowheads="1"/>
          </p:cNvSpPr>
          <p:nvPr/>
        </p:nvSpPr>
        <p:spPr bwMode="auto">
          <a:xfrm>
            <a:off x="6934200" y="2998788"/>
            <a:ext cx="1295400" cy="1219200"/>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8450" name="Rectangle 2"/>
          <p:cNvSpPr>
            <a:spLocks noGrp="1" noChangeArrowheads="1"/>
          </p:cNvSpPr>
          <p:nvPr userDrawn="1">
            <p:ph type="ctrTitle"/>
          </p:nvPr>
        </p:nvSpPr>
        <p:spPr>
          <a:xfrm>
            <a:off x="457200" y="1295400"/>
            <a:ext cx="5334000" cy="1524000"/>
          </a:xfrm>
        </p:spPr>
        <p:txBody>
          <a:bodyPr/>
          <a:lstStyle>
            <a:lvl1pPr>
              <a:defRPr sz="3200"/>
            </a:lvl1pPr>
          </a:lstStyle>
          <a:p>
            <a:r>
              <a:rPr lang="en-US" smtClean="0"/>
              <a:t>Click to edit Master title style</a:t>
            </a:r>
            <a:endParaRPr lang="en-US"/>
          </a:p>
        </p:txBody>
      </p:sp>
      <p:sp>
        <p:nvSpPr>
          <p:cNvPr id="488451" name="Rectangle 3"/>
          <p:cNvSpPr>
            <a:spLocks noGrp="1" noChangeArrowheads="1"/>
          </p:cNvSpPr>
          <p:nvPr userDrawn="1">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34200" y="2998788"/>
            <a:ext cx="1295400" cy="1219200"/>
          </a:xfrm>
          <a:prstGeom prst="ellipse">
            <a:avLst/>
          </a:prstGeom>
          <a:ln w="6350" cap="rnd" cmpd="sng">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0" name="Oval 15"/>
          <p:cNvSpPr>
            <a:spLocks noChangeArrowheads="1"/>
          </p:cNvSpPr>
          <p:nvPr userDrawn="1"/>
        </p:nvSpPr>
        <p:spPr bwMode="auto">
          <a:xfrm>
            <a:off x="6934200" y="2998788"/>
            <a:ext cx="1295400" cy="1219200"/>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19800" y="3303588"/>
            <a:ext cx="1295400" cy="1268412"/>
          </a:xfrm>
          <a:prstGeom prst="ellipse">
            <a:avLst/>
          </a:prstGeom>
          <a:ln w="9525" cap="rnd" cmpd="sng">
            <a:solidFill>
              <a:srgbClr val="0066FF"/>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userDrawn="1"/>
        </p:nvPicPr>
        <p:blipFill>
          <a:blip r:embed="rId6" cstate="print">
            <a:alphaModFix amt="39000"/>
            <a:extLst>
              <a:ext uri="{28A0092B-C50C-407E-A947-70E740481C1C}">
                <a14:useLocalDpi xmlns:a14="http://schemas.microsoft.com/office/drawing/2010/main"/>
              </a:ext>
            </a:extLst>
          </a:blip>
          <a:stretch>
            <a:fillRect/>
          </a:stretch>
        </p:blipFill>
        <p:spPr>
          <a:xfrm>
            <a:off x="6248400" y="2895600"/>
            <a:ext cx="1467816" cy="838200"/>
          </a:xfrm>
          <a:prstGeom prst="ellipse">
            <a:avLst/>
          </a:prstGeom>
          <a:ln>
            <a:noFill/>
          </a:ln>
          <a:effectLst>
            <a:softEdge rad="112500"/>
          </a:effectLst>
        </p:spPr>
      </p:pic>
    </p:spTree>
    <p:extLst>
      <p:ext uri="{BB962C8B-B14F-4D97-AF65-F5344CB8AC3E}">
        <p14:creationId xmlns:p14="http://schemas.microsoft.com/office/powerpoint/2010/main" val="39355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DDDEB69-1D62-A24C-B641-B095ADD608EC}" type="slidenum">
              <a:rPr lang="en-US"/>
              <a:pPr>
                <a:defRPr/>
              </a:pPr>
              <a:t>‹#›</a:t>
            </a:fld>
            <a:endParaRPr lang="en-US"/>
          </a:p>
        </p:txBody>
      </p:sp>
    </p:spTree>
    <p:extLst>
      <p:ext uri="{BB962C8B-B14F-4D97-AF65-F5344CB8AC3E}">
        <p14:creationId xmlns:p14="http://schemas.microsoft.com/office/powerpoint/2010/main" val="38570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E596D0E-7AC5-9241-9D06-50F5A47744A7}" type="slidenum">
              <a:rPr lang="en-US"/>
              <a:pPr>
                <a:defRPr/>
              </a:pPr>
              <a:t>‹#›</a:t>
            </a:fld>
            <a:endParaRPr lang="en-US"/>
          </a:p>
        </p:txBody>
      </p:sp>
    </p:spTree>
    <p:extLst>
      <p:ext uri="{BB962C8B-B14F-4D97-AF65-F5344CB8AC3E}">
        <p14:creationId xmlns:p14="http://schemas.microsoft.com/office/powerpoint/2010/main" val="376135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58455-95C1-024A-8AA0-958C75574B54}" type="slidenum">
              <a:rPr lang="en-US"/>
              <a:pPr>
                <a:defRPr/>
              </a:pPr>
              <a:t>‹#›</a:t>
            </a:fld>
            <a:endParaRPr lang="en-US"/>
          </a:p>
        </p:txBody>
      </p:sp>
    </p:spTree>
    <p:extLst>
      <p:ext uri="{BB962C8B-B14F-4D97-AF65-F5344CB8AC3E}">
        <p14:creationId xmlns:p14="http://schemas.microsoft.com/office/powerpoint/2010/main" val="26056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489" y="1143000"/>
            <a:ext cx="8305511" cy="837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490" y="1980640"/>
            <a:ext cx="4082761"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78796" y="1980640"/>
            <a:ext cx="4084205" cy="3429000"/>
          </a:xfrm>
        </p:spPr>
        <p:txBody>
          <a:bodyPr/>
          <a:lstStyle/>
          <a:p>
            <a:endParaRPr lang="en-US"/>
          </a:p>
        </p:txBody>
      </p:sp>
      <p:sp>
        <p:nvSpPr>
          <p:cNvPr id="5" name="Footer Placeholder 4"/>
          <p:cNvSpPr>
            <a:spLocks noGrp="1"/>
          </p:cNvSpPr>
          <p:nvPr>
            <p:ph type="ftr" sz="quarter" idx="10"/>
          </p:nvPr>
        </p:nvSpPr>
        <p:spPr>
          <a:xfrm>
            <a:off x="4013490" y="6349534"/>
            <a:ext cx="3886488" cy="355787"/>
          </a:xfrm>
        </p:spPr>
        <p:txBody>
          <a:bodyPr/>
          <a:lstStyle>
            <a:lvl1pPr>
              <a:defRPr/>
            </a:lvl1pPr>
          </a:lstStyle>
          <a:p>
            <a:r>
              <a:rPr lang="en-US"/>
              <a:t>Tammy Walker Beaty</a:t>
            </a:r>
          </a:p>
        </p:txBody>
      </p:sp>
      <p:sp>
        <p:nvSpPr>
          <p:cNvPr id="6" name="Slide Number Placeholder 5"/>
          <p:cNvSpPr>
            <a:spLocks noGrp="1"/>
          </p:cNvSpPr>
          <p:nvPr>
            <p:ph type="sldNum" sz="quarter" idx="11"/>
          </p:nvPr>
        </p:nvSpPr>
        <p:spPr>
          <a:xfrm>
            <a:off x="7977909" y="6362140"/>
            <a:ext cx="855807" cy="343181"/>
          </a:xfrm>
        </p:spPr>
        <p:txBody>
          <a:bodyPr/>
          <a:lstStyle>
            <a:lvl1pPr>
              <a:defRPr/>
            </a:lvl1pPr>
          </a:lstStyle>
          <a:p>
            <a:fld id="{439E4AB3-5063-7D4E-B68C-5E2AA4083244}" type="slidenum">
              <a:rPr lang="en-US"/>
              <a:pPr/>
              <a:t>‹#›</a:t>
            </a:fld>
            <a:endParaRPr lang="en-US"/>
          </a:p>
        </p:txBody>
      </p:sp>
    </p:spTree>
    <p:extLst>
      <p:ext uri="{BB962C8B-B14F-4D97-AF65-F5344CB8AC3E}">
        <p14:creationId xmlns:p14="http://schemas.microsoft.com/office/powerpoint/2010/main" val="121739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1"/>
          <p:cNvSpPr txBox="1">
            <a:spLocks/>
          </p:cNvSpPr>
          <p:nvPr userDrawn="1"/>
        </p:nvSpPr>
        <p:spPr>
          <a:xfrm>
            <a:off x="-76200" y="6569075"/>
            <a:ext cx="5334000" cy="365125"/>
          </a:xfrm>
          <a:prstGeom prst="rect">
            <a:avLst/>
          </a:prstGeom>
        </p:spPr>
        <p:txBody>
          <a:bodyPr anchor="ctr"/>
          <a:lstStyle>
            <a:defPPr>
              <a:defRPr lang="en-US"/>
            </a:defPPr>
            <a:lvl1pPr algn="l" rtl="0" eaLnBrk="0" fontAlgn="base" hangingPunct="0">
              <a:spcBef>
                <a:spcPct val="0"/>
              </a:spcBef>
              <a:spcAft>
                <a:spcPct val="0"/>
              </a:spcAft>
              <a:defRPr sz="1200" kern="1200">
                <a:solidFill>
                  <a:schemeClr val="tx1">
                    <a:tint val="75000"/>
                  </a:schemeClr>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r>
              <a:rPr lang="en-US" baseline="0" dirty="0" smtClean="0"/>
              <a:t>   </a:t>
            </a:r>
            <a:r>
              <a:rPr lang="en-US" dirty="0" smtClean="0"/>
              <a:t>Data Management Workshop, March 26, 2017</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700D400F-40F2-DD42-85AA-DC6EC84B1DE8}" type="slidenum">
              <a:rPr lang="en-US"/>
              <a:pPr>
                <a:defRPr/>
              </a:pPr>
              <a:t>‹#›</a:t>
            </a:fld>
            <a:endParaRPr lang="en-US"/>
          </a:p>
        </p:txBody>
      </p:sp>
    </p:spTree>
    <p:extLst>
      <p:ext uri="{BB962C8B-B14F-4D97-AF65-F5344CB8AC3E}">
        <p14:creationId xmlns:p14="http://schemas.microsoft.com/office/powerpoint/2010/main" val="73384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0B3E07EA-2850-6044-8EBA-6F7E47A7F5C2}" type="slidenum">
              <a:rPr lang="en-US"/>
              <a:pPr>
                <a:defRPr/>
              </a:pPr>
              <a:t>‹#›</a:t>
            </a:fld>
            <a:endParaRPr lang="en-US"/>
          </a:p>
        </p:txBody>
      </p:sp>
    </p:spTree>
    <p:extLst>
      <p:ext uri="{BB962C8B-B14F-4D97-AF65-F5344CB8AC3E}">
        <p14:creationId xmlns:p14="http://schemas.microsoft.com/office/powerpoint/2010/main" val="103481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E19E9462-101F-414A-B3FD-A35266471EE4}"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334187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53C5ABA6-5720-0942-A049-2B12A2F6A69E}"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358210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D7C36210-F975-9D48-9A3B-8F3BA30304F2}"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17080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3DA0BFF-52D1-1247-8504-4A411CE474B4}"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267850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AA0E4B0-7DF4-EA4F-8978-06BAF1036997}"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217680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89F914E0-8B6A-C64F-917E-C9EF8BC573CF}" type="slidenum">
              <a:rPr lang="en-US"/>
              <a:pPr>
                <a:defRPr/>
              </a:pPr>
              <a:t>‹#›</a:t>
            </a:fld>
            <a:endParaRPr lang="en-US"/>
          </a:p>
        </p:txBody>
      </p:sp>
    </p:spTree>
    <p:extLst>
      <p:ext uri="{BB962C8B-B14F-4D97-AF65-F5344CB8AC3E}">
        <p14:creationId xmlns:p14="http://schemas.microsoft.com/office/powerpoint/2010/main" val="1613774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47800"/>
            <a:ext cx="7772400" cy="46783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AF8FB2E1-3495-EE4B-81A3-63C21DE9D6E3}" type="slidenum">
              <a:rPr lang="en-US"/>
              <a:pPr>
                <a:defRPr/>
              </a:pPr>
              <a:t>‹#›</a:t>
            </a:fld>
            <a:endParaRPr lang="en-US"/>
          </a:p>
        </p:txBody>
      </p:sp>
      <p:sp>
        <p:nvSpPr>
          <p:cNvPr id="1033" name="Oval 19"/>
          <p:cNvSpPr>
            <a:spLocks noChangeArrowheads="1"/>
          </p:cNvSpPr>
          <p:nvPr/>
        </p:nvSpPr>
        <p:spPr bwMode="auto">
          <a:xfrm>
            <a:off x="8197850" y="1198563"/>
            <a:ext cx="288925" cy="25717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4" name="Oval 20"/>
          <p:cNvSpPr>
            <a:spLocks noChangeArrowheads="1"/>
          </p:cNvSpPr>
          <p:nvPr/>
        </p:nvSpPr>
        <p:spPr bwMode="auto">
          <a:xfrm>
            <a:off x="8372475" y="1377950"/>
            <a:ext cx="303213" cy="2667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5" name="Oval 21"/>
          <p:cNvSpPr>
            <a:spLocks noChangeArrowheads="1"/>
          </p:cNvSpPr>
          <p:nvPr/>
        </p:nvSpPr>
        <p:spPr bwMode="auto">
          <a:xfrm>
            <a:off x="8191500" y="1544638"/>
            <a:ext cx="306388" cy="2667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6" name="Line 22"/>
          <p:cNvSpPr>
            <a:spLocks noChangeShapeType="1"/>
          </p:cNvSpPr>
          <p:nvPr/>
        </p:nvSpPr>
        <p:spPr bwMode="auto">
          <a:xfrm>
            <a:off x="482600" y="1143000"/>
            <a:ext cx="7848600" cy="0"/>
          </a:xfrm>
          <a:prstGeom prst="line">
            <a:avLst/>
          </a:prstGeom>
          <a:noFill/>
          <a:ln w="34925">
            <a:solidFill>
              <a:srgbClr val="00009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0" y="6569075"/>
            <a:ext cx="533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t>ABoVE </a:t>
            </a:r>
            <a:r>
              <a:rPr lang="en-US" dirty="0"/>
              <a:t>Data Management Practices, </a:t>
            </a:r>
            <a:r>
              <a:rPr lang="en-US" dirty="0" smtClean="0"/>
              <a:t>August 29</a:t>
            </a:r>
            <a:r>
              <a:rPr lang="en-US" dirty="0"/>
              <a:t>, </a:t>
            </a:r>
            <a:r>
              <a:rPr lang="en-US" dirty="0" smtClean="0"/>
              <a:t>2016</a:t>
            </a:r>
            <a:endParaRPr 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Lst>
  <p:hf hdr="0" dt="0"/>
  <p:txStyles>
    <p:title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0"/>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news.bbc.co.uk/2/hi/6265976.stm"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tiff"/><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hyperlink" Target="http://ameriflux.lbl.gov/" TargetMode="External"/><Relationship Id="rId4" Type="http://schemas.openxmlformats.org/officeDocument/2006/relationships/hyperlink" Target="http://www.fluxdata.org/default.aspx" TargetMode="External"/><Relationship Id="rId1" Type="http://schemas.openxmlformats.org/officeDocument/2006/relationships/slideLayout" Target="../slideLayouts/slideLayout2.xml"/><Relationship Id="rId2" Type="http://schemas.openxmlformats.org/officeDocument/2006/relationships/hyperlink" Target="http://daac.ornl.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aac.ornl.gov/"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s://daac.ornl.gov/workshops/workshops.shtml" TargetMode="External"/><Relationship Id="rId4" Type="http://schemas.openxmlformats.org/officeDocument/2006/relationships/hyperlink" Target="mailto:boyerag@ornl.gov" TargetMode="External"/><Relationship Id="rId5" Type="http://schemas.openxmlformats.org/officeDocument/2006/relationships/hyperlink" Target="https://twitter.com/ORNLDAAC" TargetMode="External"/><Relationship Id="rId1" Type="http://schemas.openxmlformats.org/officeDocument/2006/relationships/slideLayout" Target="../slideLayouts/slideLayout2.xml"/><Relationship Id="rId2" Type="http://schemas.openxmlformats.org/officeDocument/2006/relationships/hyperlink" Target="https://daac.ornl.gov/PI/pi_info.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aac.ornl.gov/cgi-bin/dataset_lister.pl?p=28" TargetMode="External"/><Relationship Id="rId4" Type="http://schemas.openxmlformats.org/officeDocument/2006/relationships/hyperlink" Target="https://daac.ornl.gov/cgi-bin/dataset_lister.pl?p=9"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92157" y="1063625"/>
            <a:ext cx="7086600" cy="2362200"/>
          </a:xfrm>
        </p:spPr>
        <p:txBody>
          <a:bodyPr/>
          <a:lstStyle/>
          <a:p>
            <a:pPr eaLnBrk="1" hangingPunct="1"/>
            <a:r>
              <a:rPr lang="en-US" sz="3600" dirty="0" smtClean="0"/>
              <a:t/>
            </a:r>
            <a:br>
              <a:rPr lang="en-US" sz="3600" dirty="0" smtClean="0"/>
            </a:br>
            <a:r>
              <a:rPr lang="en-US" sz="3600" dirty="0" smtClean="0">
                <a:solidFill>
                  <a:srgbClr val="333399"/>
                </a:solidFill>
              </a:rPr>
              <a:t>Data </a:t>
            </a:r>
            <a:r>
              <a:rPr lang="en-US" sz="3600" dirty="0">
                <a:solidFill>
                  <a:srgbClr val="333399"/>
                </a:solidFill>
              </a:rPr>
              <a:t>Management Best Practices</a:t>
            </a:r>
            <a:br>
              <a:rPr lang="en-US" sz="3600" dirty="0">
                <a:solidFill>
                  <a:srgbClr val="333399"/>
                </a:solidFill>
              </a:rPr>
            </a:br>
            <a:r>
              <a:rPr lang="en-US" sz="3600" dirty="0" smtClean="0">
                <a:solidFill>
                  <a:srgbClr val="333399"/>
                </a:solidFill>
                <a:latin typeface="Calibri" charset="0"/>
              </a:rPr>
              <a:t/>
            </a:r>
            <a:br>
              <a:rPr lang="en-US" sz="3600" dirty="0" smtClean="0">
                <a:solidFill>
                  <a:srgbClr val="333399"/>
                </a:solidFill>
                <a:latin typeface="Calibri" charset="0"/>
              </a:rPr>
            </a:br>
            <a:r>
              <a:rPr lang="en-US" sz="1200" dirty="0" smtClean="0">
                <a:solidFill>
                  <a:srgbClr val="333399"/>
                </a:solidFill>
                <a:latin typeface="Calibri" charset="0"/>
              </a:rPr>
              <a:t/>
            </a:r>
            <a:br>
              <a:rPr lang="en-US" sz="1200" dirty="0" smtClean="0">
                <a:solidFill>
                  <a:srgbClr val="333399"/>
                </a:solidFill>
                <a:latin typeface="Calibri" charset="0"/>
              </a:rPr>
            </a:br>
            <a:endParaRPr lang="en-US" sz="2400" dirty="0">
              <a:solidFill>
                <a:srgbClr val="333399"/>
              </a:solidFill>
              <a:latin typeface="Calibri" charset="0"/>
            </a:endParaRPr>
          </a:p>
        </p:txBody>
      </p:sp>
      <p:sp>
        <p:nvSpPr>
          <p:cNvPr id="15362" name="Rectangle 3"/>
          <p:cNvSpPr>
            <a:spLocks noGrp="1" noChangeArrowheads="1"/>
          </p:cNvSpPr>
          <p:nvPr>
            <p:ph type="subTitle" idx="1"/>
          </p:nvPr>
        </p:nvSpPr>
        <p:spPr>
          <a:xfrm>
            <a:off x="457200" y="2590800"/>
            <a:ext cx="5486400" cy="2438400"/>
          </a:xfrm>
        </p:spPr>
        <p:txBody>
          <a:bodyPr/>
          <a:lstStyle/>
          <a:p>
            <a:pPr eaLnBrk="1" hangingPunct="1"/>
            <a:endParaRPr lang="en-US" sz="1400" dirty="0">
              <a:latin typeface="Calibri" charset="0"/>
            </a:endParaRPr>
          </a:p>
          <a:p>
            <a:pPr eaLnBrk="1" hangingPunct="1"/>
            <a:endParaRPr lang="en-US" sz="1400" dirty="0" smtClean="0">
              <a:latin typeface="Calibri" charset="0"/>
            </a:endParaRPr>
          </a:p>
          <a:p>
            <a:pPr eaLnBrk="1" hangingPunct="1"/>
            <a:r>
              <a:rPr lang="en-US" sz="2000" dirty="0" smtClean="0">
                <a:latin typeface="Calibri" charset="0"/>
              </a:rPr>
              <a:t>Alison Boyer, </a:t>
            </a:r>
            <a:r>
              <a:rPr lang="en-US" sz="2000" dirty="0" err="1" smtClean="0">
                <a:latin typeface="Calibri" charset="0"/>
              </a:rPr>
              <a:t>Debjani</a:t>
            </a:r>
            <a:r>
              <a:rPr lang="en-US" sz="2000" dirty="0" smtClean="0">
                <a:latin typeface="Calibri" charset="0"/>
              </a:rPr>
              <a:t> Deb, and </a:t>
            </a:r>
            <a:r>
              <a:rPr lang="en-US" sz="2000" dirty="0" err="1" smtClean="0">
                <a:latin typeface="Calibri" charset="0"/>
              </a:rPr>
              <a:t>Yaxing</a:t>
            </a:r>
            <a:r>
              <a:rPr lang="en-US" sz="2000" dirty="0" smtClean="0">
                <a:latin typeface="Calibri" charset="0"/>
              </a:rPr>
              <a:t> Wei</a:t>
            </a:r>
            <a:endParaRPr lang="en-US" sz="2000" dirty="0">
              <a:latin typeface="Calibri" charset="0"/>
            </a:endParaRPr>
          </a:p>
          <a:p>
            <a:pPr eaLnBrk="1" hangingPunct="1"/>
            <a:endParaRPr lang="en-US" sz="1400" dirty="0" smtClean="0">
              <a:latin typeface="Calibri" charset="0"/>
            </a:endParaRPr>
          </a:p>
          <a:p>
            <a:pPr eaLnBrk="1" hangingPunct="1"/>
            <a:r>
              <a:rPr lang="en-US" sz="1400" dirty="0" smtClean="0">
                <a:latin typeface="Calibri" charset="0"/>
              </a:rPr>
              <a:t>ORNL </a:t>
            </a:r>
            <a:r>
              <a:rPr lang="en-US" sz="1400" dirty="0">
                <a:latin typeface="Calibri" charset="0"/>
              </a:rPr>
              <a:t>Distributed Active Archive Center </a:t>
            </a:r>
          </a:p>
          <a:p>
            <a:pPr eaLnBrk="1" hangingPunct="1"/>
            <a:r>
              <a:rPr lang="en-US" sz="1400" dirty="0">
                <a:latin typeface="Calibri" charset="0"/>
              </a:rPr>
              <a:t>Environmental Sciences Division </a:t>
            </a:r>
          </a:p>
          <a:p>
            <a:pPr eaLnBrk="1" hangingPunct="1"/>
            <a:r>
              <a:rPr lang="en-US" sz="1400" dirty="0">
                <a:latin typeface="Calibri" charset="0"/>
              </a:rPr>
              <a:t>Oak Ridge National Laboratory</a:t>
            </a:r>
          </a:p>
          <a:p>
            <a:pPr eaLnBrk="1" hangingPunct="1"/>
            <a:r>
              <a:rPr lang="en-US" sz="1400" dirty="0">
                <a:latin typeface="Calibri" charset="0"/>
              </a:rPr>
              <a:t>Oak Ridge, TN</a:t>
            </a:r>
          </a:p>
          <a:p>
            <a:pPr eaLnBrk="1" hangingPunct="1"/>
            <a:endParaRPr lang="en-US" sz="1000" dirty="0">
              <a:latin typeface="Calibri" charset="0"/>
            </a:endParaRPr>
          </a:p>
          <a:p>
            <a:pPr eaLnBrk="1" hangingPunct="1"/>
            <a:r>
              <a:rPr lang="en-US" sz="1400" dirty="0" smtClean="0">
                <a:latin typeface="Calibri" charset="0"/>
              </a:rPr>
              <a:t>March 26, 2017</a:t>
            </a:r>
            <a:endParaRPr lang="en-US" sz="1400" dirty="0">
              <a:latin typeface="Calibri" charset="0"/>
            </a:endParaRPr>
          </a:p>
        </p:txBody>
      </p:sp>
      <p:pic>
        <p:nvPicPr>
          <p:cNvPr id="3" name="Picture 2"/>
          <p:cNvPicPr>
            <a:picLocks noChangeAspect="1"/>
          </p:cNvPicPr>
          <p:nvPr/>
        </p:nvPicPr>
        <p:blipFill>
          <a:blip r:embed="rId3"/>
          <a:stretch>
            <a:fillRect/>
          </a:stretch>
        </p:blipFill>
        <p:spPr>
          <a:xfrm>
            <a:off x="228600" y="5791200"/>
            <a:ext cx="994578" cy="825500"/>
          </a:xfrm>
          <a:prstGeom prst="rect">
            <a:avLst/>
          </a:prstGeom>
        </p:spPr>
      </p:pic>
      <p:pic>
        <p:nvPicPr>
          <p:cNvPr id="6" name="Picture 5"/>
          <p:cNvPicPr>
            <a:picLocks noChangeAspect="1"/>
          </p:cNvPicPr>
          <p:nvPr/>
        </p:nvPicPr>
        <p:blipFill>
          <a:blip r:embed="rId4"/>
          <a:stretch>
            <a:fillRect/>
          </a:stretch>
        </p:blipFill>
        <p:spPr>
          <a:xfrm>
            <a:off x="2832100" y="5721350"/>
            <a:ext cx="965200" cy="96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98600" y="5880100"/>
            <a:ext cx="871345" cy="647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a:t>
            </a:r>
            <a:endParaRPr lang="en-US" sz="3200" dirty="0">
              <a:solidFill>
                <a:schemeClr val="accent2"/>
              </a:solidFill>
            </a:endParaRPr>
          </a:p>
        </p:txBody>
      </p:sp>
      <p:sp>
        <p:nvSpPr>
          <p:cNvPr id="27651" name="Rectangle 3"/>
          <p:cNvSpPr>
            <a:spLocks noGrp="1" noChangeArrowheads="1"/>
          </p:cNvSpPr>
          <p:nvPr>
            <p:ph type="body" idx="1"/>
          </p:nvPr>
        </p:nvSpPr>
        <p:spPr>
          <a:xfrm>
            <a:off x="381000" y="1371600"/>
            <a:ext cx="7315200" cy="4419600"/>
          </a:xfrm>
        </p:spPr>
        <p:txBody>
          <a:bodyPr/>
          <a:lstStyle/>
          <a:p>
            <a:pPr eaLnBrk="1" hangingPunct="1">
              <a:lnSpc>
                <a:spcPct val="90000"/>
              </a:lnSpc>
            </a:pPr>
            <a:r>
              <a:rPr lang="en-US" sz="2400" dirty="0" smtClean="0"/>
              <a:t>Choose the units and </a:t>
            </a:r>
            <a:r>
              <a:rPr lang="en-US" sz="2400" dirty="0"/>
              <a:t>format for each </a:t>
            </a:r>
            <a:r>
              <a:rPr lang="en-US" sz="2400" dirty="0" smtClean="0"/>
              <a:t>variable</a:t>
            </a:r>
          </a:p>
          <a:p>
            <a:pPr eaLnBrk="1" hangingPunct="1">
              <a:lnSpc>
                <a:spcPct val="90000"/>
              </a:lnSpc>
            </a:pPr>
            <a:r>
              <a:rPr lang="en-US" sz="2400" dirty="0" smtClean="0"/>
              <a:t>Explain </a:t>
            </a:r>
            <a:r>
              <a:rPr lang="en-US" sz="2400" dirty="0"/>
              <a:t>the format in the </a:t>
            </a:r>
            <a:r>
              <a:rPr lang="en-US" sz="2400" dirty="0" smtClean="0"/>
              <a:t>metadata</a:t>
            </a:r>
          </a:p>
          <a:p>
            <a:pPr eaLnBrk="1" hangingPunct="1">
              <a:lnSpc>
                <a:spcPct val="90000"/>
              </a:lnSpc>
            </a:pPr>
            <a:r>
              <a:rPr lang="en-US" sz="2400" dirty="0"/>
              <a:t>U</a:t>
            </a:r>
            <a:r>
              <a:rPr lang="en-US" sz="2400" dirty="0" smtClean="0"/>
              <a:t>se </a:t>
            </a:r>
            <a:r>
              <a:rPr lang="en-US" sz="2400" dirty="0"/>
              <a:t>that format </a:t>
            </a:r>
            <a:r>
              <a:rPr lang="en-US" sz="2400" dirty="0" smtClean="0"/>
              <a:t>consistently throughout </a:t>
            </a:r>
            <a:r>
              <a:rPr lang="en-US" sz="2400" dirty="0"/>
              <a:t>the </a:t>
            </a:r>
            <a:r>
              <a:rPr lang="en-US" sz="2400" dirty="0" smtClean="0"/>
              <a:t>file</a:t>
            </a:r>
          </a:p>
          <a:p>
            <a:pPr eaLnBrk="1" hangingPunct="1">
              <a:lnSpc>
                <a:spcPct val="90000"/>
              </a:lnSpc>
            </a:pPr>
            <a:r>
              <a:rPr lang="en-US" sz="2400" dirty="0"/>
              <a:t>Use commonly accepted variable names and units</a:t>
            </a:r>
          </a:p>
          <a:p>
            <a:pPr eaLnBrk="1" hangingPunct="1">
              <a:lnSpc>
                <a:spcPct val="90000"/>
              </a:lnSpc>
            </a:pPr>
            <a:endParaRPr lang="en-US" sz="2600" dirty="0" smtClean="0"/>
          </a:p>
          <a:p>
            <a:pPr marL="0" indent="0" eaLnBrk="1" hangingPunct="1">
              <a:lnSpc>
                <a:spcPct val="90000"/>
              </a:lnSpc>
              <a:buNone/>
            </a:pPr>
            <a:endParaRPr lang="en-US" sz="2400" dirty="0" smtClean="0"/>
          </a:p>
          <a:p>
            <a:pPr marL="0" indent="0" eaLnBrk="1" hangingPunct="1">
              <a:lnSpc>
                <a:spcPct val="90000"/>
              </a:lnSpc>
              <a:buNone/>
            </a:pPr>
            <a:endParaRPr lang="en-US" sz="2400" dirty="0" smtClean="0"/>
          </a:p>
          <a:p>
            <a:pPr marL="0" indent="0" eaLnBrk="1" hangingPunct="1">
              <a:lnSpc>
                <a:spcPct val="90000"/>
              </a:lnSpc>
              <a:buNone/>
            </a:pPr>
            <a:endParaRPr lang="en-US" sz="2400" dirty="0"/>
          </a:p>
          <a:p>
            <a:pPr marL="0" indent="0" eaLnBrk="1" hangingPunct="1">
              <a:lnSpc>
                <a:spcPct val="90000"/>
              </a:lnSpc>
              <a:buNone/>
            </a:pPr>
            <a:r>
              <a:rPr lang="en-US" sz="2400" dirty="0" smtClean="0"/>
              <a:t>Example Variable</a:t>
            </a:r>
            <a:endParaRPr lang="en-US" sz="2400" dirty="0"/>
          </a:p>
          <a:p>
            <a:pPr lvl="1">
              <a:lnSpc>
                <a:spcPct val="90000"/>
              </a:lnSpc>
            </a:pPr>
            <a:r>
              <a:rPr lang="en-US" sz="2000" dirty="0" smtClean="0"/>
              <a:t>Temperature (degrees C)</a:t>
            </a:r>
          </a:p>
          <a:p>
            <a:pPr lvl="1">
              <a:lnSpc>
                <a:spcPct val="90000"/>
              </a:lnSpc>
            </a:pPr>
            <a:r>
              <a:rPr lang="en-US" sz="2000" dirty="0" smtClean="0"/>
              <a:t>Use a value/code (e.g., -9999) for missing values</a:t>
            </a:r>
          </a:p>
          <a:p>
            <a:pPr lvl="1" eaLnBrk="1" hangingPunct="1">
              <a:lnSpc>
                <a:spcPct val="90000"/>
              </a:lnSpc>
            </a:pPr>
            <a:endParaRPr lang="en-US" sz="2000" dirty="0" smtClean="0"/>
          </a:p>
          <a:p>
            <a:pPr lvl="1" eaLnBrk="1" hangingPunct="1">
              <a:lnSpc>
                <a:spcPct val="90000"/>
              </a:lnSpc>
            </a:pPr>
            <a:endParaRPr lang="en-US" sz="2000" dirty="0" smtClean="0"/>
          </a:p>
          <a:p>
            <a:pPr lvl="1" eaLnBrk="1" hangingPunct="1">
              <a:lnSpc>
                <a:spcPct val="90000"/>
              </a:lnSpc>
            </a:pPr>
            <a:endParaRPr lang="en-US" sz="2000" dirty="0"/>
          </a:p>
          <a:p>
            <a:pPr lvl="1" eaLnBrk="1" hangingPunct="1">
              <a:lnSpc>
                <a:spcPct val="90000"/>
              </a:lnSpc>
            </a:pPr>
            <a:endParaRPr lang="en-US" sz="2000" dirty="0" smtClean="0"/>
          </a:p>
          <a:p>
            <a:pPr lvl="1" eaLnBrk="1" hangingPunct="1">
              <a:lnSpc>
                <a:spcPct val="90000"/>
              </a:lnSpc>
            </a:pPr>
            <a:endParaRPr lang="en-US" sz="2000" dirty="0" smtClean="0"/>
          </a:p>
          <a:p>
            <a:pPr lvl="2">
              <a:lnSpc>
                <a:spcPct val="90000"/>
              </a:lnSpc>
            </a:pPr>
            <a:endParaRPr lang="en-US" sz="1600" dirty="0" smtClean="0"/>
          </a:p>
        </p:txBody>
      </p:sp>
      <p:sp>
        <p:nvSpPr>
          <p:cNvPr id="4" name="Slide Number Placeholder 3"/>
          <p:cNvSpPr>
            <a:spLocks noGrp="1"/>
          </p:cNvSpPr>
          <p:nvPr>
            <p:ph type="sldNum" sz="quarter" idx="10"/>
          </p:nvPr>
        </p:nvSpPr>
        <p:spPr/>
        <p:txBody>
          <a:bodyPr/>
          <a:lstStyle/>
          <a:p>
            <a:fld id="{4C9D0879-CBCB-FB4F-B570-47C0BF6D98A5}" type="slidenum">
              <a:rPr lang="en-US" smtClean="0"/>
              <a:pPr/>
              <a:t>10</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3025775"/>
            <a:ext cx="762000" cy="111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762000" y="4056359"/>
            <a:ext cx="1828800" cy="461665"/>
          </a:xfrm>
          <a:prstGeom prst="rect">
            <a:avLst/>
          </a:prstGeom>
          <a:noFill/>
        </p:spPr>
        <p:txBody>
          <a:bodyPr wrap="square" rtlCol="0">
            <a:spAutoFit/>
          </a:bodyPr>
          <a:lstStyle/>
          <a:p>
            <a:pPr>
              <a:buNone/>
            </a:pPr>
            <a:r>
              <a:rPr lang="en-US" sz="1200" dirty="0" smtClean="0"/>
              <a:t>Representation </a:t>
            </a:r>
            <a:r>
              <a:rPr lang="en-US" sz="1200" dirty="0"/>
              <a:t>of dates and times</a:t>
            </a:r>
          </a:p>
        </p:txBody>
      </p:sp>
      <p:grpSp>
        <p:nvGrpSpPr>
          <p:cNvPr id="7" name="Group 6"/>
          <p:cNvGrpSpPr/>
          <p:nvPr/>
        </p:nvGrpSpPr>
        <p:grpSpPr>
          <a:xfrm>
            <a:off x="4714568" y="3183610"/>
            <a:ext cx="1752600" cy="762000"/>
            <a:chOff x="3048000" y="2133600"/>
            <a:chExt cx="1865595" cy="1066800"/>
          </a:xfrm>
        </p:grpSpPr>
        <p:pic>
          <p:nvPicPr>
            <p:cNvPr id="8" name="Picture 7"/>
            <p:cNvPicPr>
              <a:picLocks noChangeAspect="1"/>
            </p:cNvPicPr>
            <p:nvPr/>
          </p:nvPicPr>
          <p:blipFill>
            <a:blip r:embed="rId3"/>
            <a:stretch>
              <a:fillRect/>
            </a:stretch>
          </p:blipFill>
          <p:spPr>
            <a:xfrm>
              <a:off x="3200400" y="2133600"/>
              <a:ext cx="672461" cy="609600"/>
            </a:xfrm>
            <a:prstGeom prst="rect">
              <a:avLst/>
            </a:prstGeom>
          </p:spPr>
        </p:pic>
        <p:sp>
          <p:nvSpPr>
            <p:cNvPr id="9" name="TextBox 8"/>
            <p:cNvSpPr txBox="1"/>
            <p:nvPr/>
          </p:nvSpPr>
          <p:spPr>
            <a:xfrm>
              <a:off x="3810000" y="2286000"/>
              <a:ext cx="1103595" cy="307777"/>
            </a:xfrm>
            <a:prstGeom prst="rect">
              <a:avLst/>
            </a:prstGeom>
            <a:noFill/>
          </p:spPr>
          <p:txBody>
            <a:bodyPr wrap="square" rtlCol="0">
              <a:spAutoFit/>
            </a:bodyPr>
            <a:lstStyle/>
            <a:p>
              <a:pPr>
                <a:buNone/>
              </a:pPr>
              <a:r>
                <a:rPr lang="en-US" sz="1400" dirty="0"/>
                <a:t>UDUNITS</a:t>
              </a:r>
            </a:p>
          </p:txBody>
        </p:sp>
        <p:sp>
          <p:nvSpPr>
            <p:cNvPr id="10" name="Rounded Rectangle 9"/>
            <p:cNvSpPr/>
            <p:nvPr/>
          </p:nvSpPr>
          <p:spPr>
            <a:xfrm>
              <a:off x="3048000" y="2133600"/>
              <a:ext cx="1752600" cy="609600"/>
            </a:xfrm>
            <a:prstGeom prst="roundRect">
              <a:avLst/>
            </a:prstGeom>
            <a:noFill/>
            <a:ln>
              <a:solidFill>
                <a:srgbClr val="C833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48000" y="2738735"/>
              <a:ext cx="1828800" cy="461665"/>
            </a:xfrm>
            <a:prstGeom prst="rect">
              <a:avLst/>
            </a:prstGeom>
            <a:noFill/>
          </p:spPr>
          <p:txBody>
            <a:bodyPr wrap="square" rtlCol="0">
              <a:spAutoFit/>
            </a:bodyPr>
            <a:lstStyle/>
            <a:p>
              <a:pPr>
                <a:buNone/>
              </a:pPr>
              <a:r>
                <a:rPr lang="en-US" sz="1200" dirty="0"/>
                <a:t>Unit database and conversion between units</a:t>
              </a:r>
            </a:p>
          </p:txBody>
        </p:sp>
      </p:grpSp>
      <p:grpSp>
        <p:nvGrpSpPr>
          <p:cNvPr id="12" name="Group 11"/>
          <p:cNvGrpSpPr/>
          <p:nvPr/>
        </p:nvGrpSpPr>
        <p:grpSpPr>
          <a:xfrm>
            <a:off x="6661115" y="3255297"/>
            <a:ext cx="2005218" cy="611563"/>
            <a:chOff x="1407029" y="3705828"/>
            <a:chExt cx="1600200" cy="1163100"/>
          </a:xfrm>
        </p:grpSpPr>
        <p:sp>
          <p:nvSpPr>
            <p:cNvPr id="13" name="Round Single Corner Rectangle 12"/>
            <p:cNvSpPr/>
            <p:nvPr/>
          </p:nvSpPr>
          <p:spPr>
            <a:xfrm>
              <a:off x="1447799" y="3705828"/>
              <a:ext cx="1332526" cy="488796"/>
            </a:xfrm>
            <a:prstGeom prst="round1Rect">
              <a:avLst/>
            </a:prstGeom>
            <a:solidFill>
              <a:schemeClr val="accent1">
                <a:lumMod val="40000"/>
                <a:lumOff val="60000"/>
              </a:schemeClr>
            </a:solidFill>
            <a:ln>
              <a:solidFill>
                <a:srgbClr val="908C8D"/>
              </a:solidFill>
            </a:ln>
            <a:effectLst>
              <a:outerShdw blurRad="111125" dist="254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447801" y="3733800"/>
              <a:ext cx="1333386" cy="387799"/>
            </a:xfrm>
            <a:prstGeom prst="rect">
              <a:avLst/>
            </a:prstGeom>
            <a:noFill/>
          </p:spPr>
          <p:txBody>
            <a:bodyPr wrap="square" rtlCol="0">
              <a:spAutoFit/>
            </a:bodyPr>
            <a:lstStyle/>
            <a:p>
              <a:pPr>
                <a:buNone/>
              </a:pPr>
              <a:r>
                <a:rPr lang="en-US" sz="1200" dirty="0"/>
                <a:t>CF Standard Name</a:t>
              </a:r>
            </a:p>
          </p:txBody>
        </p:sp>
        <p:sp>
          <p:nvSpPr>
            <p:cNvPr id="15" name="TextBox 14"/>
            <p:cNvSpPr txBox="1"/>
            <p:nvPr/>
          </p:nvSpPr>
          <p:spPr>
            <a:xfrm>
              <a:off x="1407029" y="4222596"/>
              <a:ext cx="1600200" cy="646332"/>
            </a:xfrm>
            <a:prstGeom prst="rect">
              <a:avLst/>
            </a:prstGeom>
            <a:noFill/>
          </p:spPr>
          <p:txBody>
            <a:bodyPr wrap="square" rtlCol="0">
              <a:spAutoFit/>
            </a:bodyPr>
            <a:lstStyle/>
            <a:p>
              <a:r>
                <a:rPr lang="en-US" sz="1200" dirty="0"/>
                <a:t>Climate Forecast (CF) </a:t>
              </a:r>
            </a:p>
            <a:p>
              <a:r>
                <a:rPr lang="en-US" sz="1200" dirty="0"/>
                <a:t>standards promote sharing</a:t>
              </a:r>
            </a:p>
          </p:txBody>
        </p:sp>
      </p:grpSp>
      <p:grpSp>
        <p:nvGrpSpPr>
          <p:cNvPr id="16" name="Group 15"/>
          <p:cNvGrpSpPr/>
          <p:nvPr/>
        </p:nvGrpSpPr>
        <p:grpSpPr>
          <a:xfrm>
            <a:off x="2386012" y="3050828"/>
            <a:ext cx="2088892" cy="699128"/>
            <a:chOff x="381000" y="2057676"/>
            <a:chExt cx="2398915" cy="761724"/>
          </a:xfrm>
        </p:grpSpPr>
        <p:pic>
          <p:nvPicPr>
            <p:cNvPr id="17" name="Picture 2" descr="http://www.nist.gov/pml/div684/fcdc/images/Blue-Red-SI-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7200" y="2133876"/>
              <a:ext cx="714171" cy="684328"/>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1140055" y="2202347"/>
              <a:ext cx="1639860" cy="503000"/>
            </a:xfrm>
            <a:prstGeom prst="rect">
              <a:avLst/>
            </a:prstGeom>
            <a:noFill/>
          </p:spPr>
          <p:txBody>
            <a:bodyPr wrap="square" rtlCol="0">
              <a:spAutoFit/>
            </a:bodyPr>
            <a:lstStyle/>
            <a:p>
              <a:pPr>
                <a:buNone/>
              </a:pPr>
              <a:r>
                <a:rPr lang="en-US" sz="1200" dirty="0"/>
                <a:t>International System of Units</a:t>
              </a:r>
            </a:p>
          </p:txBody>
        </p:sp>
        <p:sp>
          <p:nvSpPr>
            <p:cNvPr id="19" name="Rounded Rectangle 18"/>
            <p:cNvSpPr/>
            <p:nvPr/>
          </p:nvSpPr>
          <p:spPr>
            <a:xfrm>
              <a:off x="381000" y="2057676"/>
              <a:ext cx="2286000" cy="761724"/>
            </a:xfrm>
            <a:prstGeom prst="roundRect">
              <a:avLst/>
            </a:prstGeom>
            <a:noFill/>
            <a:ln w="3175" cmpd="sng">
              <a:solidFill>
                <a:srgbClr val="001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055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a:xfrm>
            <a:off x="201613" y="1828800"/>
            <a:ext cx="8642350" cy="4195763"/>
          </a:xfrm>
        </p:spPr>
        <p:txBody>
          <a:bodyPr/>
          <a:lstStyle/>
          <a:p>
            <a:pPr eaLnBrk="1" hangingPunct="1"/>
            <a:r>
              <a:rPr lang="en-US" sz="2800" dirty="0">
                <a:latin typeface="Arial" charset="0"/>
                <a:cs typeface="Arial" charset="0"/>
              </a:rPr>
              <a:t>Use unambiguous and </a:t>
            </a:r>
            <a:r>
              <a:rPr lang="ja-JP" altLang="en-US" sz="2800" dirty="0">
                <a:latin typeface="Arial" charset="0"/>
                <a:cs typeface="Arial" charset="0"/>
              </a:rPr>
              <a:t>“</a:t>
            </a:r>
            <a:r>
              <a:rPr lang="en-US" altLang="ja-JP" sz="2800" dirty="0">
                <a:latin typeface="Arial" charset="0"/>
                <a:cs typeface="Arial" charset="0"/>
              </a:rPr>
              <a:t>interoperable</a:t>
            </a:r>
            <a:r>
              <a:rPr lang="ja-JP" altLang="en-US" sz="2800" dirty="0">
                <a:latin typeface="Arial" charset="0"/>
                <a:cs typeface="Arial" charset="0"/>
              </a:rPr>
              <a:t>”</a:t>
            </a:r>
            <a:r>
              <a:rPr lang="en-US" altLang="ja-JP" sz="2800" dirty="0">
                <a:latin typeface="Arial" charset="0"/>
                <a:cs typeface="Arial" charset="0"/>
              </a:rPr>
              <a:t> variable names</a:t>
            </a:r>
          </a:p>
          <a:p>
            <a:pPr lvl="1" eaLnBrk="1" hangingPunct="1"/>
            <a:r>
              <a:rPr lang="en-US" sz="2400" dirty="0">
                <a:latin typeface="Arial" charset="0"/>
                <a:cs typeface="Arial" charset="0"/>
              </a:rPr>
              <a:t>Build a table that defines the </a:t>
            </a:r>
            <a:r>
              <a:rPr lang="ja-JP" altLang="en-US" sz="2400" dirty="0">
                <a:latin typeface="Arial" charset="0"/>
                <a:cs typeface="Arial" charset="0"/>
              </a:rPr>
              <a:t>“</a:t>
            </a:r>
            <a:r>
              <a:rPr lang="en-US" altLang="ja-JP" sz="2400" dirty="0">
                <a:latin typeface="Arial" charset="0"/>
                <a:cs typeface="Arial" charset="0"/>
              </a:rPr>
              <a:t>short name</a:t>
            </a:r>
            <a:r>
              <a:rPr lang="ja-JP" altLang="en-US" sz="2400" dirty="0">
                <a:latin typeface="Arial" charset="0"/>
                <a:cs typeface="Arial" charset="0"/>
              </a:rPr>
              <a:t>”</a:t>
            </a:r>
            <a:r>
              <a:rPr lang="en-US" altLang="ja-JP" sz="2400" dirty="0">
                <a:latin typeface="Arial" charset="0"/>
                <a:cs typeface="Arial" charset="0"/>
                <a:sym typeface="Wingdings" charset="0"/>
              </a:rPr>
              <a:t></a:t>
            </a:r>
            <a:r>
              <a:rPr lang="ja-JP" altLang="en-US" sz="2400" dirty="0">
                <a:latin typeface="Arial" charset="0"/>
                <a:cs typeface="Arial" charset="0"/>
              </a:rPr>
              <a:t>“</a:t>
            </a:r>
            <a:r>
              <a:rPr lang="en-US" altLang="ja-JP" sz="2400" dirty="0">
                <a:latin typeface="Arial" charset="0"/>
                <a:cs typeface="Arial" charset="0"/>
              </a:rPr>
              <a:t>full name</a:t>
            </a:r>
            <a:r>
              <a:rPr lang="ja-JP" altLang="en-US" sz="2400" dirty="0">
                <a:latin typeface="Arial" charset="0"/>
                <a:cs typeface="Arial" charset="0"/>
              </a:rPr>
              <a:t>”</a:t>
            </a:r>
            <a:r>
              <a:rPr lang="en-US" altLang="ja-JP" sz="2400" dirty="0">
                <a:latin typeface="Arial" charset="0"/>
                <a:cs typeface="Arial" charset="0"/>
              </a:rPr>
              <a:t> pairs for variables in your </a:t>
            </a:r>
            <a:r>
              <a:rPr lang="en-US" altLang="ja-JP" sz="2400" dirty="0" smtClean="0">
                <a:latin typeface="Arial" charset="0"/>
                <a:cs typeface="Arial" charset="0"/>
              </a:rPr>
              <a:t>project</a:t>
            </a:r>
          </a:p>
          <a:p>
            <a:pPr lvl="1" eaLnBrk="1" hangingPunct="1"/>
            <a:endParaRPr lang="en-US" altLang="ja-JP" sz="2400" dirty="0">
              <a:latin typeface="Arial" charset="0"/>
              <a:cs typeface="Arial" charset="0"/>
            </a:endParaRPr>
          </a:p>
          <a:p>
            <a:pPr lvl="1" eaLnBrk="1" hangingPunct="1"/>
            <a:endParaRPr lang="en-US" altLang="ja-JP" sz="2400" dirty="0" smtClean="0">
              <a:latin typeface="Arial" charset="0"/>
              <a:cs typeface="Arial" charset="0"/>
            </a:endParaRPr>
          </a:p>
          <a:p>
            <a:pPr lvl="1" eaLnBrk="1" hangingPunct="1"/>
            <a:r>
              <a:rPr lang="en-US" altLang="ja-JP" sz="2400" dirty="0" smtClean="0">
                <a:latin typeface="Arial" charset="0"/>
                <a:cs typeface="Arial" charset="0"/>
              </a:rPr>
              <a:t>Global Change Master Directory</a:t>
            </a:r>
            <a:endParaRPr lang="en-US" altLang="ja-JP" sz="2400" dirty="0">
              <a:latin typeface="Arial" charset="0"/>
              <a:cs typeface="Arial" charset="0"/>
            </a:endParaRPr>
          </a:p>
          <a:p>
            <a:pPr lvl="1" eaLnBrk="1" hangingPunct="1">
              <a:buFont typeface="Arial" charset="0"/>
              <a:buNone/>
            </a:pPr>
            <a:endParaRPr lang="en-US" dirty="0" smtClean="0">
              <a:latin typeface="Arial" charset="0"/>
              <a:cs typeface="Arial" charset="0"/>
            </a:endParaRPr>
          </a:p>
          <a:p>
            <a:pPr marL="457200" lvl="1" indent="0" eaLnBrk="1" hangingPunct="1">
              <a:buNone/>
            </a:pPr>
            <a:endParaRPr lang="en-US" sz="2400" dirty="0" smtClean="0">
              <a:latin typeface="Arial" charset="0"/>
              <a:cs typeface="Arial" charset="0"/>
            </a:endParaRPr>
          </a:p>
        </p:txBody>
      </p:sp>
      <p:sp>
        <p:nvSpPr>
          <p:cNvPr id="4" name="TextBox 3"/>
          <p:cNvSpPr txBox="1"/>
          <p:nvPr/>
        </p:nvSpPr>
        <p:spPr>
          <a:xfrm>
            <a:off x="533400" y="3657600"/>
            <a:ext cx="8077200" cy="786882"/>
          </a:xfrm>
          <a:prstGeom prst="rect">
            <a:avLst/>
          </a:prstGeom>
          <a:solidFill>
            <a:schemeClr val="bg1">
              <a:lumMod val="85000"/>
            </a:schemeClr>
          </a:solidFill>
        </p:spPr>
        <p:txBody>
          <a:bodyPr wrap="square" tIns="137160" bIns="137160">
            <a:spAutoFit/>
          </a:bodyPr>
          <a:lstStyle/>
          <a:p>
            <a:pPr eaLnBrk="1" hangingPunct="1">
              <a:lnSpc>
                <a:spcPct val="120000"/>
              </a:lnSpc>
              <a:defRPr/>
            </a:pPr>
            <a:r>
              <a:rPr lang="en-US" sz="1400" dirty="0" err="1">
                <a:latin typeface="Courier New"/>
                <a:ea typeface="+mn-ea"/>
                <a:cs typeface="Courier New"/>
              </a:rPr>
              <a:t>tmax</a:t>
            </a:r>
            <a:r>
              <a:rPr lang="en-US" sz="1400" dirty="0">
                <a:latin typeface="Courier New"/>
                <a:ea typeface="+mn-ea"/>
                <a:cs typeface="Courier New"/>
              </a:rPr>
              <a:t> </a:t>
            </a:r>
            <a:r>
              <a:rPr lang="en-US" sz="1400" dirty="0">
                <a:latin typeface="Courier New"/>
                <a:ea typeface="+mn-ea"/>
                <a:cs typeface="Courier New"/>
                <a:sym typeface="Wingdings"/>
              </a:rPr>
              <a:t></a:t>
            </a:r>
            <a:r>
              <a:rPr lang="en-US" sz="1400" dirty="0">
                <a:latin typeface="Courier New"/>
                <a:ea typeface="+mn-ea"/>
                <a:cs typeface="Courier New"/>
              </a:rPr>
              <a:t> </a:t>
            </a:r>
            <a:r>
              <a:rPr lang="en-US" sz="1400" dirty="0" err="1">
                <a:latin typeface="Courier New"/>
                <a:ea typeface="+mn-ea"/>
                <a:cs typeface="Courier New"/>
              </a:rPr>
              <a:t>land_surface_air__daily_time_max_of__temperature</a:t>
            </a:r>
            <a:endParaRPr lang="en-US" sz="1400" dirty="0">
              <a:latin typeface="Courier New"/>
              <a:ea typeface="+mn-ea"/>
              <a:cs typeface="Courier New"/>
            </a:endParaRPr>
          </a:p>
          <a:p>
            <a:pPr eaLnBrk="1" hangingPunct="1">
              <a:lnSpc>
                <a:spcPct val="120000"/>
              </a:lnSpc>
              <a:defRPr/>
            </a:pPr>
            <a:r>
              <a:rPr lang="en-US" sz="1400" dirty="0" err="1">
                <a:latin typeface="Courier New"/>
                <a:ea typeface="+mn-ea"/>
                <a:cs typeface="Courier New"/>
              </a:rPr>
              <a:t>srad</a:t>
            </a:r>
            <a:r>
              <a:rPr lang="en-US" sz="1400" dirty="0">
                <a:latin typeface="Courier New"/>
                <a:ea typeface="+mn-ea"/>
                <a:cs typeface="Courier New"/>
              </a:rPr>
              <a:t> </a:t>
            </a:r>
            <a:r>
              <a:rPr lang="en-US" sz="1400" dirty="0" smtClean="0">
                <a:latin typeface="Courier New"/>
                <a:ea typeface="+mn-ea"/>
                <a:cs typeface="Courier New"/>
                <a:sym typeface="Wingdings"/>
              </a:rPr>
              <a:t></a:t>
            </a:r>
            <a:r>
              <a:rPr lang="en-US" sz="1400" dirty="0">
                <a:latin typeface="Courier New"/>
                <a:ea typeface="+mn-ea"/>
                <a:cs typeface="Courier New"/>
                <a:sym typeface="Wingdings"/>
              </a:rPr>
              <a:t> </a:t>
            </a:r>
            <a:r>
              <a:rPr lang="en-US" sz="1400" dirty="0" smtClean="0">
                <a:latin typeface="Courier New"/>
                <a:ea typeface="+mn-ea"/>
                <a:cs typeface="Courier New"/>
              </a:rPr>
              <a:t>atmosphere_radiation</a:t>
            </a:r>
            <a:r>
              <a:rPr lang="en-US" sz="1400" dirty="0">
                <a:latin typeface="Courier New"/>
                <a:ea typeface="+mn-ea"/>
                <a:cs typeface="Courier New"/>
              </a:rPr>
              <a:t>~incoming~</a:t>
            </a:r>
            <a:r>
              <a:rPr lang="en-US" sz="1400" dirty="0" smtClean="0">
                <a:latin typeface="Courier New"/>
                <a:ea typeface="+mn-ea"/>
                <a:cs typeface="Courier New"/>
              </a:rPr>
              <a:t>shortwave__transmitted_energy_flux</a:t>
            </a:r>
            <a:endParaRPr lang="en-US" sz="1400" dirty="0">
              <a:latin typeface="Courier New"/>
              <a:ea typeface="+mn-ea"/>
              <a:cs typeface="Courier New"/>
            </a:endParaRPr>
          </a:p>
        </p:txBody>
      </p:sp>
      <p:sp>
        <p:nvSpPr>
          <p:cNvPr id="6"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a:t>
            </a:r>
            <a:endParaRPr lang="en-US" sz="3200" dirty="0">
              <a:solidFill>
                <a:schemeClr val="accent2"/>
              </a:solidFill>
            </a:endParaRPr>
          </a:p>
        </p:txBody>
      </p:sp>
      <p:sp>
        <p:nvSpPr>
          <p:cNvPr id="7" name="Title 1"/>
          <p:cNvSpPr txBox="1">
            <a:spLocks/>
          </p:cNvSpPr>
          <p:nvPr/>
        </p:nvSpPr>
        <p:spPr bwMode="auto">
          <a:xfrm>
            <a:off x="457200" y="1066800"/>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a:lstStyle>
          <a:p>
            <a:r>
              <a:rPr lang="en-US" sz="3000" b="0" dirty="0" smtClean="0">
                <a:solidFill>
                  <a:schemeClr val="accent2"/>
                </a:solidFill>
              </a:rPr>
              <a:t>Variable Names</a:t>
            </a:r>
            <a:endParaRPr lang="en-US" sz="3000" b="0" dirty="0">
              <a:solidFill>
                <a:schemeClr val="accent2"/>
              </a:solidFill>
            </a:endParaRPr>
          </a:p>
        </p:txBody>
      </p:sp>
    </p:spTree>
    <p:extLst>
      <p:ext uri="{BB962C8B-B14F-4D97-AF65-F5344CB8AC3E}">
        <p14:creationId xmlns:p14="http://schemas.microsoft.com/office/powerpoint/2010/main" val="279898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bwMode="auto">
          <a:xfrm>
            <a:off x="7010921" y="6553275"/>
            <a:ext cx="2133079" cy="3047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bodyPr>
          <a:lstStyle>
            <a:lvl1pPr eaLnBrk="0" hangingPunct="0">
              <a:defRPr sz="3000">
                <a:solidFill>
                  <a:srgbClr val="000000"/>
                </a:solidFill>
                <a:latin typeface="Helvetica Neue Light" charset="0"/>
                <a:ea typeface="ヒラギノ角ゴ ProN W3" charset="0"/>
                <a:cs typeface="ヒラギノ角ゴ ProN W3" charset="0"/>
                <a:sym typeface="Helvetica Neue Light" charset="0"/>
              </a:defRPr>
            </a:lvl1pPr>
            <a:lvl2pPr marL="522368" indent="-200911" eaLnBrk="0" hangingPunct="0">
              <a:defRPr sz="3000">
                <a:solidFill>
                  <a:srgbClr val="000000"/>
                </a:solidFill>
                <a:latin typeface="Helvetica Neue Light" charset="0"/>
                <a:ea typeface="ヒラギノ角ゴ ProN W3" charset="0"/>
                <a:cs typeface="ヒラギノ角ゴ ProN W3" charset="0"/>
                <a:sym typeface="Helvetica Neue Light" charset="0"/>
              </a:defRPr>
            </a:lvl2pPr>
            <a:lvl3pPr marL="803643"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3pPr>
            <a:lvl4pPr marL="1125101"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4pPr>
            <a:lvl5pPr marL="1446558"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5pPr>
            <a:lvl6pPr marL="1768015"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6pPr>
            <a:lvl7pPr marL="2089473"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7pPr>
            <a:lvl8pPr marL="2410930"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8pPr>
            <a:lvl9pPr marL="2732387"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6A8BF66-F634-9845-9608-FA7969C25B92}" type="slidenum">
              <a:rPr lang="en-US" sz="1300"/>
              <a:pPr eaLnBrk="1" hangingPunct="1"/>
              <a:t>12</a:t>
            </a:fld>
            <a:endParaRPr lang="en-US" sz="1300"/>
          </a:p>
        </p:txBody>
      </p:sp>
      <p:pic>
        <p:nvPicPr>
          <p:cNvPr id="43011" name="Picture 5" descr="file.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 y="1714500"/>
            <a:ext cx="6256362" cy="470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2" name="TextBox 6"/>
          <p:cNvSpPr txBox="1">
            <a:spLocks noChangeArrowheads="1"/>
          </p:cNvSpPr>
          <p:nvPr/>
        </p:nvSpPr>
        <p:spPr bwMode="auto">
          <a:xfrm>
            <a:off x="4040982" y="6324600"/>
            <a:ext cx="1752451" cy="30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1400" dirty="0"/>
              <a:t>Scholes  (2005)</a:t>
            </a:r>
          </a:p>
        </p:txBody>
      </p:sp>
      <p:sp>
        <p:nvSpPr>
          <p:cNvPr id="43013" name="TextBox 1"/>
          <p:cNvSpPr txBox="1">
            <a:spLocks noChangeArrowheads="1"/>
          </p:cNvSpPr>
          <p:nvPr/>
        </p:nvSpPr>
        <p:spPr bwMode="auto">
          <a:xfrm>
            <a:off x="6871097" y="3208928"/>
            <a:ext cx="2196703" cy="182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marL="277813" indent="-277813"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spcBef>
                <a:spcPts val="422"/>
              </a:spcBef>
              <a:spcAft>
                <a:spcPts val="422"/>
              </a:spcAft>
              <a:buFont typeface="Arial" charset="0"/>
              <a:buChar char="•"/>
            </a:pPr>
            <a:r>
              <a:rPr lang="en-US" sz="2000" dirty="0" smtClean="0"/>
              <a:t>Be </a:t>
            </a:r>
            <a:r>
              <a:rPr lang="en-US" sz="2000" dirty="0"/>
              <a:t>consistent</a:t>
            </a:r>
          </a:p>
          <a:p>
            <a:pPr eaLnBrk="1" hangingPunct="1">
              <a:spcBef>
                <a:spcPts val="422"/>
              </a:spcBef>
              <a:spcAft>
                <a:spcPts val="422"/>
              </a:spcAft>
              <a:buFont typeface="Arial" charset="0"/>
              <a:buChar char="•"/>
            </a:pPr>
            <a:r>
              <a:rPr lang="en-US" sz="2000" dirty="0"/>
              <a:t>Explicitly state units </a:t>
            </a:r>
          </a:p>
          <a:p>
            <a:pPr eaLnBrk="1" hangingPunct="1">
              <a:spcBef>
                <a:spcPts val="422"/>
              </a:spcBef>
              <a:spcAft>
                <a:spcPts val="422"/>
              </a:spcAft>
              <a:buFont typeface="Arial" charset="0"/>
              <a:buChar char="•"/>
            </a:pPr>
            <a:r>
              <a:rPr lang="en-US" sz="2000" dirty="0"/>
              <a:t>Use ISO formats</a:t>
            </a:r>
          </a:p>
        </p:txBody>
      </p:sp>
      <p:sp>
        <p:nvSpPr>
          <p:cNvPr id="10"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a:t>
            </a:r>
            <a:endParaRPr lang="en-US" sz="3200" dirty="0">
              <a:solidFill>
                <a:schemeClr val="accent2"/>
              </a:solidFill>
            </a:endParaRPr>
          </a:p>
        </p:txBody>
      </p:sp>
      <p:sp>
        <p:nvSpPr>
          <p:cNvPr id="11" name="Title 1"/>
          <p:cNvSpPr txBox="1">
            <a:spLocks/>
          </p:cNvSpPr>
          <p:nvPr/>
        </p:nvSpPr>
        <p:spPr bwMode="auto">
          <a:xfrm>
            <a:off x="457200" y="1066800"/>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a:lstStyle>
          <a:p>
            <a:r>
              <a:rPr lang="en-US" sz="3000" b="0" dirty="0" smtClean="0">
                <a:solidFill>
                  <a:schemeClr val="accent2"/>
                </a:solidFill>
              </a:rPr>
              <a:t>Variable Table or “Data Dictionary”</a:t>
            </a:r>
            <a:endParaRPr lang="en-US" sz="3000" b="0" dirty="0">
              <a:solidFill>
                <a:schemeClr val="accent2"/>
              </a:solidFill>
            </a:endParaRPr>
          </a:p>
        </p:txBody>
      </p:sp>
    </p:spTree>
    <p:extLst>
      <p:ext uri="{BB962C8B-B14F-4D97-AF65-F5344CB8AC3E}">
        <p14:creationId xmlns:p14="http://schemas.microsoft.com/office/powerpoint/2010/main" val="322513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772400" cy="944562"/>
          </a:xfrm>
        </p:spPr>
        <p:txBody>
          <a:bodyPr/>
          <a:lstStyle/>
          <a:p>
            <a:r>
              <a:rPr lang="en-US" sz="3000" b="0" dirty="0" smtClean="0">
                <a:solidFill>
                  <a:schemeClr val="accent2"/>
                </a:solidFill>
              </a:rPr>
              <a:t>Site Table</a:t>
            </a:r>
            <a:endParaRPr lang="en-US" sz="3000" b="0" dirty="0">
              <a:solidFill>
                <a:schemeClr val="accent2"/>
              </a:solidFill>
            </a:endParaRPr>
          </a:p>
        </p:txBody>
      </p:sp>
      <p:sp>
        <p:nvSpPr>
          <p:cNvPr id="3" name="Slide Number Placeholder 2"/>
          <p:cNvSpPr>
            <a:spLocks noGrp="1"/>
          </p:cNvSpPr>
          <p:nvPr>
            <p:ph type="sldNum" sz="quarter" idx="10"/>
          </p:nvPr>
        </p:nvSpPr>
        <p:spPr/>
        <p:txBody>
          <a:bodyPr/>
          <a:lstStyle/>
          <a:p>
            <a:fld id="{A016BA04-C6C4-8444-A279-786FFD768286}" type="slidenum">
              <a:rPr lang="en-US" smtClean="0"/>
              <a:pPr/>
              <a:t>13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516441029"/>
              </p:ext>
            </p:extLst>
          </p:nvPr>
        </p:nvGraphicFramePr>
        <p:xfrm>
          <a:off x="457200" y="2057400"/>
          <a:ext cx="7315200" cy="2661411"/>
        </p:xfrm>
        <a:graphic>
          <a:graphicData uri="http://schemas.openxmlformats.org/drawingml/2006/table">
            <a:tbl>
              <a:tblPr/>
              <a:tblGrid>
                <a:gridCol w="1585214"/>
                <a:gridCol w="933573"/>
                <a:gridCol w="1204242"/>
                <a:gridCol w="1235832"/>
                <a:gridCol w="1023257"/>
                <a:gridCol w="1333082"/>
              </a:tblGrid>
              <a:tr h="685800">
                <a:tc>
                  <a:txBody>
                    <a:bodyPr/>
                    <a:lstStyle/>
                    <a:p>
                      <a:pPr algn="ctr" fontAlgn="t">
                        <a:lnSpc>
                          <a:spcPct val="100000"/>
                        </a:lnSpc>
                      </a:pPr>
                      <a:r>
                        <a:rPr lang="en-US" sz="1800" b="0" i="0" u="none" strike="noStrike" dirty="0" err="1" smtClean="0">
                          <a:solidFill>
                            <a:srgbClr val="000000"/>
                          </a:solidFill>
                          <a:latin typeface="+mn-lt"/>
                        </a:rPr>
                        <a:t>site_name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err="1" smtClean="0">
                          <a:solidFill>
                            <a:srgbClr val="000000"/>
                          </a:solidFill>
                          <a:latin typeface="+mn-lt"/>
                        </a:rPr>
                        <a:t>site_code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latitude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longitude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elevation</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d</a:t>
                      </a:r>
                      <a:r>
                        <a:rPr lang="en-US" sz="1800" b="0" i="0" u="none" strike="noStrike" dirty="0" smtClean="0">
                          <a:solidFill>
                            <a:srgbClr val="000000"/>
                          </a:solidFill>
                          <a:latin typeface="+mn-lt"/>
                        </a:rPr>
                        <a:t>ate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r>
              <a:tr h="685800">
                <a:tc>
                  <a:txBody>
                    <a:bodyPr/>
                    <a:lstStyle/>
                    <a:p>
                      <a:pPr algn="ctr" fontAlgn="t">
                        <a:lnSpc>
                          <a:spcPct val="100000"/>
                        </a:lnSpc>
                      </a:pPr>
                      <a:r>
                        <a:rPr lang="en-US" sz="1800" b="0" i="0" u="none" strike="noStrike" dirty="0" err="1">
                          <a:solidFill>
                            <a:srgbClr val="000000"/>
                          </a:solidFill>
                          <a:latin typeface="+mn-lt"/>
                        </a:rPr>
                        <a:t>Kataba</a:t>
                      </a:r>
                      <a:r>
                        <a:rPr lang="en-US" sz="1800" b="0" i="0" u="none" strike="noStrike" dirty="0">
                          <a:solidFill>
                            <a:srgbClr val="000000"/>
                          </a:solidFill>
                          <a:latin typeface="+mn-lt"/>
                        </a:rPr>
                        <a:t> (</a:t>
                      </a:r>
                      <a:r>
                        <a:rPr lang="en-US" sz="1800" b="0" i="0" u="none" strike="noStrike" dirty="0" err="1">
                          <a:solidFill>
                            <a:srgbClr val="000000"/>
                          </a:solidFill>
                          <a:latin typeface="+mn-lt"/>
                        </a:rPr>
                        <a:t>Mongu</a:t>
                      </a:r>
                      <a:r>
                        <a:rPr lang="en-US" sz="1800" b="0" i="0" u="none" strike="noStrike" dirty="0">
                          <a:solidFill>
                            <a:srgbClr val="000000"/>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k</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a:t>
                      </a:r>
                      <a:r>
                        <a:rPr lang="en-US" sz="1800" b="0" i="0" u="none" strike="noStrike" dirty="0" smtClean="0">
                          <a:solidFill>
                            <a:srgbClr val="000000"/>
                          </a:solidFill>
                          <a:latin typeface="+mn-lt"/>
                        </a:rPr>
                        <a:t>15.43892</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a:solidFill>
                            <a:srgbClr val="000000"/>
                          </a:solidFill>
                          <a:latin typeface="+mn-lt"/>
                        </a:rPr>
                        <a:t>23.25298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1195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smtClean="0">
                          <a:solidFill>
                            <a:srgbClr val="000000"/>
                          </a:solidFill>
                          <a:latin typeface="+mn-lt"/>
                        </a:rPr>
                        <a:t>2000-02-21</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85800">
                <a:tc>
                  <a:txBody>
                    <a:bodyPr/>
                    <a:lstStyle/>
                    <a:p>
                      <a:pPr algn="ctr" fontAlgn="t">
                        <a:lnSpc>
                          <a:spcPct val="100000"/>
                        </a:lnSpc>
                      </a:pPr>
                      <a:r>
                        <a:rPr lang="en-US" sz="1800" b="0" i="0" u="none" strike="noStrike" dirty="0" err="1">
                          <a:solidFill>
                            <a:srgbClr val="000000"/>
                          </a:solidFill>
                          <a:latin typeface="+mn-lt"/>
                        </a:rPr>
                        <a:t>Pandamatenga</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p</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-18.65651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25.49955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1138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smtClean="0">
                          <a:solidFill>
                            <a:srgbClr val="000000"/>
                          </a:solidFill>
                          <a:latin typeface="+mn-lt"/>
                        </a:rPr>
                        <a:t>2000-03-07</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4011">
                <a:tc>
                  <a:txBody>
                    <a:bodyPr/>
                    <a:lstStyle/>
                    <a:p>
                      <a:pPr algn="ctr" fontAlgn="t">
                        <a:lnSpc>
                          <a:spcPct val="100000"/>
                        </a:lnSpc>
                      </a:pPr>
                      <a:r>
                        <a:rPr lang="en-US" sz="1800" b="0" i="0" u="none" strike="noStrike" dirty="0" err="1" smtClean="0">
                          <a:solidFill>
                            <a:srgbClr val="000000"/>
                          </a:solidFill>
                          <a:latin typeface="+mn-lt"/>
                        </a:rPr>
                        <a:t>Skukuza</a:t>
                      </a:r>
                      <a:r>
                        <a:rPr lang="en-US" sz="1800" b="0" i="0" u="none" strike="noStrike" dirty="0" smtClean="0">
                          <a:solidFill>
                            <a:srgbClr val="000000"/>
                          </a:solidFill>
                          <a:latin typeface="+mn-lt"/>
                        </a:rPr>
                        <a:t> Flux</a:t>
                      </a:r>
                      <a:r>
                        <a:rPr lang="en-US" sz="1800" b="0" i="0" u="none" strike="noStrike" baseline="0" dirty="0" smtClean="0">
                          <a:solidFill>
                            <a:srgbClr val="000000"/>
                          </a:solidFill>
                          <a:latin typeface="+mn-lt"/>
                        </a:rPr>
                        <a:t> Tower</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skukuza</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-31.49688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25.01973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a:solidFill>
                            <a:srgbClr val="000000"/>
                          </a:solidFill>
                          <a:latin typeface="+mn-lt"/>
                        </a:rPr>
                        <a:t>365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ct val="100000"/>
                        </a:lnSpc>
                      </a:pPr>
                      <a:r>
                        <a:rPr lang="en-US" sz="1800" dirty="0" smtClean="0">
                          <a:latin typeface="+mn-lt"/>
                        </a:rPr>
                        <a:t>2000-06-15</a:t>
                      </a:r>
                      <a:endParaRPr lang="en-US" sz="1800" dirty="0">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0" name="TextBox 9"/>
          <p:cNvSpPr txBox="1"/>
          <p:nvPr/>
        </p:nvSpPr>
        <p:spPr>
          <a:xfrm>
            <a:off x="228600" y="5105400"/>
            <a:ext cx="8077200" cy="1077218"/>
          </a:xfrm>
          <a:prstGeom prst="rect">
            <a:avLst/>
          </a:prstGeom>
          <a:noFill/>
        </p:spPr>
        <p:txBody>
          <a:bodyPr wrap="square" rtlCol="0">
            <a:spAutoFit/>
          </a:bodyPr>
          <a:lstStyle/>
          <a:p>
            <a:endParaRPr lang="en-US" sz="1600" dirty="0" smtClean="0"/>
          </a:p>
          <a:p>
            <a:pPr>
              <a:buNone/>
            </a:pPr>
            <a:r>
              <a:rPr lang="en-US" sz="1600" dirty="0" err="1" smtClean="0"/>
              <a:t>Scholes</a:t>
            </a:r>
            <a:r>
              <a:rPr lang="en-US" sz="1600" dirty="0" smtClean="0"/>
              <a:t>, R. J. 2005. SAFARI 2000 Woody Vegetation Characteristics of Kalahari and </a:t>
            </a:r>
            <a:r>
              <a:rPr lang="en-US" sz="1600" dirty="0" err="1" smtClean="0"/>
              <a:t>Skukuza</a:t>
            </a:r>
            <a:r>
              <a:rPr lang="en-US" sz="1600" dirty="0" smtClean="0"/>
              <a:t> Sites. ORNL DAAC, Oak Ridge, Tennessee, U.S.A. http://</a:t>
            </a:r>
            <a:r>
              <a:rPr lang="en-US" sz="1600" dirty="0" err="1" smtClean="0"/>
              <a:t>doi.org</a:t>
            </a:r>
            <a:r>
              <a:rPr lang="en-US" sz="1600" dirty="0" smtClean="0"/>
              <a:t>/10.3334/ORNLDAAC/777 </a:t>
            </a:r>
            <a:endParaRPr lang="en-US" sz="1600" dirty="0"/>
          </a:p>
        </p:txBody>
      </p:sp>
      <p:sp>
        <p:nvSpPr>
          <p:cNvPr id="11" name="TextBox 10"/>
          <p:cNvSpPr txBox="1"/>
          <p:nvPr/>
        </p:nvSpPr>
        <p:spPr>
          <a:xfrm>
            <a:off x="533400" y="4572000"/>
            <a:ext cx="667383" cy="492443"/>
          </a:xfrm>
          <a:prstGeom prst="rect">
            <a:avLst/>
          </a:prstGeom>
          <a:noFill/>
        </p:spPr>
        <p:txBody>
          <a:bodyPr wrap="none" rtlCol="0">
            <a:spAutoFit/>
          </a:bodyPr>
          <a:lstStyle/>
          <a:p>
            <a:pPr>
              <a:buNone/>
            </a:pPr>
            <a:r>
              <a:rPr lang="en-US" dirty="0" smtClean="0"/>
              <a:t>……</a:t>
            </a:r>
            <a:endParaRPr lang="en-US" dirty="0"/>
          </a:p>
        </p:txBody>
      </p:sp>
      <p:sp>
        <p:nvSpPr>
          <p:cNvPr id="7" name="Rectangle 2"/>
          <p:cNvSpPr txBox="1">
            <a:spLocks noChangeArrowheads="1"/>
          </p:cNvSpPr>
          <p:nvPr/>
        </p:nvSpPr>
        <p:spPr bwMode="auto">
          <a:xfrm>
            <a:off x="457200" y="152400"/>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a:lstStyle>
          <a:p>
            <a:pPr eaLnBrk="1" hangingPunct="1"/>
            <a:r>
              <a:rPr lang="en-US" sz="3600" dirty="0" smtClean="0">
                <a:solidFill>
                  <a:schemeClr val="accent2"/>
                </a:solidFill>
              </a:rPr>
              <a:t>2.  Define the variables</a:t>
            </a:r>
            <a:endParaRPr lang="en-US" sz="3200" dirty="0">
              <a:solidFill>
                <a:schemeClr val="accent2"/>
              </a:solidFill>
            </a:endParaRPr>
          </a:p>
        </p:txBody>
      </p:sp>
    </p:spTree>
    <p:extLst>
      <p:ext uri="{BB962C8B-B14F-4D97-AF65-F5344CB8AC3E}">
        <p14:creationId xmlns:p14="http://schemas.microsoft.com/office/powerpoint/2010/main" val="3541193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dirty="0">
                <a:solidFill>
                  <a:schemeClr val="accent2"/>
                </a:solidFill>
              </a:rPr>
              <a:t>3. Use consistent data </a:t>
            </a:r>
            <a:r>
              <a:rPr lang="en-US" sz="3600" dirty="0" smtClean="0">
                <a:solidFill>
                  <a:schemeClr val="accent2"/>
                </a:solidFill>
              </a:rPr>
              <a:t>organization</a:t>
            </a:r>
            <a:endParaRPr lang="en-US" sz="3600" dirty="0">
              <a:solidFill>
                <a:schemeClr val="accent2"/>
              </a:solidFill>
            </a:endParaRPr>
          </a:p>
        </p:txBody>
      </p:sp>
      <p:graphicFrame>
        <p:nvGraphicFramePr>
          <p:cNvPr id="28675" name="Group 3"/>
          <p:cNvGraphicFramePr>
            <a:graphicFrameLocks noGrp="1"/>
          </p:cNvGraphicFramePr>
          <p:nvPr>
            <p:ph type="tbl" idx="1"/>
            <p:extLst>
              <p:ext uri="{D42A27DB-BD31-4B8C-83A1-F6EECF244321}">
                <p14:modId xmlns:p14="http://schemas.microsoft.com/office/powerpoint/2010/main" val="1202282120"/>
              </p:ext>
            </p:extLst>
          </p:nvPr>
        </p:nvGraphicFramePr>
        <p:xfrm>
          <a:off x="282340" y="2208660"/>
          <a:ext cx="3810000" cy="1514405"/>
        </p:xfrm>
        <a:graphic>
          <a:graphicData uri="http://schemas.openxmlformats.org/drawingml/2006/table">
            <a:tbl>
              <a:tblPr/>
              <a:tblGrid>
                <a:gridCol w="965200"/>
                <a:gridCol w="1117600"/>
                <a:gridCol w="762000"/>
                <a:gridCol w="965200"/>
              </a:tblGrid>
              <a:tr h="302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Date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2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Units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YYYYMMDD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2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2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19961002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2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19961003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-9999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2B458455-95C1-024A-8AA0-958C75574B54}" type="slidenum">
              <a:rPr lang="en-US" smtClean="0"/>
              <a:pPr>
                <a:defRPr/>
              </a:pPr>
              <a:t>14</a:t>
            </a:fld>
            <a:endParaRPr lang="en-US"/>
          </a:p>
        </p:txBody>
      </p:sp>
      <p:sp>
        <p:nvSpPr>
          <p:cNvPr id="35880" name="Text Box 40"/>
          <p:cNvSpPr txBox="1">
            <a:spLocks noChangeArrowheads="1"/>
          </p:cNvSpPr>
          <p:nvPr/>
        </p:nvSpPr>
        <p:spPr bwMode="auto">
          <a:xfrm>
            <a:off x="1676402" y="6290846"/>
            <a:ext cx="4878259"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Tahoma" charset="0"/>
              </a:rPr>
              <a:t>Note: -9999 is a missing value code for the data set</a:t>
            </a:r>
          </a:p>
        </p:txBody>
      </p:sp>
      <p:graphicFrame>
        <p:nvGraphicFramePr>
          <p:cNvPr id="7" name="Group 3"/>
          <p:cNvGraphicFramePr>
            <a:graphicFrameLocks/>
          </p:cNvGraphicFramePr>
          <p:nvPr>
            <p:extLst>
              <p:ext uri="{D42A27DB-BD31-4B8C-83A1-F6EECF244321}">
                <p14:modId xmlns:p14="http://schemas.microsoft.com/office/powerpoint/2010/main" val="1622103068"/>
              </p:ext>
            </p:extLst>
          </p:nvPr>
        </p:nvGraphicFramePr>
        <p:xfrm>
          <a:off x="4725861" y="2224097"/>
          <a:ext cx="3657600" cy="2108568"/>
        </p:xfrm>
        <a:graphic>
          <a:graphicData uri="http://schemas.openxmlformats.org/drawingml/2006/table">
            <a:tbl>
              <a:tblPr/>
              <a:tblGrid>
                <a:gridCol w="762000"/>
                <a:gridCol w="914400"/>
                <a:gridCol w="838200"/>
                <a:gridCol w="609600"/>
                <a:gridCol w="533400"/>
              </a:tblGrid>
              <a:tr h="279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Date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Variable</a:t>
                      </a:r>
                      <a:endParaRPr kumimoji="0" lang="en-US" sz="12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Value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Unit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19961002</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HOGI</a:t>
                      </a:r>
                      <a:endParaRPr kumimoji="0" lang="en-US" sz="1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19961003</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Temp</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19</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Arial" charset="0"/>
                        </a:rPr>
                        <a:t>Precip</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19961002</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Arial" charset="0"/>
                        </a:rPr>
                        <a:t>Precip</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HOGI</a:t>
                      </a:r>
                      <a:endParaRPr kumimoji="0" lang="en-US" sz="1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19961003</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Precip</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-9999</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mm</a:t>
                      </a: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TextBox 1"/>
          <p:cNvSpPr txBox="1"/>
          <p:nvPr/>
        </p:nvSpPr>
        <p:spPr>
          <a:xfrm>
            <a:off x="1143000" y="1654545"/>
            <a:ext cx="1612942" cy="369332"/>
          </a:xfrm>
          <a:prstGeom prst="rect">
            <a:avLst/>
          </a:prstGeom>
          <a:noFill/>
        </p:spPr>
        <p:txBody>
          <a:bodyPr wrap="none" rtlCol="0">
            <a:spAutoFit/>
          </a:bodyPr>
          <a:lstStyle/>
          <a:p>
            <a:r>
              <a:rPr lang="en-US" smtClean="0"/>
              <a:t>Wide format</a:t>
            </a:r>
            <a:endParaRPr lang="en-US"/>
          </a:p>
        </p:txBody>
      </p:sp>
      <p:sp>
        <p:nvSpPr>
          <p:cNvPr id="9" name="TextBox 8"/>
          <p:cNvSpPr txBox="1"/>
          <p:nvPr/>
        </p:nvSpPr>
        <p:spPr>
          <a:xfrm>
            <a:off x="5748190" y="1664956"/>
            <a:ext cx="1596912" cy="369332"/>
          </a:xfrm>
          <a:prstGeom prst="rect">
            <a:avLst/>
          </a:prstGeom>
          <a:noFill/>
        </p:spPr>
        <p:txBody>
          <a:bodyPr wrap="none" rtlCol="0">
            <a:spAutoFit/>
          </a:bodyPr>
          <a:lstStyle/>
          <a:p>
            <a:r>
              <a:rPr lang="en-US" dirty="0" smtClean="0"/>
              <a:t>Long format</a:t>
            </a:r>
            <a:endParaRPr lang="en-US" dirty="0"/>
          </a:p>
        </p:txBody>
      </p:sp>
    </p:spTree>
    <p:extLst>
      <p:ext uri="{BB962C8B-B14F-4D97-AF65-F5344CB8AC3E}">
        <p14:creationId xmlns:p14="http://schemas.microsoft.com/office/powerpoint/2010/main" val="64394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normAutofit/>
          </a:bodyPr>
          <a:lstStyle/>
          <a:p>
            <a:r>
              <a:rPr lang="en-US" dirty="0">
                <a:solidFill>
                  <a:srgbClr val="333399"/>
                </a:solidFill>
                <a:latin typeface="Calibri" charset="0"/>
              </a:rPr>
              <a:t>Example of p</a:t>
            </a:r>
            <a:r>
              <a:rPr lang="en-US" dirty="0" smtClean="0">
                <a:solidFill>
                  <a:srgbClr val="333399"/>
                </a:solidFill>
                <a:latin typeface="Calibri" charset="0"/>
              </a:rPr>
              <a:t>oor </a:t>
            </a:r>
            <a:r>
              <a:rPr lang="en-US" dirty="0">
                <a:solidFill>
                  <a:srgbClr val="333399"/>
                </a:solidFill>
                <a:latin typeface="Calibri" charset="0"/>
              </a:rPr>
              <a:t>d</a:t>
            </a:r>
            <a:r>
              <a:rPr lang="en-US" dirty="0" smtClean="0">
                <a:solidFill>
                  <a:srgbClr val="333399"/>
                </a:solidFill>
                <a:latin typeface="Calibri" charset="0"/>
              </a:rPr>
              <a:t>ata </a:t>
            </a:r>
            <a:r>
              <a:rPr lang="en-US" dirty="0">
                <a:solidFill>
                  <a:srgbClr val="333399"/>
                </a:solidFill>
                <a:latin typeface="Calibri" charset="0"/>
              </a:rPr>
              <a:t>o</a:t>
            </a:r>
            <a:r>
              <a:rPr lang="en-US" dirty="0" smtClean="0">
                <a:solidFill>
                  <a:srgbClr val="333399"/>
                </a:solidFill>
                <a:latin typeface="Calibri" charset="0"/>
              </a:rPr>
              <a:t>rganization</a:t>
            </a:r>
            <a:endParaRPr lang="en-US" dirty="0">
              <a:solidFill>
                <a:srgbClr val="333399"/>
              </a:solidFill>
            </a:endParaRPr>
          </a:p>
        </p:txBody>
      </p:sp>
      <p:sp>
        <p:nvSpPr>
          <p:cNvPr id="4" name="Slide Number Placeholder 3"/>
          <p:cNvSpPr>
            <a:spLocks noGrp="1"/>
          </p:cNvSpPr>
          <p:nvPr>
            <p:ph type="sldNum" sz="quarter" idx="4294967295"/>
          </p:nvPr>
        </p:nvSpPr>
        <p:spPr>
          <a:xfrm>
            <a:off x="7010400" y="6553200"/>
            <a:ext cx="2133600" cy="304800"/>
          </a:xfrm>
          <a:prstGeom prst="rect">
            <a:avLst/>
          </a:prstGeom>
        </p:spPr>
        <p:txBody>
          <a:bodyPr/>
          <a:lstStyle/>
          <a:p>
            <a:fld id="{39EBD847-8A07-1544-8F16-C1AA23455439}" type="slidenum">
              <a:rPr lang="en-US"/>
              <a:pPr/>
              <a:t>15</a:t>
            </a:fld>
            <a:endParaRPr lang="en-US" dirty="0"/>
          </a:p>
        </p:txBody>
      </p:sp>
      <p:grpSp>
        <p:nvGrpSpPr>
          <p:cNvPr id="9" name="Group 7"/>
          <p:cNvGrpSpPr>
            <a:grpSpLocks/>
          </p:cNvGrpSpPr>
          <p:nvPr/>
        </p:nvGrpSpPr>
        <p:grpSpPr bwMode="auto">
          <a:xfrm>
            <a:off x="152400" y="1524000"/>
            <a:ext cx="8001000" cy="4203424"/>
            <a:chOff x="0" y="816"/>
            <a:chExt cx="5760" cy="3024"/>
          </a:xfrm>
        </p:grpSpPr>
        <p:sp>
          <p:nvSpPr>
            <p:cNvPr id="10" name="Rectangle 8"/>
            <p:cNvSpPr>
              <a:spLocks noChangeArrowheads="1"/>
            </p:cNvSpPr>
            <p:nvPr/>
          </p:nvSpPr>
          <p:spPr bwMode="auto">
            <a:xfrm>
              <a:off x="0" y="816"/>
              <a:ext cx="5760" cy="3024"/>
            </a:xfrm>
            <a:prstGeom prst="rect">
              <a:avLst/>
            </a:prstGeom>
            <a:solidFill>
              <a:schemeClr val="bg1"/>
            </a:solidFill>
            <a:ln w="9525">
              <a:solidFill>
                <a:schemeClr val="tx1"/>
              </a:solidFill>
              <a:miter lim="800000"/>
              <a:headEnd/>
              <a:tailEnd/>
            </a:ln>
          </p:spPr>
          <p:txBody>
            <a:bodyPr wrap="none" lIns="100794" tIns="50397" rIns="100794" bIns="50397" anchor="ctr">
              <a:prstTxWarp prst="textNoShape">
                <a:avLst/>
              </a:prstTxWarp>
            </a:bodyPr>
            <a:lstStyle/>
            <a:p>
              <a:pPr algn="ctr" defTabSz="1008063"/>
              <a:endParaRPr lang="en-US" sz="2000">
                <a:solidFill>
                  <a:schemeClr val="bg1"/>
                </a:solidFill>
                <a:latin typeface="Century Gothic" charset="0"/>
              </a:endParaRPr>
            </a:p>
          </p:txBody>
        </p:sp>
        <p:pic>
          <p:nvPicPr>
            <p:cNvPr id="11" name="Picture 9"/>
            <p:cNvPicPr>
              <a:picLocks noChangeAspect="1" noChangeArrowheads="1"/>
            </p:cNvPicPr>
            <p:nvPr/>
          </p:nvPicPr>
          <p:blipFill>
            <a:blip r:embed="rId3"/>
            <a:srcRect/>
            <a:stretch>
              <a:fillRect/>
            </a:stretch>
          </p:blipFill>
          <p:spPr bwMode="auto">
            <a:xfrm>
              <a:off x="96" y="912"/>
              <a:ext cx="5520" cy="2820"/>
            </a:xfrm>
            <a:prstGeom prst="rect">
              <a:avLst/>
            </a:prstGeom>
            <a:noFill/>
            <a:ln w="9525">
              <a:noFill/>
              <a:miter lim="800000"/>
              <a:headEnd/>
              <a:tailEnd/>
            </a:ln>
          </p:spPr>
        </p:pic>
      </p:grpSp>
      <p:sp>
        <p:nvSpPr>
          <p:cNvPr id="8" name="Text Box 37"/>
          <p:cNvSpPr txBox="1">
            <a:spLocks noChangeArrowheads="1"/>
          </p:cNvSpPr>
          <p:nvPr/>
        </p:nvSpPr>
        <p:spPr bwMode="auto">
          <a:xfrm>
            <a:off x="36689" y="5715002"/>
            <a:ext cx="3733800" cy="246221"/>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buNone/>
            </a:pPr>
            <a:r>
              <a:rPr lang="en-US" sz="1000" dirty="0">
                <a:latin typeface="Verdana" charset="0"/>
              </a:rPr>
              <a:t>Courtesy of Stefanie Hampton, NCEAS</a:t>
            </a:r>
          </a:p>
        </p:txBody>
      </p:sp>
      <p:sp>
        <p:nvSpPr>
          <p:cNvPr id="2" name="TextBox 1"/>
          <p:cNvSpPr txBox="1"/>
          <p:nvPr/>
        </p:nvSpPr>
        <p:spPr>
          <a:xfrm>
            <a:off x="5638800" y="4876800"/>
            <a:ext cx="2895600" cy="1754326"/>
          </a:xfrm>
          <a:prstGeom prst="rect">
            <a:avLst/>
          </a:prstGeom>
          <a:solidFill>
            <a:schemeClr val="accent2">
              <a:lumMod val="20000"/>
              <a:lumOff val="80000"/>
            </a:schemeClr>
          </a:solidFill>
          <a:ln>
            <a:solidFill>
              <a:srgbClr val="000090"/>
            </a:solidFill>
          </a:ln>
          <a:effectLst>
            <a:outerShdw blurRad="292100" dist="139700" dir="2700000" algn="tl" rotWithShape="0">
              <a:srgbClr val="000000">
                <a:alpha val="65000"/>
              </a:srgbClr>
            </a:outerShdw>
          </a:effectLst>
        </p:spPr>
        <p:txBody>
          <a:bodyPr wrap="square" rtlCol="0">
            <a:spAutoFit/>
          </a:bodyPr>
          <a:lstStyle/>
          <a:p>
            <a:pPr>
              <a:buNone/>
            </a:pPr>
            <a:r>
              <a:rPr lang="en-US" dirty="0"/>
              <a:t>Problems with spreadsheets</a:t>
            </a:r>
          </a:p>
          <a:p>
            <a:pPr marL="342900" indent="-342900">
              <a:buFont typeface="Wingdings" charset="2"/>
              <a:buChar char="§"/>
            </a:pPr>
            <a:r>
              <a:rPr lang="en-US" dirty="0"/>
              <a:t>Multiple tables</a:t>
            </a:r>
          </a:p>
          <a:p>
            <a:pPr marL="342900" indent="-342900">
              <a:buFont typeface="Wingdings" charset="2"/>
              <a:buChar char="§"/>
            </a:pPr>
            <a:r>
              <a:rPr lang="en-US" dirty="0"/>
              <a:t>Embedded figures</a:t>
            </a:r>
          </a:p>
          <a:p>
            <a:pPr marL="342900" indent="-342900">
              <a:buFont typeface="Wingdings" charset="2"/>
              <a:buChar char="§"/>
            </a:pPr>
            <a:r>
              <a:rPr lang="en-US" dirty="0"/>
              <a:t>No headings / units</a:t>
            </a:r>
          </a:p>
          <a:p>
            <a:pPr marL="342900" indent="-342900">
              <a:buFont typeface="Wingdings" charset="2"/>
              <a:buChar char="§"/>
            </a:pPr>
            <a:r>
              <a:rPr lang="en-US" dirty="0"/>
              <a:t>Poor file names</a:t>
            </a:r>
          </a:p>
        </p:txBody>
      </p:sp>
      <p:grpSp>
        <p:nvGrpSpPr>
          <p:cNvPr id="16" name="Group 15"/>
          <p:cNvGrpSpPr/>
          <p:nvPr/>
        </p:nvGrpSpPr>
        <p:grpSpPr>
          <a:xfrm>
            <a:off x="762000" y="1752600"/>
            <a:ext cx="6674030" cy="875664"/>
            <a:chOff x="762000" y="1752600"/>
            <a:chExt cx="6674030" cy="875664"/>
          </a:xfrm>
        </p:grpSpPr>
        <p:pic>
          <p:nvPicPr>
            <p:cNvPr id="14" name="Picture 9"/>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0218" r="30011" b="95024"/>
            <a:stretch/>
          </p:blipFill>
          <p:spPr bwMode="auto">
            <a:xfrm>
              <a:off x="762000" y="2057400"/>
              <a:ext cx="6674030" cy="570864"/>
            </a:xfrm>
            <a:prstGeom prst="rect">
              <a:avLst/>
            </a:prstGeom>
            <a:solidFill>
              <a:schemeClr val="bg1"/>
            </a:solidFill>
            <a:ln w="9525">
              <a:solidFill>
                <a:srgbClr val="000090"/>
              </a:solidFill>
              <a:miter lim="800000"/>
              <a:headEnd/>
              <a:tailEnd/>
            </a:ln>
            <a:effectLst>
              <a:outerShdw blurRad="292100" dist="139700" dir="2700000" algn="tl" rotWithShape="0">
                <a:srgbClr val="000000">
                  <a:alpha val="65000"/>
                </a:srgbClr>
              </a:outerShdw>
            </a:effectLst>
          </p:spPr>
        </p:pic>
        <p:cxnSp>
          <p:nvCxnSpPr>
            <p:cNvPr id="5" name="Straight Connector 4"/>
            <p:cNvCxnSpPr/>
            <p:nvPr/>
          </p:nvCxnSpPr>
          <p:spPr bwMode="auto">
            <a:xfrm flipH="1">
              <a:off x="762000" y="1752600"/>
              <a:ext cx="2209800" cy="304800"/>
            </a:xfrm>
            <a:prstGeom prst="line">
              <a:avLst/>
            </a:prstGeom>
            <a:noFill/>
            <a:ln w="9525" cap="flat" cmpd="sng" algn="ctr">
              <a:solidFill>
                <a:srgbClr val="000090"/>
              </a:solidFill>
              <a:prstDash val="solid"/>
              <a:round/>
              <a:headEnd type="none" w="med" len="med"/>
              <a:tailEnd type="none" w="med" len="med"/>
            </a:ln>
            <a:effectLst/>
          </p:spPr>
        </p:cxnSp>
        <p:cxnSp>
          <p:nvCxnSpPr>
            <p:cNvPr id="15" name="Straight Connector 14"/>
            <p:cNvCxnSpPr/>
            <p:nvPr/>
          </p:nvCxnSpPr>
          <p:spPr bwMode="auto">
            <a:xfrm>
              <a:off x="5638800" y="1752600"/>
              <a:ext cx="1752600" cy="304800"/>
            </a:xfrm>
            <a:prstGeom prst="line">
              <a:avLst/>
            </a:prstGeom>
            <a:noFill/>
            <a:ln w="9525" cap="flat" cmpd="sng" algn="ctr">
              <a:solidFill>
                <a:srgbClr val="000090"/>
              </a:solidFill>
              <a:prstDash val="solid"/>
              <a:round/>
              <a:headEnd type="none" w="med" len="med"/>
              <a:tailEnd type="none" w="med" len="med"/>
            </a:ln>
            <a:effectLst/>
          </p:spPr>
        </p:cxnSp>
      </p:grpSp>
    </p:spTree>
    <p:extLst>
      <p:ext uri="{BB962C8B-B14F-4D97-AF65-F5344CB8AC3E}">
        <p14:creationId xmlns:p14="http://schemas.microsoft.com/office/powerpoint/2010/main" val="155566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458200" cy="944562"/>
          </a:xfrm>
        </p:spPr>
        <p:txBody>
          <a:bodyPr>
            <a:normAutofit fontScale="90000"/>
          </a:bodyPr>
          <a:lstStyle/>
          <a:p>
            <a:pPr eaLnBrk="1" hangingPunct="1"/>
            <a:r>
              <a:rPr lang="en-US" dirty="0" smtClean="0">
                <a:solidFill>
                  <a:srgbClr val="333399"/>
                </a:solidFill>
                <a:latin typeface="Calibri" charset="0"/>
              </a:rPr>
              <a:t>Boreal </a:t>
            </a:r>
            <a:r>
              <a:rPr lang="en-US" dirty="0">
                <a:solidFill>
                  <a:srgbClr val="333399"/>
                </a:solidFill>
                <a:latin typeface="Calibri" charset="0"/>
              </a:rPr>
              <a:t>Burn Severity Data at ORNL: </a:t>
            </a:r>
            <a:r>
              <a:rPr lang="en-US" sz="2400" dirty="0" smtClean="0">
                <a:solidFill>
                  <a:srgbClr val="333399"/>
                </a:solidFill>
                <a:latin typeface="Calibri" charset="0"/>
              </a:rPr>
              <a:t>tabular csv format</a:t>
            </a:r>
            <a:r>
              <a:rPr lang="en-US" dirty="0" smtClean="0">
                <a:solidFill>
                  <a:srgbClr val="333399"/>
                </a:solidFill>
                <a:latin typeface="Calibri" charset="0"/>
              </a:rPr>
              <a:t/>
            </a:r>
            <a:br>
              <a:rPr lang="en-US" dirty="0" smtClean="0">
                <a:solidFill>
                  <a:srgbClr val="333399"/>
                </a:solidFill>
                <a:latin typeface="Calibri" charset="0"/>
              </a:rPr>
            </a:br>
            <a:r>
              <a:rPr lang="en-US" sz="1400" dirty="0" err="1">
                <a:solidFill>
                  <a:srgbClr val="333399"/>
                </a:solidFill>
                <a:latin typeface="Calibri" charset="0"/>
              </a:rPr>
              <a:t>Bourgeau</a:t>
            </a:r>
            <a:r>
              <a:rPr lang="en-US" sz="1400" dirty="0">
                <a:solidFill>
                  <a:srgbClr val="333399"/>
                </a:solidFill>
                <a:latin typeface="Calibri" charset="0"/>
              </a:rPr>
              <a:t>-Chavez</a:t>
            </a:r>
            <a:r>
              <a:rPr lang="en-US" sz="1400" dirty="0" smtClean="0">
                <a:solidFill>
                  <a:srgbClr val="333399"/>
                </a:solidFill>
                <a:latin typeface="Calibri" charset="0"/>
              </a:rPr>
              <a:t>, et al., 2016.  </a:t>
            </a:r>
            <a:r>
              <a:rPr lang="fr-FR" sz="1400" dirty="0" smtClean="0">
                <a:solidFill>
                  <a:srgbClr val="333399"/>
                </a:solidFill>
                <a:latin typeface="Calibri" charset="0"/>
              </a:rPr>
              <a:t>http://</a:t>
            </a:r>
            <a:r>
              <a:rPr lang="fr-FR" sz="1400" dirty="0" err="1" smtClean="0">
                <a:solidFill>
                  <a:srgbClr val="333399"/>
                </a:solidFill>
                <a:latin typeface="Calibri" charset="0"/>
              </a:rPr>
              <a:t>doi.org</a:t>
            </a:r>
            <a:r>
              <a:rPr lang="fr-FR" sz="1400" dirty="0" smtClean="0">
                <a:solidFill>
                  <a:srgbClr val="333399"/>
                </a:solidFill>
                <a:latin typeface="Calibri" charset="0"/>
              </a:rPr>
              <a:t>/10.3334/ORNLDAAC/1307</a:t>
            </a:r>
            <a:endParaRPr lang="en-US" dirty="0">
              <a:solidFill>
                <a:srgbClr val="333399"/>
              </a:solidFill>
              <a:latin typeface="Calibri" charset="0"/>
            </a:endParaRPr>
          </a:p>
        </p:txBody>
      </p:sp>
      <p:sp>
        <p:nvSpPr>
          <p:cNvPr id="45058" name="Slide Number Placeholder 2"/>
          <p:cNvSpPr>
            <a:spLocks noGrp="1"/>
          </p:cNvSpPr>
          <p:nvPr>
            <p:ph type="sldNum" sz="quarter" idx="4294967295"/>
          </p:nvPr>
        </p:nvSpPr>
        <p:spPr>
          <a:xfrm>
            <a:off x="6457950" y="6356351"/>
            <a:ext cx="20574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3EDCD949-EAAA-924B-9ED2-1955137A53CD}" type="slidenum">
              <a:rPr lang="en-US" sz="1400"/>
              <a:pPr eaLnBrk="1" hangingPunct="1"/>
              <a:t>16</a:t>
            </a:fld>
            <a:endParaRPr lang="en-US" sz="140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82" b="-1"/>
          <a:stretch/>
        </p:blipFill>
        <p:spPr bwMode="auto">
          <a:xfrm>
            <a:off x="762000" y="1460149"/>
            <a:ext cx="6781800" cy="47120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8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458200" cy="944562"/>
          </a:xfrm>
        </p:spPr>
        <p:txBody>
          <a:bodyPr>
            <a:normAutofit fontScale="90000"/>
          </a:bodyPr>
          <a:lstStyle/>
          <a:p>
            <a:pPr eaLnBrk="1" hangingPunct="1"/>
            <a:r>
              <a:rPr lang="en-US" dirty="0" smtClean="0">
                <a:solidFill>
                  <a:srgbClr val="333399"/>
                </a:solidFill>
                <a:latin typeface="Calibri" charset="0"/>
              </a:rPr>
              <a:t>Boreal </a:t>
            </a:r>
            <a:r>
              <a:rPr lang="en-US" dirty="0">
                <a:solidFill>
                  <a:srgbClr val="333399"/>
                </a:solidFill>
                <a:latin typeface="Calibri" charset="0"/>
              </a:rPr>
              <a:t>Burn Severity Data at ORNL: </a:t>
            </a:r>
            <a:r>
              <a:rPr lang="en-US" sz="2400" dirty="0" smtClean="0">
                <a:solidFill>
                  <a:srgbClr val="333399"/>
                </a:solidFill>
                <a:latin typeface="Calibri" charset="0"/>
              </a:rPr>
              <a:t>tabular csv format</a:t>
            </a:r>
            <a:r>
              <a:rPr lang="en-US" dirty="0" smtClean="0">
                <a:solidFill>
                  <a:srgbClr val="333399"/>
                </a:solidFill>
                <a:latin typeface="Calibri" charset="0"/>
              </a:rPr>
              <a:t/>
            </a:r>
            <a:br>
              <a:rPr lang="en-US" dirty="0" smtClean="0">
                <a:solidFill>
                  <a:srgbClr val="333399"/>
                </a:solidFill>
                <a:latin typeface="Calibri" charset="0"/>
              </a:rPr>
            </a:br>
            <a:r>
              <a:rPr lang="en-US" sz="1400" dirty="0" err="1">
                <a:solidFill>
                  <a:srgbClr val="333399"/>
                </a:solidFill>
                <a:latin typeface="Calibri" charset="0"/>
              </a:rPr>
              <a:t>Bourgeau</a:t>
            </a:r>
            <a:r>
              <a:rPr lang="en-US" sz="1400" dirty="0">
                <a:solidFill>
                  <a:srgbClr val="333399"/>
                </a:solidFill>
                <a:latin typeface="Calibri" charset="0"/>
              </a:rPr>
              <a:t>-Chavez</a:t>
            </a:r>
            <a:r>
              <a:rPr lang="en-US" sz="1400" dirty="0" smtClean="0">
                <a:solidFill>
                  <a:srgbClr val="333399"/>
                </a:solidFill>
                <a:latin typeface="Calibri" charset="0"/>
              </a:rPr>
              <a:t>, et al., 2016.  </a:t>
            </a:r>
            <a:r>
              <a:rPr lang="fr-FR" sz="1400" dirty="0" smtClean="0">
                <a:solidFill>
                  <a:srgbClr val="333399"/>
                </a:solidFill>
                <a:latin typeface="Calibri" charset="0"/>
              </a:rPr>
              <a:t>http://</a:t>
            </a:r>
            <a:r>
              <a:rPr lang="fr-FR" sz="1400" dirty="0" err="1" smtClean="0">
                <a:solidFill>
                  <a:srgbClr val="333399"/>
                </a:solidFill>
                <a:latin typeface="Calibri" charset="0"/>
              </a:rPr>
              <a:t>doi.org</a:t>
            </a:r>
            <a:r>
              <a:rPr lang="fr-FR" sz="1400" dirty="0" smtClean="0">
                <a:solidFill>
                  <a:srgbClr val="333399"/>
                </a:solidFill>
                <a:latin typeface="Calibri" charset="0"/>
              </a:rPr>
              <a:t>/10.3334/ORNLDAAC/1307</a:t>
            </a:r>
            <a:endParaRPr lang="en-US" dirty="0">
              <a:solidFill>
                <a:srgbClr val="333399"/>
              </a:solidFill>
              <a:latin typeface="Calibri" charset="0"/>
            </a:endParaRPr>
          </a:p>
        </p:txBody>
      </p:sp>
      <p:sp>
        <p:nvSpPr>
          <p:cNvPr id="45058" name="Slide Number Placeholder 2"/>
          <p:cNvSpPr>
            <a:spLocks noGrp="1"/>
          </p:cNvSpPr>
          <p:nvPr>
            <p:ph type="sldNum" sz="quarter" idx="4294967295"/>
          </p:nvPr>
        </p:nvSpPr>
        <p:spPr>
          <a:xfrm>
            <a:off x="6457950" y="6356351"/>
            <a:ext cx="20574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3EDCD949-EAAA-924B-9ED2-1955137A53CD}" type="slidenum">
              <a:rPr lang="en-US" sz="1400"/>
              <a:pPr eaLnBrk="1" hangingPunct="1"/>
              <a:t>17</a:t>
            </a:fld>
            <a:endParaRPr lang="en-US" sz="140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82" b="-1"/>
          <a:stretch/>
        </p:blipFill>
        <p:spPr bwMode="auto">
          <a:xfrm>
            <a:off x="762000" y="1460149"/>
            <a:ext cx="6781800" cy="47120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bwMode="auto">
          <a:xfrm>
            <a:off x="5921375" y="1752600"/>
            <a:ext cx="2819400" cy="3797651"/>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Tx/>
              <a:buSzTx/>
              <a:tabLst/>
            </a:pPr>
            <a:r>
              <a:rPr lang="en-US" sz="2000" dirty="0">
                <a:solidFill>
                  <a:schemeClr val="bg1"/>
                </a:solidFill>
                <a:latin typeface="Calibri" charset="0"/>
              </a:rPr>
              <a:t>c</a:t>
            </a:r>
            <a:r>
              <a:rPr lang="en-US" sz="2000" dirty="0" smtClean="0">
                <a:solidFill>
                  <a:schemeClr val="bg1"/>
                </a:solidFill>
                <a:latin typeface="Calibri" charset="0"/>
              </a:rPr>
              <a:t>sv guidelines:</a:t>
            </a:r>
          </a:p>
          <a:p>
            <a:pPr marL="342900" marR="0" indent="-342900" defTabSz="914400" rtl="0" eaLnBrk="1" fontAlgn="base" latinLnBrk="0" hangingPunct="1">
              <a:lnSpc>
                <a:spcPct val="100000"/>
              </a:lnSpc>
              <a:spcBef>
                <a:spcPct val="20000"/>
              </a:spcBef>
              <a:spcAft>
                <a:spcPct val="0"/>
              </a:spcAft>
              <a:buClrTx/>
              <a:buSzTx/>
              <a:buFont typeface="Arial" charset="0"/>
              <a:buChar char="•"/>
              <a:tabLst/>
            </a:pPr>
            <a:r>
              <a:rPr lang="en-US" sz="2000" dirty="0" smtClean="0">
                <a:solidFill>
                  <a:schemeClr val="bg1"/>
                </a:solidFill>
                <a:latin typeface="Calibri" charset="0"/>
              </a:rPr>
              <a:t>One header line with variable names</a:t>
            </a:r>
          </a:p>
          <a:p>
            <a:pPr marL="342900" marR="0" indent="-342900" defTabSz="914400" rtl="0" eaLnBrk="1" fontAlgn="base" latinLnBrk="0" hangingPunct="1">
              <a:lnSpc>
                <a:spcPct val="100000"/>
              </a:lnSpc>
              <a:spcBef>
                <a:spcPct val="20000"/>
              </a:spcBef>
              <a:spcAft>
                <a:spcPct val="0"/>
              </a:spcAft>
              <a:buClrTx/>
              <a:buSzTx/>
              <a:buFont typeface="Arial" charset="0"/>
              <a:buChar char="•"/>
              <a:tabLst/>
            </a:pPr>
            <a:r>
              <a:rPr lang="en-US" sz="2000" dirty="0" smtClean="0">
                <a:solidFill>
                  <a:schemeClr val="bg1"/>
                </a:solidFill>
                <a:latin typeface="Calibri" charset="0"/>
              </a:rPr>
              <a:t>No spaces in variable names</a:t>
            </a:r>
          </a:p>
          <a:p>
            <a:pPr marL="342900" marR="0" indent="-342900" defTabSz="914400" rtl="0" eaLnBrk="1" fontAlgn="base" latinLnBrk="0" hangingPunct="1">
              <a:lnSpc>
                <a:spcPct val="100000"/>
              </a:lnSpc>
              <a:spcBef>
                <a:spcPct val="20000"/>
              </a:spcBef>
              <a:spcAft>
                <a:spcPct val="0"/>
              </a:spcAft>
              <a:buClrTx/>
              <a:buSzTx/>
              <a:buFont typeface="Arial" charset="0"/>
              <a:buChar char="•"/>
              <a:tabLst/>
            </a:pPr>
            <a:r>
              <a:rPr lang="en-US" sz="2000" dirty="0" smtClean="0">
                <a:solidFill>
                  <a:schemeClr val="bg1"/>
                </a:solidFill>
                <a:latin typeface="Calibri" charset="0"/>
              </a:rPr>
              <a:t>Don’t mix types in the same column</a:t>
            </a:r>
          </a:p>
          <a:p>
            <a:pPr marL="342900" marR="0" indent="-342900" defTabSz="914400" rtl="0" eaLnBrk="1" fontAlgn="base" latinLnBrk="0" hangingPunct="1">
              <a:lnSpc>
                <a:spcPct val="100000"/>
              </a:lnSpc>
              <a:spcBef>
                <a:spcPct val="20000"/>
              </a:spcBef>
              <a:spcAft>
                <a:spcPct val="0"/>
              </a:spcAft>
              <a:buClrTx/>
              <a:buSzTx/>
              <a:buFont typeface="Arial" charset="0"/>
              <a:buChar char="•"/>
              <a:tabLst/>
            </a:pPr>
            <a:r>
              <a:rPr lang="en-US" sz="2000" dirty="0" smtClean="0">
                <a:solidFill>
                  <a:schemeClr val="bg1"/>
                </a:solidFill>
                <a:latin typeface="Calibri" charset="0"/>
              </a:rPr>
              <a:t>Keep summary info separate</a:t>
            </a:r>
          </a:p>
          <a:p>
            <a:pPr marL="342900" marR="0" indent="-342900" defTabSz="914400" rtl="0" eaLnBrk="1" fontAlgn="base" latinLnBrk="0" hangingPunct="1">
              <a:lnSpc>
                <a:spcPct val="100000"/>
              </a:lnSpc>
              <a:spcBef>
                <a:spcPct val="20000"/>
              </a:spcBef>
              <a:spcAft>
                <a:spcPct val="0"/>
              </a:spcAft>
              <a:buClrTx/>
              <a:buSzTx/>
              <a:buFont typeface="Arial" charset="0"/>
              <a:buChar char="•"/>
              <a:tabLst/>
            </a:pPr>
            <a:r>
              <a:rPr lang="en-US" sz="2000" dirty="0" smtClean="0">
                <a:solidFill>
                  <a:schemeClr val="bg1"/>
                </a:solidFill>
                <a:latin typeface="Calibri" charset="0"/>
              </a:rPr>
              <a:t>Specify the no-data value</a:t>
            </a:r>
          </a:p>
        </p:txBody>
      </p:sp>
    </p:spTree>
    <p:extLst>
      <p:ext uri="{BB962C8B-B14F-4D97-AF65-F5344CB8AC3E}">
        <p14:creationId xmlns:p14="http://schemas.microsoft.com/office/powerpoint/2010/main" val="6446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txBox="1">
            <a:spLocks noChangeArrowheads="1"/>
          </p:cNvSpPr>
          <p:nvPr/>
        </p:nvSpPr>
        <p:spPr bwMode="auto">
          <a:xfrm>
            <a:off x="380629" y="0"/>
            <a:ext cx="8458646"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7" tIns="35717" rIns="35717" bIns="35717" anchor="b"/>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3600" b="1" dirty="0">
                <a:solidFill>
                  <a:srgbClr val="333399"/>
                </a:solidFill>
                <a:latin typeface="+mj-lt"/>
              </a:rPr>
              <a:t>4.  Use stable file formats</a:t>
            </a:r>
          </a:p>
        </p:txBody>
      </p:sp>
      <p:sp>
        <p:nvSpPr>
          <p:cNvPr id="51204" name="TextBox 3"/>
          <p:cNvSpPr txBox="1">
            <a:spLocks noChangeArrowheads="1"/>
          </p:cNvSpPr>
          <p:nvPr/>
        </p:nvSpPr>
        <p:spPr bwMode="auto">
          <a:xfrm>
            <a:off x="5367861" y="1761554"/>
            <a:ext cx="3577973" cy="2527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smtClean="0"/>
              <a:t>Avoid proprietary formats; they may not be readable in the future</a:t>
            </a:r>
          </a:p>
          <a:p>
            <a:pPr eaLnBrk="1" hangingPunct="1">
              <a:buNone/>
            </a:pPr>
            <a:endParaRPr lang="en-US" sz="2000" dirty="0"/>
          </a:p>
          <a:p>
            <a:pPr eaLnBrk="1" hangingPunct="1">
              <a:buNone/>
            </a:pPr>
            <a:r>
              <a:rPr lang="en-US" sz="2000" dirty="0" smtClean="0"/>
              <a:t>Recommended formats for </a:t>
            </a:r>
          </a:p>
          <a:p>
            <a:pPr eaLnBrk="1" hangingPunct="1">
              <a:buNone/>
            </a:pPr>
            <a:r>
              <a:rPr lang="en-US" sz="2000" dirty="0" smtClean="0"/>
              <a:t>tabular or site-based data:</a:t>
            </a:r>
          </a:p>
          <a:p>
            <a:pPr marL="342900" indent="-342900" eaLnBrk="1" hangingPunct="1">
              <a:buFontTx/>
              <a:buChar char="-"/>
            </a:pPr>
            <a:r>
              <a:rPr lang="en-US" sz="2000" dirty="0"/>
              <a:t>c</a:t>
            </a:r>
            <a:r>
              <a:rPr lang="en-US" sz="2000" dirty="0" smtClean="0"/>
              <a:t>sv</a:t>
            </a:r>
          </a:p>
          <a:p>
            <a:pPr marL="342900" indent="-342900" eaLnBrk="1" hangingPunct="1">
              <a:buFontTx/>
              <a:buChar char="-"/>
            </a:pPr>
            <a:r>
              <a:rPr lang="en-US" sz="2000" dirty="0" err="1" smtClean="0"/>
              <a:t>netCDF</a:t>
            </a:r>
            <a:endParaRPr lang="en-US" sz="2000" dirty="0"/>
          </a:p>
        </p:txBody>
      </p:sp>
      <p:sp>
        <p:nvSpPr>
          <p:cNvPr id="51206" name="Slide Number Placeholder 3"/>
          <p:cNvSpPr txBox="1">
            <a:spLocks/>
          </p:cNvSpPr>
          <p:nvPr/>
        </p:nvSpPr>
        <p:spPr bwMode="auto">
          <a:xfrm>
            <a:off x="7010923" y="6553277"/>
            <a:ext cx="2133079" cy="30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None/>
            </a:pPr>
            <a:fld id="{67B2FEB8-3CB7-354C-85AB-40958C91AB13}" type="slidenum">
              <a:rPr lang="en-US" sz="1300">
                <a:solidFill>
                  <a:schemeClr val="tx1"/>
                </a:solidFill>
              </a:rPr>
              <a:pPr algn="r" eaLnBrk="1" hangingPunct="1">
                <a:buNone/>
              </a:pPr>
              <a:t>18</a:t>
            </a:fld>
            <a:endParaRPr lang="en-US" sz="1300" dirty="0">
              <a:solidFill>
                <a:schemeClr val="tx1"/>
              </a:solidFill>
            </a:endParaRPr>
          </a:p>
        </p:txBody>
      </p:sp>
      <p:sp>
        <p:nvSpPr>
          <p:cNvPr id="8" name="Rectangle 7"/>
          <p:cNvSpPr>
            <a:spLocks noChangeArrowheads="1"/>
          </p:cNvSpPr>
          <p:nvPr/>
        </p:nvSpPr>
        <p:spPr bwMode="auto">
          <a:xfrm>
            <a:off x="5258323" y="6114167"/>
            <a:ext cx="3505200" cy="276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a:spAutoFit/>
          </a:bodyPr>
          <a:lstStyle/>
          <a:p>
            <a:pPr>
              <a:buNone/>
            </a:pPr>
            <a:r>
              <a:rPr lang="en-US" sz="1200" dirty="0">
                <a:hlinkClick r:id="rId3"/>
              </a:rPr>
              <a:t>http://</a:t>
            </a:r>
            <a:r>
              <a:rPr lang="en-US" sz="1200" dirty="0" smtClean="0">
                <a:hlinkClick r:id="rId3"/>
              </a:rPr>
              <a:t>news.bbc.co.uk/2/hi/6265976.stm</a:t>
            </a:r>
            <a:endParaRPr lang="en-US" sz="1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29" y="1524000"/>
            <a:ext cx="4583858"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17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92850" y="4343400"/>
            <a:ext cx="285115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524000"/>
            <a:ext cx="4800600" cy="4114800"/>
          </a:xfrm>
        </p:spPr>
        <p:txBody>
          <a:bodyPr>
            <a:normAutofit fontScale="77500" lnSpcReduction="20000"/>
          </a:bodyPr>
          <a:lstStyle/>
          <a:p>
            <a:pPr marL="0" indent="0">
              <a:buNone/>
              <a:defRPr/>
            </a:pPr>
            <a:r>
              <a:rPr lang="en-US" b="1" dirty="0" smtClean="0">
                <a:ea typeface="+mn-ea"/>
                <a:cs typeface="+mn-cs"/>
              </a:rPr>
              <a:t>Raster formats</a:t>
            </a:r>
          </a:p>
          <a:p>
            <a:pPr marL="319225" indent="-319225">
              <a:defRPr/>
            </a:pPr>
            <a:r>
              <a:rPr lang="en-US" dirty="0" err="1" smtClean="0">
                <a:ea typeface="+mn-ea"/>
                <a:cs typeface="+mn-cs"/>
              </a:rPr>
              <a:t>Geotiff</a:t>
            </a:r>
            <a:endParaRPr lang="en-US" dirty="0" smtClean="0">
              <a:ea typeface="+mn-ea"/>
              <a:cs typeface="+mn-cs"/>
            </a:endParaRPr>
          </a:p>
          <a:p>
            <a:pPr marL="319225" indent="-319225">
              <a:defRPr/>
            </a:pPr>
            <a:r>
              <a:rPr lang="en-US" dirty="0" smtClean="0">
                <a:ea typeface="+mn-ea"/>
                <a:cs typeface="+mn-cs"/>
              </a:rPr>
              <a:t>netCDF</a:t>
            </a:r>
          </a:p>
          <a:p>
            <a:pPr lvl="1" eaLnBrk="1" hangingPunct="1">
              <a:buFont typeface="Courier New"/>
              <a:buChar char="o"/>
              <a:defRPr/>
            </a:pPr>
            <a:r>
              <a:rPr lang="en-US" dirty="0" smtClean="0"/>
              <a:t>with CF convention preferred </a:t>
            </a:r>
          </a:p>
          <a:p>
            <a:pPr marL="319225" indent="-319225">
              <a:defRPr/>
            </a:pPr>
            <a:r>
              <a:rPr lang="en-US" dirty="0" smtClean="0">
                <a:ea typeface="+mn-ea"/>
                <a:cs typeface="+mn-cs"/>
              </a:rPr>
              <a:t>HDF</a:t>
            </a:r>
          </a:p>
          <a:p>
            <a:pPr marL="319225" indent="-319225">
              <a:defRPr/>
            </a:pPr>
            <a:r>
              <a:rPr lang="en-US" dirty="0" smtClean="0">
                <a:ea typeface="+mn-ea"/>
                <a:cs typeface="+mn-cs"/>
              </a:rPr>
              <a:t>ASCII 	</a:t>
            </a:r>
          </a:p>
          <a:p>
            <a:pPr lvl="1" eaLnBrk="1" hangingPunct="1">
              <a:buFont typeface="Courier New"/>
              <a:buChar char="o"/>
              <a:defRPr/>
            </a:pPr>
            <a:r>
              <a:rPr lang="en-US" dirty="0" smtClean="0"/>
              <a:t>plain text file gridded format with external projection information</a:t>
            </a:r>
          </a:p>
          <a:p>
            <a:pPr marL="0" indent="0">
              <a:buNone/>
              <a:defRPr/>
            </a:pPr>
            <a:endParaRPr lang="en-US" dirty="0" smtClean="0">
              <a:ea typeface="+mn-ea"/>
              <a:cs typeface="+mn-cs"/>
            </a:endParaRPr>
          </a:p>
          <a:p>
            <a:pPr marL="0" indent="0">
              <a:buNone/>
              <a:defRPr/>
            </a:pPr>
            <a:r>
              <a:rPr lang="en-US" b="1" dirty="0" smtClean="0">
                <a:solidFill>
                  <a:srgbClr val="000000"/>
                </a:solidFill>
                <a:ea typeface="+mn-ea"/>
                <a:cs typeface="+mn-cs"/>
              </a:rPr>
              <a:t>Vector</a:t>
            </a:r>
          </a:p>
          <a:p>
            <a:pPr marL="319225" indent="-319225">
              <a:defRPr/>
            </a:pPr>
            <a:r>
              <a:rPr lang="en-US" dirty="0" err="1" smtClean="0">
                <a:ea typeface="+mn-ea"/>
                <a:cs typeface="+mn-cs"/>
              </a:rPr>
              <a:t>Shapefile</a:t>
            </a:r>
            <a:endParaRPr lang="en-US" dirty="0" smtClean="0">
              <a:ea typeface="+mn-ea"/>
              <a:cs typeface="+mn-cs"/>
            </a:endParaRPr>
          </a:p>
          <a:p>
            <a:pPr marL="319225" indent="-319225">
              <a:defRPr/>
            </a:pPr>
            <a:r>
              <a:rPr lang="en-US" dirty="0" smtClean="0"/>
              <a:t>ASCII</a:t>
            </a:r>
            <a:endParaRPr lang="en-US" dirty="0" smtClean="0">
              <a:ea typeface="+mn-ea"/>
              <a:cs typeface="+mn-cs"/>
            </a:endParaRPr>
          </a:p>
          <a:p>
            <a:pPr marL="0" indent="0">
              <a:buNone/>
              <a:defRPr/>
            </a:pPr>
            <a:endParaRPr lang="en-US" dirty="0" smtClean="0">
              <a:ea typeface="+mn-ea"/>
              <a:cs typeface="+mn-cs"/>
            </a:endParaRPr>
          </a:p>
          <a:p>
            <a:pPr marL="0" indent="0">
              <a:buNone/>
              <a:defRPr/>
            </a:pPr>
            <a:endParaRPr lang="en-US" dirty="0" smtClean="0">
              <a:ea typeface="+mn-ea"/>
              <a:cs typeface="+mn-cs"/>
            </a:endParaRPr>
          </a:p>
          <a:p>
            <a:pPr eaLnBrk="1" hangingPunct="1">
              <a:defRPr/>
            </a:pPr>
            <a:endParaRPr lang="en-US" dirty="0">
              <a:ea typeface="+mn-ea"/>
              <a:cs typeface="+mn-cs"/>
            </a:endParaRPr>
          </a:p>
        </p:txBody>
      </p:sp>
      <p:sp>
        <p:nvSpPr>
          <p:cNvPr id="50180" name="Slide Number Placeholder 3"/>
          <p:cNvSpPr txBox="1">
            <a:spLocks/>
          </p:cNvSpPr>
          <p:nvPr/>
        </p:nvSpPr>
        <p:spPr bwMode="auto">
          <a:xfrm>
            <a:off x="7010400" y="6553200"/>
            <a:ext cx="2133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r" eaLnBrk="1" hangingPunct="1">
              <a:spcBef>
                <a:spcPct val="20000"/>
              </a:spcBef>
            </a:pPr>
            <a:fld id="{A0813D1C-EFF1-B940-8F7D-281BF80A43A8}" type="slidenum">
              <a:rPr lang="en-US" sz="1300">
                <a:solidFill>
                  <a:srgbClr val="898989"/>
                </a:solidFill>
                <a:latin typeface="Helvetica Neue Light" charset="0"/>
                <a:ea typeface="ヒラギノ角ゴ ProN W3" charset="0"/>
                <a:cs typeface="ヒラギノ角ゴ ProN W3" charset="0"/>
                <a:sym typeface="Helvetica Neue Light" charset="0"/>
              </a:rPr>
              <a:pPr algn="r" eaLnBrk="1" hangingPunct="1">
                <a:spcBef>
                  <a:spcPct val="20000"/>
                </a:spcBef>
              </a:pPr>
              <a:t>19</a:t>
            </a:fld>
            <a:endParaRPr lang="en-US" sz="1300">
              <a:solidFill>
                <a:srgbClr val="898989"/>
              </a:solidFill>
              <a:latin typeface="Helvetica Neue Light" charset="0"/>
              <a:ea typeface="ヒラギノ角ゴ ProN W3" charset="0"/>
              <a:cs typeface="ヒラギノ角ゴ ProN W3" charset="0"/>
              <a:sym typeface="Helvetica Neue Light" charset="0"/>
            </a:endParaRPr>
          </a:p>
        </p:txBody>
      </p:sp>
      <p:sp>
        <p:nvSpPr>
          <p:cNvPr id="7" name="Text Box 10"/>
          <p:cNvSpPr txBox="1">
            <a:spLocks noChangeArrowheads="1"/>
          </p:cNvSpPr>
          <p:nvPr/>
        </p:nvSpPr>
        <p:spPr bwMode="auto">
          <a:xfrm>
            <a:off x="3162300" y="6248402"/>
            <a:ext cx="23622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None/>
              <a:defRPr/>
            </a:pPr>
            <a:r>
              <a:rPr lang="en-US" sz="1000" dirty="0"/>
              <a:t>GTOPO30 Elevation</a:t>
            </a:r>
          </a:p>
        </p:txBody>
      </p:sp>
      <p:pic>
        <p:nvPicPr>
          <p:cNvPr id="8" name="Picture 12" descr="10003_1_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4495800"/>
            <a:ext cx="3505200" cy="1752600"/>
          </a:xfrm>
          <a:prstGeom prst="rect">
            <a:avLst/>
          </a:prstGeom>
          <a:noFill/>
          <a:ln w="9525">
            <a:solidFill>
              <a:schemeClr val="bg1">
                <a:lumMod val="85000"/>
              </a:schemeClr>
            </a:solidFill>
            <a:miter lim="800000"/>
            <a:headEnd/>
            <a:tailEnd/>
          </a:ln>
          <a:extLst>
            <a:ext uri="{909E8E84-426E-40dd-AFC4-6F175D3DCCD1}">
              <a14:hiddenFill xmlns="" xmlns:a14="http://schemas.microsoft.com/office/drawing/2010/main">
                <a:solidFill>
                  <a:srgbClr val="FFFFFF"/>
                </a:solidFill>
              </a14:hiddenFill>
            </a:ext>
          </a:extLst>
        </p:spPr>
      </p:pic>
      <p:pic>
        <p:nvPicPr>
          <p:cNvPr id="50183"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53077" y="1219202"/>
            <a:ext cx="3362325" cy="293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6553200" y="3352800"/>
            <a:ext cx="2362200"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None/>
              <a:defRPr/>
            </a:pPr>
            <a:r>
              <a:rPr lang="en-US" sz="800" dirty="0"/>
              <a:t>Minimum Temperature</a:t>
            </a:r>
          </a:p>
        </p:txBody>
      </p:sp>
      <p:sp>
        <p:nvSpPr>
          <p:cNvPr id="2" name="Title 1"/>
          <p:cNvSpPr>
            <a:spLocks noGrp="1"/>
          </p:cNvSpPr>
          <p:nvPr>
            <p:ph type="title"/>
          </p:nvPr>
        </p:nvSpPr>
        <p:spPr/>
        <p:txBody>
          <a:bodyPr>
            <a:normAutofit fontScale="90000"/>
          </a:bodyPr>
          <a:lstStyle/>
          <a:p>
            <a:pPr eaLnBrk="1" hangingPunct="1">
              <a:defRPr/>
            </a:pPr>
            <a:r>
              <a:rPr lang="en-US" sz="2200" dirty="0">
                <a:solidFill>
                  <a:srgbClr val="333399"/>
                </a:solidFill>
                <a:latin typeface="Helvetica Neue Light" charset="0"/>
                <a:ea typeface="ヒラギノ角ゴ ProN W3" charset="0"/>
                <a:cs typeface="ヒラギノ角ゴ ProN W3" charset="0"/>
              </a:rPr>
              <a:t>4.  Use stable file formats (</a:t>
            </a:r>
            <a:r>
              <a:rPr lang="en-US" sz="2200" dirty="0" err="1">
                <a:solidFill>
                  <a:srgbClr val="333399"/>
                </a:solidFill>
                <a:latin typeface="Helvetica Neue Light" charset="0"/>
                <a:ea typeface="ヒラギノ角ゴ ProN W3" charset="0"/>
                <a:cs typeface="ヒラギノ角ゴ ProN W3" charset="0"/>
              </a:rPr>
              <a:t>cont</a:t>
            </a:r>
            <a:r>
              <a:rPr lang="en-US" sz="2200" dirty="0">
                <a:solidFill>
                  <a:srgbClr val="333399"/>
                </a:solidFill>
                <a:latin typeface="Helvetica Neue Light" charset="0"/>
                <a:ea typeface="ヒラギノ角ゴ ProN W3" charset="0"/>
                <a:cs typeface="ヒラギノ角ゴ ProN W3" charset="0"/>
              </a:rPr>
              <a:t>) </a:t>
            </a:r>
            <a:r>
              <a:rPr lang="en-US" dirty="0" smtClean="0">
                <a:solidFill>
                  <a:srgbClr val="333399"/>
                </a:solidFill>
                <a:ea typeface="+mj-ea"/>
                <a:cs typeface="+mj-cs"/>
              </a:rPr>
              <a:t/>
            </a:r>
            <a:br>
              <a:rPr lang="en-US" dirty="0" smtClean="0">
                <a:solidFill>
                  <a:srgbClr val="333399"/>
                </a:solidFill>
                <a:ea typeface="+mj-ea"/>
                <a:cs typeface="+mj-cs"/>
              </a:rPr>
            </a:br>
            <a:r>
              <a:rPr lang="en-US" dirty="0" smtClean="0">
                <a:solidFill>
                  <a:srgbClr val="333399"/>
                </a:solidFill>
                <a:ea typeface="+mj-ea"/>
                <a:cs typeface="+mj-cs"/>
              </a:rPr>
              <a:t>Suggested Geospatial File </a:t>
            </a:r>
            <a:r>
              <a:rPr lang="en-US" dirty="0">
                <a:solidFill>
                  <a:srgbClr val="333399"/>
                </a:solidFill>
                <a:ea typeface="+mj-ea"/>
                <a:cs typeface="+mj-cs"/>
              </a:rPr>
              <a:t>F</a:t>
            </a:r>
            <a:r>
              <a:rPr lang="en-US" dirty="0" smtClean="0">
                <a:solidFill>
                  <a:srgbClr val="333399"/>
                </a:solidFill>
                <a:ea typeface="+mj-ea"/>
                <a:cs typeface="+mj-cs"/>
              </a:rPr>
              <a:t>ormats</a:t>
            </a:r>
            <a:endParaRPr lang="en-US" dirty="0">
              <a:solidFill>
                <a:srgbClr val="333399"/>
              </a:solidFill>
              <a:ea typeface="+mj-ea"/>
              <a:cs typeface="+mj-cs"/>
            </a:endParaRPr>
          </a:p>
        </p:txBody>
      </p:sp>
    </p:spTree>
    <p:extLst>
      <p:ext uri="{BB962C8B-B14F-4D97-AF65-F5344CB8AC3E}">
        <p14:creationId xmlns:p14="http://schemas.microsoft.com/office/powerpoint/2010/main" val="116924598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endParaRPr lang="en-US" dirty="0"/>
          </a:p>
        </p:txBody>
      </p:sp>
      <p:sp>
        <p:nvSpPr>
          <p:cNvPr id="3" name="Content Placeholder 2"/>
          <p:cNvSpPr>
            <a:spLocks noGrp="1"/>
          </p:cNvSpPr>
          <p:nvPr>
            <p:ph idx="1"/>
          </p:nvPr>
        </p:nvSpPr>
        <p:spPr/>
        <p:txBody>
          <a:bodyPr/>
          <a:lstStyle/>
          <a:p>
            <a:r>
              <a:rPr lang="en-US" dirty="0" smtClean="0"/>
              <a:t>Network name:</a:t>
            </a:r>
          </a:p>
          <a:p>
            <a:pPr marL="0" indent="0">
              <a:buNone/>
            </a:pPr>
            <a:r>
              <a:rPr lang="en-US" dirty="0" smtClean="0"/>
              <a:t>MARRIOTT_CONFERENCE</a:t>
            </a:r>
          </a:p>
          <a:p>
            <a:endParaRPr lang="en-US" dirty="0"/>
          </a:p>
          <a:p>
            <a:r>
              <a:rPr lang="en-US" dirty="0" smtClean="0"/>
              <a:t>Password:</a:t>
            </a:r>
          </a:p>
          <a:p>
            <a:pPr marL="0" indent="0">
              <a:buNone/>
            </a:pPr>
            <a:r>
              <a:rPr lang="en-US" dirty="0" smtClean="0"/>
              <a:t>NACP2017</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2</a:t>
            </a:fld>
            <a:endParaRPr lang="en-US"/>
          </a:p>
        </p:txBody>
      </p:sp>
    </p:spTree>
    <p:extLst>
      <p:ext uri="{BB962C8B-B14F-4D97-AF65-F5344CB8AC3E}">
        <p14:creationId xmlns:p14="http://schemas.microsoft.com/office/powerpoint/2010/main" val="81665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p:cNvSpPr txBox="1">
            <a:spLocks noChangeArrowheads="1"/>
          </p:cNvSpPr>
          <p:nvPr/>
        </p:nvSpPr>
        <p:spPr bwMode="auto">
          <a:xfrm>
            <a:off x="1139579" y="1681016"/>
            <a:ext cx="4270623" cy="209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914400" indent="-365125"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marL="0" indent="0" eaLnBrk="1" hangingPunct="1">
              <a:spcAft>
                <a:spcPts val="598"/>
              </a:spcAft>
            </a:pPr>
            <a:r>
              <a:rPr lang="en-US" sz="2200" dirty="0">
                <a:solidFill>
                  <a:schemeClr val="tx1"/>
                </a:solidFill>
                <a:latin typeface="Calibri" charset="0"/>
                <a:ea typeface="ＭＳ Ｐゴシック" charset="0"/>
                <a:cs typeface="ＭＳ Ｐゴシック" charset="0"/>
              </a:rPr>
              <a:t>Use descriptive file names</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Unique</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Reflect contents</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ASCII characters only</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Avoid spaces</a:t>
            </a:r>
          </a:p>
        </p:txBody>
      </p:sp>
      <p:sp>
        <p:nvSpPr>
          <p:cNvPr id="48130" name="Rounded Rectangle 17"/>
          <p:cNvSpPr>
            <a:spLocks noChangeArrowheads="1"/>
          </p:cNvSpPr>
          <p:nvPr/>
        </p:nvSpPr>
        <p:spPr bwMode="auto">
          <a:xfrm>
            <a:off x="4724400" y="2133600"/>
            <a:ext cx="2819401" cy="1141363"/>
          </a:xfrm>
          <a:prstGeom prst="roundRect">
            <a:avLst>
              <a:gd name="adj" fmla="val 20209"/>
            </a:avLst>
          </a:prstGeom>
          <a:noFill/>
          <a:ln w="44450">
            <a:solidFill>
              <a:srgbClr val="2C7C9F"/>
            </a:solidFill>
            <a:round/>
            <a:headEnd/>
            <a:tailEnd/>
          </a:ln>
          <a:extLst>
            <a:ext uri="{909E8E84-426E-40dd-AFC4-6F175D3DCCD1}">
              <a14:hiddenFill xmlns="" xmlns:a14="http://schemas.microsoft.com/office/drawing/2010/main">
                <a:solidFill>
                  <a:srgbClr val="FFFFFF"/>
                </a:solidFill>
              </a14:hiddenFill>
            </a:ext>
          </a:extLst>
        </p:spPr>
        <p:txBody>
          <a:bodyPr wrap="square" lIns="91435" tIns="45718" rIns="91435" bIns="45718">
            <a:spAutoFit/>
          </a:bodyPr>
          <a:lstStyle/>
          <a:p>
            <a:pPr defTabSz="914145" eaLnBrk="0" hangingPunct="0">
              <a:spcBef>
                <a:spcPct val="50000"/>
              </a:spcBef>
            </a:pPr>
            <a:endParaRPr lang="en-US" sz="2000" dirty="0">
              <a:solidFill>
                <a:srgbClr val="E7F3FD"/>
              </a:solidFill>
              <a:latin typeface="Cambria" charset="0"/>
            </a:endParaRPr>
          </a:p>
        </p:txBody>
      </p:sp>
      <p:sp>
        <p:nvSpPr>
          <p:cNvPr id="48131" name="TextBox 8"/>
          <p:cNvSpPr txBox="1">
            <a:spLocks noChangeArrowheads="1"/>
          </p:cNvSpPr>
          <p:nvPr/>
        </p:nvSpPr>
        <p:spPr bwMode="auto">
          <a:xfrm>
            <a:off x="4790779" y="2202287"/>
            <a:ext cx="4615533" cy="1015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2000" b="1" dirty="0">
                <a:solidFill>
                  <a:schemeClr val="tx1"/>
                </a:solidFill>
                <a:latin typeface="Calibri" charset="0"/>
                <a:ea typeface="ＭＳ Ｐゴシック" charset="0"/>
                <a:cs typeface="ＭＳ Ｐゴシック" charset="0"/>
              </a:rPr>
              <a:t>Bad: </a:t>
            </a:r>
            <a:r>
              <a:rPr lang="en-US" sz="2000" dirty="0">
                <a:solidFill>
                  <a:schemeClr val="tx1"/>
                </a:solidFill>
                <a:latin typeface="Calibri" charset="0"/>
                <a:ea typeface="ＭＳ Ｐゴシック" charset="0"/>
                <a:cs typeface="ＭＳ Ｐゴシック" charset="0"/>
              </a:rPr>
              <a:t>	</a:t>
            </a:r>
            <a:r>
              <a:rPr lang="en-US" sz="2000" dirty="0" err="1">
                <a:solidFill>
                  <a:schemeClr val="tx1"/>
                </a:solidFill>
                <a:latin typeface="Calibri" charset="0"/>
                <a:ea typeface="ＭＳ Ｐゴシック" charset="0"/>
                <a:cs typeface="ＭＳ Ｐゴシック" charset="0"/>
              </a:rPr>
              <a:t>Mydata.xls</a:t>
            </a:r>
            <a:endParaRPr lang="en-US" sz="2000" dirty="0">
              <a:solidFill>
                <a:schemeClr val="tx1"/>
              </a:solidFill>
              <a:latin typeface="Calibri" charset="0"/>
              <a:ea typeface="ＭＳ Ｐゴシック" charset="0"/>
              <a:cs typeface="ＭＳ Ｐゴシック" charset="0"/>
            </a:endParaRPr>
          </a:p>
          <a:p>
            <a:pPr algn="l" eaLnBrk="1" hangingPunct="1">
              <a:buNone/>
            </a:pPr>
            <a:r>
              <a:rPr lang="en-US" sz="2000" dirty="0">
                <a:solidFill>
                  <a:schemeClr val="tx1"/>
                </a:solidFill>
                <a:latin typeface="Calibri" charset="0"/>
                <a:ea typeface="ＭＳ Ｐゴシック" charset="0"/>
                <a:cs typeface="ＭＳ Ｐゴシック" charset="0"/>
              </a:rPr>
              <a:t>	2001_data.csv</a:t>
            </a:r>
          </a:p>
          <a:p>
            <a:pPr algn="l" eaLnBrk="1" hangingPunct="1">
              <a:buNone/>
            </a:pPr>
            <a:r>
              <a:rPr lang="en-US" sz="2000" dirty="0">
                <a:solidFill>
                  <a:schemeClr val="tx1"/>
                </a:solidFill>
                <a:latin typeface="Calibri" charset="0"/>
                <a:ea typeface="ＭＳ Ｐゴシック" charset="0"/>
                <a:cs typeface="ＭＳ Ｐゴシック" charset="0"/>
              </a:rPr>
              <a:t>	best </a:t>
            </a:r>
            <a:r>
              <a:rPr lang="en-US" sz="2000" dirty="0" err="1">
                <a:solidFill>
                  <a:schemeClr val="tx1"/>
                </a:solidFill>
                <a:latin typeface="Calibri" charset="0"/>
                <a:ea typeface="ＭＳ Ｐゴシック" charset="0"/>
                <a:cs typeface="ＭＳ Ｐゴシック" charset="0"/>
              </a:rPr>
              <a:t>version.txt</a:t>
            </a:r>
            <a:endParaRPr lang="en-US" sz="2000" dirty="0">
              <a:solidFill>
                <a:schemeClr val="tx1"/>
              </a:solidFill>
              <a:latin typeface="Calibri" charset="0"/>
              <a:ea typeface="ＭＳ Ｐゴシック" charset="0"/>
              <a:cs typeface="ＭＳ Ｐゴシック" charset="0"/>
            </a:endParaRPr>
          </a:p>
        </p:txBody>
      </p:sp>
      <p:sp>
        <p:nvSpPr>
          <p:cNvPr id="48132" name="TextBox 11"/>
          <p:cNvSpPr txBox="1">
            <a:spLocks noChangeArrowheads="1"/>
          </p:cNvSpPr>
          <p:nvPr/>
        </p:nvSpPr>
        <p:spPr bwMode="auto">
          <a:xfrm>
            <a:off x="1095004" y="4154035"/>
            <a:ext cx="4984998" cy="2246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b="1" dirty="0">
                <a:solidFill>
                  <a:schemeClr val="tx1"/>
                </a:solidFill>
                <a:latin typeface="Calibri" charset="0"/>
                <a:ea typeface="ＭＳ Ｐゴシック" charset="0"/>
                <a:cs typeface="ＭＳ Ｐゴシック" charset="0"/>
              </a:rPr>
              <a:t>Better:</a:t>
            </a:r>
            <a:r>
              <a:rPr lang="en-US" sz="2000" dirty="0">
                <a:solidFill>
                  <a:schemeClr val="tx1"/>
                </a:solidFill>
                <a:latin typeface="Calibri" charset="0"/>
                <a:ea typeface="ＭＳ Ｐゴシック" charset="0"/>
                <a:cs typeface="ＭＳ Ｐゴシック" charset="0"/>
              </a:rPr>
              <a:t>		bigfoot_agro_2000_gpp.tiff</a:t>
            </a: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p:txBody>
      </p:sp>
      <p:sp>
        <p:nvSpPr>
          <p:cNvPr id="48133" name="TextBox 12"/>
          <p:cNvSpPr txBox="1">
            <a:spLocks noChangeArrowheads="1"/>
          </p:cNvSpPr>
          <p:nvPr/>
        </p:nvSpPr>
        <p:spPr bwMode="auto">
          <a:xfrm>
            <a:off x="2952380" y="5257800"/>
            <a:ext cx="958825" cy="70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Site name</a:t>
            </a:r>
          </a:p>
        </p:txBody>
      </p:sp>
      <p:sp>
        <p:nvSpPr>
          <p:cNvPr id="48134" name="TextBox 13"/>
          <p:cNvSpPr txBox="1">
            <a:spLocks noChangeArrowheads="1"/>
          </p:cNvSpPr>
          <p:nvPr/>
        </p:nvSpPr>
        <p:spPr bwMode="auto">
          <a:xfrm>
            <a:off x="4267126" y="5105402"/>
            <a:ext cx="762074" cy="400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Year</a:t>
            </a:r>
          </a:p>
        </p:txBody>
      </p:sp>
      <p:sp>
        <p:nvSpPr>
          <p:cNvPr id="48135" name="TextBox 14"/>
          <p:cNvSpPr txBox="1">
            <a:spLocks noChangeArrowheads="1"/>
          </p:cNvSpPr>
          <p:nvPr/>
        </p:nvSpPr>
        <p:spPr bwMode="auto">
          <a:xfrm>
            <a:off x="4684740" y="5439297"/>
            <a:ext cx="1688827" cy="707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What was measured</a:t>
            </a:r>
          </a:p>
        </p:txBody>
      </p:sp>
      <p:sp>
        <p:nvSpPr>
          <p:cNvPr id="48136" name="TextBox 16"/>
          <p:cNvSpPr txBox="1">
            <a:spLocks noChangeArrowheads="1"/>
          </p:cNvSpPr>
          <p:nvPr/>
        </p:nvSpPr>
        <p:spPr bwMode="auto">
          <a:xfrm>
            <a:off x="1406428" y="4930918"/>
            <a:ext cx="1263551" cy="707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Project Name</a:t>
            </a:r>
          </a:p>
        </p:txBody>
      </p:sp>
      <p:cxnSp>
        <p:nvCxnSpPr>
          <p:cNvPr id="48137" name="Straight Arrow Connector 18"/>
          <p:cNvCxnSpPr>
            <a:cxnSpLocks noChangeShapeType="1"/>
          </p:cNvCxnSpPr>
          <p:nvPr/>
        </p:nvCxnSpPr>
        <p:spPr bwMode="auto">
          <a:xfrm flipH="1">
            <a:off x="2212331" y="4554143"/>
            <a:ext cx="752326" cy="478855"/>
          </a:xfrm>
          <a:prstGeom prst="straightConnector1">
            <a:avLst/>
          </a:prstGeom>
          <a:noFill/>
          <a:ln w="41275">
            <a:solidFill>
              <a:srgbClr val="2C7C9F"/>
            </a:solidFill>
            <a:round/>
            <a:headEnd/>
            <a:tailEnd type="arrow" w="med" len="med"/>
          </a:ln>
          <a:extLst>
            <a:ext uri="{909E8E84-426E-40dd-AFC4-6F175D3DCCD1}">
              <a14:hiddenFill xmlns="" xmlns:a14="http://schemas.microsoft.com/office/drawing/2010/main">
                <a:noFill/>
              </a14:hiddenFill>
            </a:ext>
          </a:extLst>
        </p:spPr>
      </p:cxnSp>
      <p:cxnSp>
        <p:nvCxnSpPr>
          <p:cNvPr id="48138" name="Straight Arrow Connector 20"/>
          <p:cNvCxnSpPr>
            <a:cxnSpLocks noChangeShapeType="1"/>
          </p:cNvCxnSpPr>
          <p:nvPr/>
        </p:nvCxnSpPr>
        <p:spPr bwMode="auto">
          <a:xfrm flipH="1">
            <a:off x="3549553" y="4648200"/>
            <a:ext cx="489049" cy="691754"/>
          </a:xfrm>
          <a:prstGeom prst="straightConnector1">
            <a:avLst/>
          </a:prstGeom>
          <a:noFill/>
          <a:ln w="41275">
            <a:solidFill>
              <a:srgbClr val="2C7C9F"/>
            </a:solidFill>
            <a:round/>
            <a:headEnd/>
            <a:tailEnd type="arrow" w="med" len="med"/>
          </a:ln>
          <a:extLst>
            <a:ext uri="{909E8E84-426E-40dd-AFC4-6F175D3DCCD1}">
              <a14:hiddenFill xmlns="" xmlns:a14="http://schemas.microsoft.com/office/drawing/2010/main">
                <a:noFill/>
              </a14:hiddenFill>
            </a:ext>
          </a:extLst>
        </p:spPr>
      </p:cxnSp>
      <p:cxnSp>
        <p:nvCxnSpPr>
          <p:cNvPr id="48139" name="Straight Arrow Connector 22"/>
          <p:cNvCxnSpPr>
            <a:cxnSpLocks noChangeShapeType="1"/>
          </p:cNvCxnSpPr>
          <p:nvPr/>
        </p:nvCxnSpPr>
        <p:spPr bwMode="auto">
          <a:xfrm flipH="1">
            <a:off x="4603552" y="4616648"/>
            <a:ext cx="44648" cy="634008"/>
          </a:xfrm>
          <a:prstGeom prst="straightConnector1">
            <a:avLst/>
          </a:prstGeom>
          <a:noFill/>
          <a:ln w="41275">
            <a:solidFill>
              <a:srgbClr val="2C7C9F"/>
            </a:solidFill>
            <a:round/>
            <a:headEnd/>
            <a:tailEnd type="arrow" w="med" len="med"/>
          </a:ln>
          <a:extLst>
            <a:ext uri="{909E8E84-426E-40dd-AFC4-6F175D3DCCD1}">
              <a14:hiddenFill xmlns="" xmlns:a14="http://schemas.microsoft.com/office/drawing/2010/main">
                <a:noFill/>
              </a14:hiddenFill>
            </a:ext>
          </a:extLst>
        </p:spPr>
      </p:cxnSp>
      <p:cxnSp>
        <p:nvCxnSpPr>
          <p:cNvPr id="48140" name="Straight Arrow Connector 24"/>
          <p:cNvCxnSpPr>
            <a:cxnSpLocks noChangeShapeType="1"/>
          </p:cNvCxnSpPr>
          <p:nvPr/>
        </p:nvCxnSpPr>
        <p:spPr bwMode="auto">
          <a:xfrm rot="5400000">
            <a:off x="4847036" y="5054205"/>
            <a:ext cx="820415" cy="1117"/>
          </a:xfrm>
          <a:prstGeom prst="straightConnector1">
            <a:avLst/>
          </a:prstGeom>
          <a:noFill/>
          <a:ln w="41275">
            <a:solidFill>
              <a:srgbClr val="2C7C9F"/>
            </a:solidFill>
            <a:round/>
            <a:headEnd/>
            <a:tailEnd type="arrow" w="med" len="med"/>
          </a:ln>
          <a:extLst>
            <a:ext uri="{909E8E84-426E-40dd-AFC4-6F175D3DCCD1}">
              <a14:hiddenFill xmlns="" xmlns:a14="http://schemas.microsoft.com/office/drawing/2010/main">
                <a:noFill/>
              </a14:hiddenFill>
            </a:ext>
          </a:extLst>
        </p:spPr>
      </p:cxnSp>
      <p:sp>
        <p:nvSpPr>
          <p:cNvPr id="48141" name="Rounded Rectangle 21"/>
          <p:cNvSpPr>
            <a:spLocks noChangeArrowheads="1"/>
          </p:cNvSpPr>
          <p:nvPr/>
        </p:nvSpPr>
        <p:spPr bwMode="auto">
          <a:xfrm>
            <a:off x="982266" y="4160120"/>
            <a:ext cx="6815584" cy="400105"/>
          </a:xfrm>
          <a:prstGeom prst="roundRect">
            <a:avLst>
              <a:gd name="adj" fmla="val 0"/>
            </a:avLst>
          </a:prstGeom>
          <a:noFill/>
          <a:ln w="44450">
            <a:solidFill>
              <a:srgbClr val="2C7C9F"/>
            </a:solidFill>
            <a:round/>
            <a:headEnd/>
            <a:tailEnd/>
          </a:ln>
          <a:extLst>
            <a:ext uri="{909E8E84-426E-40dd-AFC4-6F175D3DCCD1}">
              <a14:hiddenFill xmlns="" xmlns:a14="http://schemas.microsoft.com/office/drawing/2010/main">
                <a:solidFill>
                  <a:srgbClr val="FFFFFF"/>
                </a:solidFill>
              </a14:hiddenFill>
            </a:ext>
          </a:extLst>
        </p:spPr>
        <p:txBody>
          <a:bodyPr lIns="91435" tIns="45718" rIns="91435" bIns="45718">
            <a:spAutoFit/>
          </a:bodyPr>
          <a:lstStyle/>
          <a:p>
            <a:pPr defTabSz="914145" eaLnBrk="0" hangingPunct="0">
              <a:spcBef>
                <a:spcPct val="50000"/>
              </a:spcBef>
            </a:pPr>
            <a:endParaRPr lang="en-US" sz="2000">
              <a:solidFill>
                <a:srgbClr val="E7F3FD"/>
              </a:solidFill>
              <a:latin typeface="Cambria" charset="0"/>
            </a:endParaRPr>
          </a:p>
        </p:txBody>
      </p:sp>
      <p:sp>
        <p:nvSpPr>
          <p:cNvPr id="48142" name="TextBox 12"/>
          <p:cNvSpPr txBox="1">
            <a:spLocks noChangeArrowheads="1"/>
          </p:cNvSpPr>
          <p:nvPr/>
        </p:nvSpPr>
        <p:spPr bwMode="auto">
          <a:xfrm>
            <a:off x="6584977" y="4930918"/>
            <a:ext cx="958825" cy="707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File Format</a:t>
            </a:r>
          </a:p>
        </p:txBody>
      </p:sp>
      <p:cxnSp>
        <p:nvCxnSpPr>
          <p:cNvPr id="48143" name="Straight Arrow Connector 22"/>
          <p:cNvCxnSpPr>
            <a:cxnSpLocks noChangeShapeType="1"/>
          </p:cNvCxnSpPr>
          <p:nvPr/>
        </p:nvCxnSpPr>
        <p:spPr bwMode="auto">
          <a:xfrm>
            <a:off x="5772150" y="4592243"/>
            <a:ext cx="857250" cy="589359"/>
          </a:xfrm>
          <a:prstGeom prst="straightConnector1">
            <a:avLst/>
          </a:prstGeom>
          <a:noFill/>
          <a:ln w="41275">
            <a:solidFill>
              <a:srgbClr val="2C7C9F"/>
            </a:solidFill>
            <a:round/>
            <a:headEnd/>
            <a:tailEnd type="arrow" w="med" len="med"/>
          </a:ln>
          <a:extLst>
            <a:ext uri="{909E8E84-426E-40dd-AFC4-6F175D3DCCD1}">
              <a14:hiddenFill xmlns="" xmlns:a14="http://schemas.microsoft.com/office/drawing/2010/main">
                <a:noFill/>
              </a14:hiddenFill>
            </a:ext>
          </a:extLst>
        </p:spPr>
      </p:cxnSp>
      <p:sp>
        <p:nvSpPr>
          <p:cNvPr id="48144" name="Rectangle 2"/>
          <p:cNvSpPr>
            <a:spLocks noGrp="1" noChangeArrowheads="1"/>
          </p:cNvSpPr>
          <p:nvPr>
            <p:ph type="title"/>
          </p:nvPr>
        </p:nvSpPr>
        <p:spPr>
          <a:xfrm>
            <a:off x="457200" y="152400"/>
            <a:ext cx="7772400" cy="944562"/>
          </a:xfrm>
        </p:spPr>
        <p:txBody>
          <a:bodyPr/>
          <a:lstStyle/>
          <a:p>
            <a:pPr eaLnBrk="1" hangingPunct="1"/>
            <a:r>
              <a:rPr lang="en-US" dirty="0">
                <a:solidFill>
                  <a:srgbClr val="333399"/>
                </a:solidFill>
                <a:ea typeface="ヒラギノ角ゴ ProN W3" charset="0"/>
                <a:cs typeface="ヒラギノ角ゴ ProN W3" charset="0"/>
              </a:rPr>
              <a:t>5</a:t>
            </a:r>
            <a:r>
              <a:rPr lang="en-US" dirty="0" smtClean="0">
                <a:solidFill>
                  <a:srgbClr val="333399"/>
                </a:solidFill>
                <a:ea typeface="ヒラギノ角ゴ ProN W3" charset="0"/>
                <a:cs typeface="ヒラギノ角ゴ ProN W3" charset="0"/>
              </a:rPr>
              <a:t>.  </a:t>
            </a:r>
            <a:r>
              <a:rPr lang="en-US" dirty="0">
                <a:solidFill>
                  <a:srgbClr val="333399"/>
                </a:solidFill>
                <a:ea typeface="ヒラギノ角ゴ ProN W3" charset="0"/>
                <a:cs typeface="ヒラギノ角ゴ ProN W3" charset="0"/>
              </a:rPr>
              <a:t>Assign descriptive file </a:t>
            </a:r>
            <a:r>
              <a:rPr lang="en-US" dirty="0" smtClean="0">
                <a:solidFill>
                  <a:srgbClr val="333399"/>
                </a:solidFill>
                <a:ea typeface="ヒラギノ角ゴ ProN W3" charset="0"/>
                <a:cs typeface="ヒラギノ角ゴ ProN W3" charset="0"/>
              </a:rPr>
              <a:t>names</a:t>
            </a:r>
            <a:endParaRPr lang="en-US" dirty="0">
              <a:solidFill>
                <a:srgbClr val="333399"/>
              </a:solidFill>
              <a:ea typeface="ヒラギノ角ゴ ProN W3" charset="0"/>
              <a:cs typeface="ヒラギノ角ゴ ProN W3" charset="0"/>
            </a:endParaRPr>
          </a:p>
        </p:txBody>
      </p:sp>
      <p:sp>
        <p:nvSpPr>
          <p:cNvPr id="48145" name="Slide Number Placeholder 3"/>
          <p:cNvSpPr txBox="1">
            <a:spLocks/>
          </p:cNvSpPr>
          <p:nvPr/>
        </p:nvSpPr>
        <p:spPr bwMode="auto">
          <a:xfrm>
            <a:off x="7010923" y="6553277"/>
            <a:ext cx="2133079" cy="30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None/>
            </a:pPr>
            <a:fld id="{D98555CC-BA10-6640-8F05-45DC35BA1785}" type="slidenum">
              <a:rPr lang="en-US" sz="1300"/>
              <a:pPr algn="r" eaLnBrk="1" hangingPunct="1">
                <a:buNone/>
              </a:pPr>
              <a:t>20</a:t>
            </a:fld>
            <a:endParaRPr lang="en-US" sz="1300" dirty="0"/>
          </a:p>
        </p:txBody>
      </p:sp>
    </p:spTree>
    <p:extLst>
      <p:ext uri="{BB962C8B-B14F-4D97-AF65-F5344CB8AC3E}">
        <p14:creationId xmlns:p14="http://schemas.microsoft.com/office/powerpoint/2010/main" val="204184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Descriptive file names for model outputs</a:t>
            </a:r>
          </a:p>
          <a:p>
            <a:pPr lvl="1"/>
            <a:r>
              <a:rPr lang="en-US" sz="2400" dirty="0" smtClean="0"/>
              <a:t>Model name</a:t>
            </a:r>
          </a:p>
          <a:p>
            <a:pPr lvl="1"/>
            <a:r>
              <a:rPr lang="en-US" sz="2400" dirty="0" smtClean="0"/>
              <a:t>Simulation code</a:t>
            </a:r>
          </a:p>
          <a:p>
            <a:pPr lvl="1"/>
            <a:r>
              <a:rPr lang="en-US" sz="2400" dirty="0" smtClean="0"/>
              <a:t>Version number</a:t>
            </a:r>
          </a:p>
          <a:p>
            <a:pPr lvl="1"/>
            <a:r>
              <a:rPr lang="en-US" sz="2400" dirty="0"/>
              <a:t>Variable name</a:t>
            </a:r>
          </a:p>
          <a:p>
            <a:pPr lvl="1"/>
            <a:r>
              <a:rPr lang="en-US" sz="2400" dirty="0" smtClean="0"/>
              <a:t>Spatial info (e.g. place name and/or resolution)</a:t>
            </a:r>
          </a:p>
          <a:p>
            <a:pPr lvl="1"/>
            <a:r>
              <a:rPr lang="en-US" sz="2400" dirty="0" smtClean="0"/>
              <a:t>Time info (e.g. range and/or resolution)</a:t>
            </a:r>
          </a:p>
        </p:txBody>
      </p:sp>
      <p:sp>
        <p:nvSpPr>
          <p:cNvPr id="4" name="TextBox 3"/>
          <p:cNvSpPr txBox="1"/>
          <p:nvPr/>
        </p:nvSpPr>
        <p:spPr>
          <a:xfrm>
            <a:off x="990600" y="4729573"/>
            <a:ext cx="7137381" cy="1671227"/>
          </a:xfrm>
          <a:prstGeom prst="rect">
            <a:avLst/>
          </a:prstGeom>
          <a:solidFill>
            <a:schemeClr val="bg1">
              <a:lumMod val="85000"/>
            </a:schemeClr>
          </a:solidFill>
        </p:spPr>
        <p:txBody>
          <a:bodyPr wrap="square" rtlCol="0">
            <a:spAutoFit/>
          </a:bodyPr>
          <a:lstStyle/>
          <a:p>
            <a:pPr>
              <a:lnSpc>
                <a:spcPct val="90000"/>
              </a:lnSpc>
            </a:pPr>
            <a:r>
              <a:rPr lang="en-US" b="1" dirty="0" smtClean="0">
                <a:latin typeface="Courier New"/>
                <a:cs typeface="Courier New"/>
              </a:rPr>
              <a:t>Example </a:t>
            </a:r>
            <a:r>
              <a:rPr lang="en-US" b="1" dirty="0" smtClean="0">
                <a:solidFill>
                  <a:srgbClr val="00B050"/>
                </a:solidFill>
                <a:latin typeface="Courier New"/>
                <a:cs typeface="Courier New"/>
              </a:rPr>
              <a:t>good</a:t>
            </a:r>
            <a:r>
              <a:rPr lang="en-US" b="1" dirty="0" smtClean="0">
                <a:latin typeface="Courier New"/>
                <a:cs typeface="Courier New"/>
              </a:rPr>
              <a:t> filenames:</a:t>
            </a:r>
          </a:p>
          <a:p>
            <a:pPr>
              <a:lnSpc>
                <a:spcPct val="90000"/>
              </a:lnSpc>
            </a:pPr>
            <a:endParaRPr lang="en-US" sz="1600" dirty="0" smtClean="0">
              <a:latin typeface="Courier New"/>
              <a:cs typeface="Courier New"/>
            </a:endParaRPr>
          </a:p>
          <a:p>
            <a:pPr>
              <a:lnSpc>
                <a:spcPct val="90000"/>
              </a:lnSpc>
            </a:pPr>
            <a:r>
              <a:rPr lang="en-US" sz="1600" dirty="0" smtClean="0">
                <a:latin typeface="Courier New"/>
                <a:cs typeface="Courier New"/>
              </a:rPr>
              <a:t>BIOME</a:t>
            </a:r>
            <a:r>
              <a:rPr lang="en-US" sz="1600" dirty="0">
                <a:latin typeface="Courier New"/>
                <a:cs typeface="Courier New"/>
              </a:rPr>
              <a:t>-</a:t>
            </a:r>
            <a:r>
              <a:rPr lang="en-US" sz="1600" dirty="0" smtClean="0">
                <a:latin typeface="Courier New"/>
                <a:cs typeface="Courier New"/>
              </a:rPr>
              <a:t>BGC_BG1_Monthly_GPP</a:t>
            </a:r>
            <a:r>
              <a:rPr lang="en-US" sz="1600" dirty="0">
                <a:latin typeface="Courier New"/>
                <a:cs typeface="Courier New"/>
              </a:rPr>
              <a:t>_V2</a:t>
            </a:r>
            <a:r>
              <a:rPr lang="en-US" sz="1600" dirty="0" smtClean="0">
                <a:latin typeface="Courier New"/>
                <a:cs typeface="Courier New"/>
              </a:rPr>
              <a:t>.nc4</a:t>
            </a:r>
          </a:p>
          <a:p>
            <a:pPr>
              <a:lnSpc>
                <a:spcPct val="90000"/>
              </a:lnSpc>
            </a:pPr>
            <a:endParaRPr lang="en-US" sz="1600" dirty="0" smtClean="0">
              <a:latin typeface="Courier New"/>
              <a:cs typeface="Courier New"/>
            </a:endParaRPr>
          </a:p>
          <a:p>
            <a:pPr>
              <a:lnSpc>
                <a:spcPct val="90000"/>
              </a:lnSpc>
            </a:pPr>
            <a:r>
              <a:rPr lang="en-US" sz="1600" dirty="0" smtClean="0">
                <a:latin typeface="Courier New"/>
                <a:cs typeface="Courier New"/>
              </a:rPr>
              <a:t>rlds_Amon_CESM1</a:t>
            </a:r>
            <a:r>
              <a:rPr lang="en-US" sz="1600" dirty="0">
                <a:latin typeface="Courier New"/>
                <a:cs typeface="Courier New"/>
              </a:rPr>
              <a:t>-CAM5_historical_r1i1p1_185001-200512.</a:t>
            </a:r>
            <a:r>
              <a:rPr lang="en-US" sz="1600" dirty="0" smtClean="0">
                <a:latin typeface="Courier New"/>
                <a:cs typeface="Courier New"/>
              </a:rPr>
              <a:t>nc</a:t>
            </a:r>
          </a:p>
          <a:p>
            <a:pPr>
              <a:lnSpc>
                <a:spcPct val="90000"/>
              </a:lnSpc>
            </a:pPr>
            <a:endParaRPr lang="en-US" sz="1600" dirty="0">
              <a:latin typeface="Courier New"/>
              <a:cs typeface="Courier New"/>
            </a:endParaRPr>
          </a:p>
          <a:p>
            <a:pPr>
              <a:lnSpc>
                <a:spcPct val="90000"/>
              </a:lnSpc>
            </a:pPr>
            <a:r>
              <a:rPr lang="en-US" sz="1600" dirty="0" smtClean="0">
                <a:latin typeface="Courier New"/>
                <a:cs typeface="Courier New"/>
              </a:rPr>
              <a:t>daymet_v3_srad_2012_na.nc4</a:t>
            </a:r>
          </a:p>
        </p:txBody>
      </p:sp>
      <p:sp>
        <p:nvSpPr>
          <p:cNvPr id="6" name="Rectangle 2"/>
          <p:cNvSpPr txBox="1">
            <a:spLocks noChangeArrowheads="1"/>
          </p:cNvSpPr>
          <p:nvPr/>
        </p:nvSpPr>
        <p:spPr bwMode="auto">
          <a:xfrm>
            <a:off x="457200" y="152400"/>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a:lstStyle>
          <a:p>
            <a:pPr eaLnBrk="1" hangingPunct="1"/>
            <a:r>
              <a:rPr lang="en-US" kern="0" dirty="0" smtClean="0">
                <a:solidFill>
                  <a:srgbClr val="333399"/>
                </a:solidFill>
                <a:ea typeface="ヒラギノ角ゴ ProN W3" charset="0"/>
                <a:cs typeface="ヒラギノ角ゴ ProN W3" charset="0"/>
              </a:rPr>
              <a:t>5.  Assign descriptive file names</a:t>
            </a:r>
            <a:endParaRPr lang="en-US" kern="0" dirty="0">
              <a:solidFill>
                <a:srgbClr val="333399"/>
              </a:solidFill>
              <a:ea typeface="ヒラギノ角ゴ ProN W3" charset="0"/>
              <a:cs typeface="ヒラギノ角ゴ ProN W3" charset="0"/>
            </a:endParaRPr>
          </a:p>
        </p:txBody>
      </p:sp>
    </p:spTree>
    <p:extLst>
      <p:ext uri="{BB962C8B-B14F-4D97-AF65-F5344CB8AC3E}">
        <p14:creationId xmlns:p14="http://schemas.microsoft.com/office/powerpoint/2010/main" val="155791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p:cNvPicPr>
            <a:picLocks noChangeAspect="1"/>
          </p:cNvPicPr>
          <p:nvPr/>
        </p:nvPicPr>
        <p:blipFill>
          <a:blip r:embed="rId3"/>
          <a:srcRect/>
          <a:stretch>
            <a:fillRect/>
          </a:stretch>
        </p:blipFill>
        <p:spPr bwMode="auto">
          <a:xfrm>
            <a:off x="163201" y="1408112"/>
            <a:ext cx="1358900" cy="1358900"/>
          </a:xfrm>
          <a:prstGeom prst="rect">
            <a:avLst/>
          </a:prstGeom>
          <a:noFill/>
          <a:ln w="9525">
            <a:noFill/>
            <a:miter lim="800000"/>
            <a:headEnd/>
            <a:tailEnd/>
          </a:ln>
        </p:spPr>
      </p:pic>
      <p:pic>
        <p:nvPicPr>
          <p:cNvPr id="31748" name="Picture 6"/>
          <p:cNvPicPr>
            <a:picLocks noChangeAspect="1"/>
          </p:cNvPicPr>
          <p:nvPr/>
        </p:nvPicPr>
        <p:blipFill>
          <a:blip r:embed="rId3"/>
          <a:srcRect/>
          <a:stretch>
            <a:fillRect/>
          </a:stretch>
        </p:blipFill>
        <p:spPr bwMode="auto">
          <a:xfrm>
            <a:off x="591826" y="2667000"/>
            <a:ext cx="990600" cy="990600"/>
          </a:xfrm>
          <a:prstGeom prst="rect">
            <a:avLst/>
          </a:prstGeom>
          <a:noFill/>
          <a:ln w="9525">
            <a:noFill/>
            <a:miter lim="800000"/>
            <a:headEnd/>
            <a:tailEnd/>
          </a:ln>
        </p:spPr>
      </p:pic>
      <p:pic>
        <p:nvPicPr>
          <p:cNvPr id="31749" name="Picture 7"/>
          <p:cNvPicPr>
            <a:picLocks noChangeAspect="1"/>
          </p:cNvPicPr>
          <p:nvPr/>
        </p:nvPicPr>
        <p:blipFill>
          <a:blip r:embed="rId3"/>
          <a:srcRect/>
          <a:stretch>
            <a:fillRect/>
          </a:stretch>
        </p:blipFill>
        <p:spPr bwMode="auto">
          <a:xfrm>
            <a:off x="1201426" y="3657600"/>
            <a:ext cx="800100" cy="800100"/>
          </a:xfrm>
          <a:prstGeom prst="rect">
            <a:avLst/>
          </a:prstGeom>
          <a:noFill/>
          <a:ln w="9525">
            <a:noFill/>
            <a:miter lim="800000"/>
            <a:headEnd/>
            <a:tailEnd/>
          </a:ln>
        </p:spPr>
      </p:pic>
      <p:pic>
        <p:nvPicPr>
          <p:cNvPr id="31750" name="Picture 8"/>
          <p:cNvPicPr>
            <a:picLocks noChangeAspect="1"/>
          </p:cNvPicPr>
          <p:nvPr/>
        </p:nvPicPr>
        <p:blipFill>
          <a:blip r:embed="rId3"/>
          <a:srcRect/>
          <a:stretch>
            <a:fillRect/>
          </a:stretch>
        </p:blipFill>
        <p:spPr bwMode="auto">
          <a:xfrm>
            <a:off x="1201426" y="4533900"/>
            <a:ext cx="800100" cy="800100"/>
          </a:xfrm>
          <a:prstGeom prst="rect">
            <a:avLst/>
          </a:prstGeom>
          <a:noFill/>
          <a:ln w="9525">
            <a:noFill/>
            <a:miter lim="800000"/>
            <a:headEnd/>
            <a:tailEnd/>
          </a:ln>
        </p:spPr>
      </p:pic>
      <p:pic>
        <p:nvPicPr>
          <p:cNvPr id="31751" name="Picture 9"/>
          <p:cNvPicPr>
            <a:picLocks noChangeAspect="1"/>
          </p:cNvPicPr>
          <p:nvPr/>
        </p:nvPicPr>
        <p:blipFill>
          <a:blip r:embed="rId3"/>
          <a:srcRect/>
          <a:stretch>
            <a:fillRect/>
          </a:stretch>
        </p:blipFill>
        <p:spPr bwMode="auto">
          <a:xfrm>
            <a:off x="591826" y="5257800"/>
            <a:ext cx="990600" cy="990600"/>
          </a:xfrm>
          <a:prstGeom prst="rect">
            <a:avLst/>
          </a:prstGeom>
          <a:noFill/>
          <a:ln w="9525">
            <a:noFill/>
            <a:miter lim="800000"/>
            <a:headEnd/>
            <a:tailEnd/>
          </a:ln>
        </p:spPr>
      </p:pic>
      <p:sp>
        <p:nvSpPr>
          <p:cNvPr id="31752" name="TextBox 10"/>
          <p:cNvSpPr txBox="1">
            <a:spLocks noChangeArrowheads="1"/>
          </p:cNvSpPr>
          <p:nvPr/>
        </p:nvSpPr>
        <p:spPr bwMode="auto">
          <a:xfrm>
            <a:off x="200328" y="1992868"/>
            <a:ext cx="1277626" cy="369332"/>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Biodiversity</a:t>
            </a:r>
          </a:p>
        </p:txBody>
      </p:sp>
      <p:sp>
        <p:nvSpPr>
          <p:cNvPr id="31753" name="TextBox 11"/>
          <p:cNvSpPr txBox="1">
            <a:spLocks noChangeArrowheads="1"/>
          </p:cNvSpPr>
          <p:nvPr/>
        </p:nvSpPr>
        <p:spPr bwMode="auto">
          <a:xfrm>
            <a:off x="762000" y="3048000"/>
            <a:ext cx="604628" cy="369332"/>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Lake</a:t>
            </a:r>
          </a:p>
        </p:txBody>
      </p:sp>
      <p:sp>
        <p:nvSpPr>
          <p:cNvPr id="31754" name="TextBox 12"/>
          <p:cNvSpPr txBox="1">
            <a:spLocks noChangeArrowheads="1"/>
          </p:cNvSpPr>
          <p:nvPr/>
        </p:nvSpPr>
        <p:spPr bwMode="auto">
          <a:xfrm>
            <a:off x="1129844" y="3965136"/>
            <a:ext cx="963918" cy="276999"/>
          </a:xfrm>
          <a:prstGeom prst="rect">
            <a:avLst/>
          </a:prstGeom>
          <a:noFill/>
          <a:ln w="9525">
            <a:noFill/>
            <a:miter lim="800000"/>
            <a:headEnd/>
            <a:tailEnd/>
          </a:ln>
        </p:spPr>
        <p:txBody>
          <a:bodyPr wrap="none">
            <a:prstTxWarp prst="textNoShape">
              <a:avLst/>
            </a:prstTxWarp>
            <a:spAutoFit/>
          </a:bodyPr>
          <a:lstStyle/>
          <a:p>
            <a:pPr>
              <a:buNone/>
            </a:pPr>
            <a:r>
              <a:rPr lang="en-US" sz="1200" dirty="0">
                <a:latin typeface="Calibri" charset="0"/>
              </a:rPr>
              <a:t>Experiments</a:t>
            </a:r>
          </a:p>
        </p:txBody>
      </p:sp>
      <p:sp>
        <p:nvSpPr>
          <p:cNvPr id="31755" name="TextBox 13"/>
          <p:cNvSpPr txBox="1">
            <a:spLocks noChangeArrowheads="1"/>
          </p:cNvSpPr>
          <p:nvPr/>
        </p:nvSpPr>
        <p:spPr bwMode="auto">
          <a:xfrm>
            <a:off x="1192038" y="4828401"/>
            <a:ext cx="832472" cy="276999"/>
          </a:xfrm>
          <a:prstGeom prst="rect">
            <a:avLst/>
          </a:prstGeom>
          <a:noFill/>
          <a:ln w="9525">
            <a:noFill/>
            <a:miter lim="800000"/>
            <a:headEnd/>
            <a:tailEnd/>
          </a:ln>
        </p:spPr>
        <p:txBody>
          <a:bodyPr wrap="none">
            <a:prstTxWarp prst="textNoShape">
              <a:avLst/>
            </a:prstTxWarp>
            <a:spAutoFit/>
          </a:bodyPr>
          <a:lstStyle/>
          <a:p>
            <a:pPr>
              <a:buNone/>
            </a:pPr>
            <a:r>
              <a:rPr lang="en-US" sz="1200" dirty="0">
                <a:latin typeface="Calibri" charset="0"/>
              </a:rPr>
              <a:t>Field work</a:t>
            </a:r>
          </a:p>
        </p:txBody>
      </p:sp>
      <p:sp>
        <p:nvSpPr>
          <p:cNvPr id="31756" name="TextBox 14"/>
          <p:cNvSpPr txBox="1">
            <a:spLocks noChangeArrowheads="1"/>
          </p:cNvSpPr>
          <p:nvPr/>
        </p:nvSpPr>
        <p:spPr bwMode="auto">
          <a:xfrm>
            <a:off x="528326" y="5638800"/>
            <a:ext cx="1103262" cy="369332"/>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Grassland</a:t>
            </a:r>
          </a:p>
        </p:txBody>
      </p:sp>
      <p:sp>
        <p:nvSpPr>
          <p:cNvPr id="31757" name="TextBox 15"/>
          <p:cNvSpPr txBox="1">
            <a:spLocks noChangeArrowheads="1"/>
          </p:cNvSpPr>
          <p:nvPr/>
        </p:nvSpPr>
        <p:spPr bwMode="auto">
          <a:xfrm>
            <a:off x="2514600" y="3505200"/>
            <a:ext cx="4025900"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Biodiv_H20_heatExp_2005_2008.csv</a:t>
            </a:r>
          </a:p>
        </p:txBody>
      </p:sp>
      <p:sp>
        <p:nvSpPr>
          <p:cNvPr id="31758" name="TextBox 16"/>
          <p:cNvSpPr txBox="1">
            <a:spLocks noChangeArrowheads="1"/>
          </p:cNvSpPr>
          <p:nvPr/>
        </p:nvSpPr>
        <p:spPr bwMode="auto">
          <a:xfrm>
            <a:off x="2514602" y="3921125"/>
            <a:ext cx="4468813"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Biodiv_H20_predatorExp_2001_2003.csv</a:t>
            </a:r>
          </a:p>
        </p:txBody>
      </p:sp>
      <p:sp>
        <p:nvSpPr>
          <p:cNvPr id="31759" name="TextBox 17"/>
          <p:cNvSpPr txBox="1">
            <a:spLocks noChangeArrowheads="1"/>
          </p:cNvSpPr>
          <p:nvPr/>
        </p:nvSpPr>
        <p:spPr bwMode="auto">
          <a:xfrm>
            <a:off x="2514602" y="4612957"/>
            <a:ext cx="5311775"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Biodiv_H20_planktonCount_start2001_active.csv</a:t>
            </a:r>
          </a:p>
        </p:txBody>
      </p:sp>
      <p:sp>
        <p:nvSpPr>
          <p:cNvPr id="31760" name="TextBox 18"/>
          <p:cNvSpPr txBox="1">
            <a:spLocks noChangeArrowheads="1"/>
          </p:cNvSpPr>
          <p:nvPr/>
        </p:nvSpPr>
        <p:spPr bwMode="auto">
          <a:xfrm>
            <a:off x="2514600" y="4966970"/>
            <a:ext cx="3873500"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Biodiv_H20_chla_profiles_2003.csv</a:t>
            </a:r>
          </a:p>
        </p:txBody>
      </p:sp>
      <p:sp>
        <p:nvSpPr>
          <p:cNvPr id="31761" name="TextBox 19"/>
          <p:cNvSpPr txBox="1">
            <a:spLocks noChangeArrowheads="1"/>
          </p:cNvSpPr>
          <p:nvPr/>
        </p:nvSpPr>
        <p:spPr bwMode="auto">
          <a:xfrm>
            <a:off x="2514600" y="3989387"/>
            <a:ext cx="343364" cy="369332"/>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a:t>
            </a:r>
          </a:p>
        </p:txBody>
      </p:sp>
      <p:sp>
        <p:nvSpPr>
          <p:cNvPr id="31762" name="TextBox 20"/>
          <p:cNvSpPr txBox="1">
            <a:spLocks noChangeArrowheads="1"/>
          </p:cNvSpPr>
          <p:nvPr/>
        </p:nvSpPr>
        <p:spPr bwMode="auto">
          <a:xfrm>
            <a:off x="2514600" y="5146357"/>
            <a:ext cx="343364" cy="369332"/>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a:t>
            </a:r>
          </a:p>
        </p:txBody>
      </p:sp>
      <p:sp>
        <p:nvSpPr>
          <p:cNvPr id="20" name="Title 19"/>
          <p:cNvSpPr>
            <a:spLocks noGrp="1"/>
          </p:cNvSpPr>
          <p:nvPr>
            <p:ph type="title"/>
          </p:nvPr>
        </p:nvSpPr>
        <p:spPr>
          <a:xfrm>
            <a:off x="304800" y="274638"/>
            <a:ext cx="5715000" cy="944562"/>
          </a:xfrm>
        </p:spPr>
        <p:txBody>
          <a:bodyPr/>
          <a:lstStyle/>
          <a:p>
            <a:r>
              <a:rPr lang="en-US" sz="2400" dirty="0">
                <a:solidFill>
                  <a:srgbClr val="333399"/>
                </a:solidFill>
                <a:latin typeface="Calibri" charset="0"/>
              </a:rPr>
              <a:t>5.  Assign descriptive file names </a:t>
            </a:r>
            <a:r>
              <a:rPr lang="en-US" sz="3600" dirty="0" smtClean="0">
                <a:solidFill>
                  <a:srgbClr val="333399"/>
                </a:solidFill>
                <a:latin typeface="Calibri" charset="0"/>
              </a:rPr>
              <a:t>Organize </a:t>
            </a:r>
            <a:r>
              <a:rPr lang="en-US" sz="3600" dirty="0">
                <a:solidFill>
                  <a:srgbClr val="333399"/>
                </a:solidFill>
                <a:latin typeface="Calibri" charset="0"/>
              </a:rPr>
              <a:t>files </a:t>
            </a:r>
            <a:r>
              <a:rPr lang="en-US" sz="3600" dirty="0">
                <a:solidFill>
                  <a:srgbClr val="333399"/>
                </a:solidFill>
              </a:rPr>
              <a:t>logically</a:t>
            </a:r>
            <a:endParaRPr lang="en-US" dirty="0">
              <a:solidFill>
                <a:srgbClr val="333399"/>
              </a:solidFill>
            </a:endParaRPr>
          </a:p>
        </p:txBody>
      </p:sp>
      <p:sp>
        <p:nvSpPr>
          <p:cNvPr id="21" name="Content Placeholder 20"/>
          <p:cNvSpPr>
            <a:spLocks noGrp="1"/>
          </p:cNvSpPr>
          <p:nvPr>
            <p:ph idx="1"/>
          </p:nvPr>
        </p:nvSpPr>
        <p:spPr>
          <a:xfrm>
            <a:off x="1905000" y="1447801"/>
            <a:ext cx="5257800" cy="1524000"/>
          </a:xfrm>
        </p:spPr>
        <p:txBody>
          <a:bodyPr/>
          <a:lstStyle/>
          <a:p>
            <a:pPr>
              <a:tabLst>
                <a:tab pos="228600" algn="l"/>
              </a:tabLst>
            </a:pPr>
            <a:r>
              <a:rPr lang="en-US" sz="2400" dirty="0">
                <a:latin typeface="Calibri" charset="0"/>
              </a:rPr>
              <a:t>Make sure your file system is logical and efficient</a:t>
            </a:r>
          </a:p>
          <a:p>
            <a:pPr>
              <a:buNone/>
            </a:pPr>
            <a:endParaRPr lang="en-US" dirty="0"/>
          </a:p>
        </p:txBody>
      </p:sp>
      <p:sp>
        <p:nvSpPr>
          <p:cNvPr id="19" name="Slide Number Placeholder 18"/>
          <p:cNvSpPr>
            <a:spLocks noGrp="1"/>
          </p:cNvSpPr>
          <p:nvPr>
            <p:ph type="sldNum" sz="quarter" idx="4294967295"/>
          </p:nvPr>
        </p:nvSpPr>
        <p:spPr>
          <a:xfrm>
            <a:off x="6457950" y="6356351"/>
            <a:ext cx="2057400" cy="365125"/>
          </a:xfrm>
          <a:prstGeom prst="rect">
            <a:avLst/>
          </a:prstGeom>
        </p:spPr>
        <p:txBody>
          <a:bodyPr/>
          <a:lstStyle/>
          <a:p>
            <a:fld id="{F7002AC8-C9F0-3C44-A159-0E5A198FAB1E}" type="slidenum">
              <a:rPr lang="en-US" smtClean="0"/>
              <a:pPr/>
              <a:t>22</a:t>
            </a:fld>
            <a:endParaRPr lang="en-US"/>
          </a:p>
        </p:txBody>
      </p:sp>
    </p:spTree>
    <p:extLst>
      <p:ext uri="{BB962C8B-B14F-4D97-AF65-F5344CB8AC3E}">
        <p14:creationId xmlns:p14="http://schemas.microsoft.com/office/powerpoint/2010/main" val="192256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1000" y="76200"/>
            <a:ext cx="8305800" cy="1143000"/>
          </a:xfrm>
        </p:spPr>
        <p:txBody>
          <a:bodyPr/>
          <a:lstStyle/>
          <a:p>
            <a:pPr eaLnBrk="1" hangingPunct="1"/>
            <a:r>
              <a:rPr lang="en-US" dirty="0">
                <a:solidFill>
                  <a:srgbClr val="333399"/>
                </a:solidFill>
                <a:latin typeface="Calibri" charset="0"/>
              </a:rPr>
              <a:t>6. Preserve processing information</a:t>
            </a:r>
          </a:p>
        </p:txBody>
      </p:sp>
      <p:sp>
        <p:nvSpPr>
          <p:cNvPr id="56329" name="Slide Number Placeholder 3"/>
          <p:cNvSpPr>
            <a:spLocks noGrp="1"/>
          </p:cNvSpPr>
          <p:nvPr>
            <p:ph type="sldNum" sz="quarter" idx="4294967295"/>
          </p:nvPr>
        </p:nvSpPr>
        <p:spPr>
          <a:xfrm>
            <a:off x="6457950" y="6356351"/>
            <a:ext cx="20574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F80E9DDC-5336-BF47-B268-C1A0C30D8EF0}" type="slidenum">
              <a:rPr lang="en-US" sz="1400"/>
              <a:pPr eaLnBrk="1" hangingPunct="1"/>
              <a:t>23</a:t>
            </a:fld>
            <a:endParaRPr lang="en-US" sz="1400"/>
          </a:p>
        </p:txBody>
      </p:sp>
      <p:sp>
        <p:nvSpPr>
          <p:cNvPr id="11" name="TextBox 10"/>
          <p:cNvSpPr txBox="1"/>
          <p:nvPr/>
        </p:nvSpPr>
        <p:spPr>
          <a:xfrm>
            <a:off x="838200" y="4267202"/>
            <a:ext cx="3048000" cy="2287067"/>
          </a:xfrm>
          <a:prstGeom prst="rect">
            <a:avLst/>
          </a:prstGeom>
          <a:noFill/>
        </p:spPr>
        <p:txBody>
          <a:bodyPr lIns="64291" tIns="32146" rIns="64291" bIns="32146">
            <a:spAutoFit/>
          </a:bodyPr>
          <a:lstStyle/>
          <a:p>
            <a:pPr>
              <a:spcBef>
                <a:spcPct val="20000"/>
              </a:spcBef>
              <a:spcAft>
                <a:spcPts val="598"/>
              </a:spcAft>
              <a:defRPr/>
            </a:pPr>
            <a:r>
              <a:rPr lang="en-US" sz="1600" dirty="0">
                <a:solidFill>
                  <a:srgbClr val="262673"/>
                </a:solidFill>
              </a:rPr>
              <a:t>Keep raw data raw:</a:t>
            </a:r>
          </a:p>
          <a:p>
            <a:pPr marL="285750" indent="-285750">
              <a:spcBef>
                <a:spcPct val="20000"/>
              </a:spcBef>
              <a:spcAft>
                <a:spcPts val="598"/>
              </a:spcAft>
              <a:buFont typeface="Arial"/>
              <a:buChar char="•"/>
              <a:defRPr/>
            </a:pPr>
            <a:r>
              <a:rPr lang="en-US" sz="1600" dirty="0">
                <a:solidFill>
                  <a:srgbClr val="262673"/>
                </a:solidFill>
              </a:rPr>
              <a:t>Do not </a:t>
            </a:r>
            <a:r>
              <a:rPr lang="en-US" sz="1600" dirty="0" smtClean="0">
                <a:solidFill>
                  <a:srgbClr val="262673"/>
                </a:solidFill>
              </a:rPr>
              <a:t>include </a:t>
            </a:r>
            <a:r>
              <a:rPr lang="en-US" sz="1600" dirty="0">
                <a:solidFill>
                  <a:srgbClr val="262673"/>
                </a:solidFill>
              </a:rPr>
              <a:t>transformations, interpolations, </a:t>
            </a:r>
            <a:r>
              <a:rPr lang="en-US" sz="1600" dirty="0" smtClean="0">
                <a:solidFill>
                  <a:srgbClr val="262673"/>
                </a:solidFill>
              </a:rPr>
              <a:t>etc. in data </a:t>
            </a:r>
            <a:r>
              <a:rPr lang="en-US" sz="1600" dirty="0">
                <a:solidFill>
                  <a:srgbClr val="262673"/>
                </a:solidFill>
              </a:rPr>
              <a:t>file</a:t>
            </a:r>
          </a:p>
          <a:p>
            <a:pPr marL="285750" indent="-285750">
              <a:spcBef>
                <a:spcPct val="20000"/>
              </a:spcBef>
              <a:spcAft>
                <a:spcPts val="598"/>
              </a:spcAft>
              <a:buFont typeface="Arial"/>
              <a:buChar char="•"/>
              <a:defRPr/>
            </a:pPr>
            <a:r>
              <a:rPr lang="en-US" sz="1600" dirty="0">
                <a:solidFill>
                  <a:srgbClr val="262673"/>
                </a:solidFill>
              </a:rPr>
              <a:t>Make your raw data “read only” to ensure no </a:t>
            </a:r>
            <a:r>
              <a:rPr lang="en-US" sz="1600" dirty="0" smtClean="0">
                <a:solidFill>
                  <a:srgbClr val="262673"/>
                </a:solidFill>
              </a:rPr>
              <a:t>changes</a:t>
            </a:r>
            <a:endParaRPr lang="en-US" sz="1600" dirty="0">
              <a:solidFill>
                <a:srgbClr val="262673"/>
              </a:solidFill>
            </a:endParaRPr>
          </a:p>
        </p:txBody>
      </p:sp>
      <p:sp>
        <p:nvSpPr>
          <p:cNvPr id="56324" name="Rectangle 29"/>
          <p:cNvSpPr>
            <a:spLocks noChangeArrowheads="1"/>
          </p:cNvSpPr>
          <p:nvPr/>
        </p:nvSpPr>
        <p:spPr bwMode="auto">
          <a:xfrm>
            <a:off x="914400" y="1603375"/>
            <a:ext cx="2819400" cy="2432108"/>
          </a:xfrm>
          <a:prstGeom prst="rect">
            <a:avLst/>
          </a:prstGeom>
          <a:solidFill>
            <a:srgbClr val="C6D9F1"/>
          </a:solidFill>
          <a:ln w="9525">
            <a:solidFill>
              <a:srgbClr val="4A7EBB"/>
            </a:solidFill>
            <a:miter lim="800000"/>
            <a:headEnd/>
            <a:tailEnd/>
          </a:ln>
          <a:effectLst>
            <a:outerShdw dist="23000" dir="5400000" rotWithShape="0">
              <a:srgbClr val="808080">
                <a:alpha val="34998"/>
              </a:srgbClr>
            </a:outerShdw>
          </a:effectLst>
        </p:spPr>
        <p:txBody>
          <a:bodyPr anchor="ctr"/>
          <a:lstStyle/>
          <a:p>
            <a:pPr>
              <a:spcBef>
                <a:spcPct val="20000"/>
              </a:spcBef>
              <a:buFontTx/>
              <a:buChar char="–"/>
            </a:pPr>
            <a:endParaRPr lang="en-US">
              <a:solidFill>
                <a:srgbClr val="262673"/>
              </a:solidFill>
            </a:endParaRPr>
          </a:p>
        </p:txBody>
      </p:sp>
      <p:sp>
        <p:nvSpPr>
          <p:cNvPr id="56325" name="Rectangle 21"/>
          <p:cNvSpPr>
            <a:spLocks noChangeArrowheads="1"/>
          </p:cNvSpPr>
          <p:nvPr/>
        </p:nvSpPr>
        <p:spPr bwMode="auto">
          <a:xfrm>
            <a:off x="914400" y="1676402"/>
            <a:ext cx="3505200" cy="2259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buNone/>
            </a:pPr>
            <a:r>
              <a:rPr lang="en-US" sz="1100" dirty="0">
                <a:solidFill>
                  <a:srgbClr val="262673"/>
                </a:solidFill>
              </a:rPr>
              <a:t>Giles_zoopCount_Diel_2001_2003.csv</a:t>
            </a:r>
          </a:p>
          <a:p>
            <a:pPr>
              <a:spcBef>
                <a:spcPct val="20000"/>
              </a:spcBef>
              <a:buNone/>
            </a:pPr>
            <a:r>
              <a:rPr lang="en-US" sz="1100" dirty="0">
                <a:solidFill>
                  <a:srgbClr val="262673"/>
                </a:solidFill>
              </a:rPr>
              <a:t>TAX	COUNT	TEMPC		</a:t>
            </a:r>
          </a:p>
          <a:p>
            <a:pPr>
              <a:spcBef>
                <a:spcPct val="20000"/>
              </a:spcBef>
              <a:buNone/>
            </a:pPr>
            <a:r>
              <a:rPr lang="en-US" sz="1100" dirty="0">
                <a:solidFill>
                  <a:srgbClr val="262673"/>
                </a:solidFill>
              </a:rPr>
              <a:t>C	3.97887358	12.3	</a:t>
            </a:r>
          </a:p>
          <a:p>
            <a:pPr>
              <a:spcBef>
                <a:spcPct val="20000"/>
              </a:spcBef>
              <a:buNone/>
            </a:pPr>
            <a:r>
              <a:rPr lang="en-US" sz="1100" dirty="0">
                <a:solidFill>
                  <a:srgbClr val="262673"/>
                </a:solidFill>
              </a:rPr>
              <a:t>F	0.97261354	12.7</a:t>
            </a:r>
          </a:p>
          <a:p>
            <a:pPr>
              <a:spcBef>
                <a:spcPct val="20000"/>
              </a:spcBef>
              <a:buNone/>
            </a:pPr>
            <a:r>
              <a:rPr lang="en-US" sz="1100" dirty="0">
                <a:solidFill>
                  <a:srgbClr val="262673"/>
                </a:solidFill>
              </a:rPr>
              <a:t>M	0.53051648	12.1</a:t>
            </a:r>
          </a:p>
          <a:p>
            <a:pPr>
              <a:spcBef>
                <a:spcPct val="20000"/>
              </a:spcBef>
              <a:buNone/>
            </a:pPr>
            <a:r>
              <a:rPr lang="en-US" sz="1100" dirty="0">
                <a:solidFill>
                  <a:srgbClr val="262673"/>
                </a:solidFill>
              </a:rPr>
              <a:t>F	0	11.9	</a:t>
            </a:r>
          </a:p>
          <a:p>
            <a:pPr>
              <a:spcBef>
                <a:spcPct val="20000"/>
              </a:spcBef>
              <a:buNone/>
            </a:pPr>
            <a:r>
              <a:rPr lang="en-US" sz="1100" dirty="0">
                <a:solidFill>
                  <a:srgbClr val="262673"/>
                </a:solidFill>
              </a:rPr>
              <a:t>C	10.8823893	12.8</a:t>
            </a:r>
          </a:p>
          <a:p>
            <a:pPr>
              <a:spcBef>
                <a:spcPct val="20000"/>
              </a:spcBef>
              <a:buNone/>
            </a:pPr>
            <a:r>
              <a:rPr lang="en-US" sz="1100" dirty="0">
                <a:solidFill>
                  <a:srgbClr val="262673"/>
                </a:solidFill>
              </a:rPr>
              <a:t>F	43.5295571	13.1</a:t>
            </a:r>
          </a:p>
          <a:p>
            <a:pPr>
              <a:spcBef>
                <a:spcPct val="20000"/>
              </a:spcBef>
              <a:buNone/>
            </a:pPr>
            <a:r>
              <a:rPr lang="en-US" sz="1100" dirty="0">
                <a:solidFill>
                  <a:srgbClr val="262673"/>
                </a:solidFill>
              </a:rPr>
              <a:t>M	21.7647785	14.2</a:t>
            </a:r>
          </a:p>
          <a:p>
            <a:pPr>
              <a:spcBef>
                <a:spcPct val="20000"/>
              </a:spcBef>
              <a:buNone/>
            </a:pPr>
            <a:r>
              <a:rPr lang="en-US" sz="1100" dirty="0">
                <a:solidFill>
                  <a:srgbClr val="262673"/>
                </a:solidFill>
              </a:rPr>
              <a:t>N	61.6668725	</a:t>
            </a:r>
            <a:r>
              <a:rPr lang="en-US" sz="1100" dirty="0" smtClean="0">
                <a:solidFill>
                  <a:srgbClr val="262673"/>
                </a:solidFill>
              </a:rPr>
              <a:t>12.9</a:t>
            </a:r>
            <a:endParaRPr lang="en-US" sz="1100" dirty="0">
              <a:solidFill>
                <a:srgbClr val="262673"/>
              </a:solidFill>
            </a:endParaRPr>
          </a:p>
        </p:txBody>
      </p:sp>
      <p:sp>
        <p:nvSpPr>
          <p:cNvPr id="56326" name="TextBox 31"/>
          <p:cNvSpPr txBox="1">
            <a:spLocks noChangeArrowheads="1"/>
          </p:cNvSpPr>
          <p:nvPr/>
        </p:nvSpPr>
        <p:spPr bwMode="auto">
          <a:xfrm>
            <a:off x="914400" y="1295400"/>
            <a:ext cx="2743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ctr" eaLnBrk="1" hangingPunct="1">
              <a:spcBef>
                <a:spcPct val="20000"/>
              </a:spcBef>
              <a:buNone/>
            </a:pPr>
            <a:r>
              <a:rPr lang="en-US" sz="1400" dirty="0">
                <a:solidFill>
                  <a:srgbClr val="262673"/>
                </a:solidFill>
                <a:latin typeface="Arial" charset="0"/>
              </a:rPr>
              <a:t>Raw Data File</a:t>
            </a:r>
          </a:p>
        </p:txBody>
      </p:sp>
      <p:sp>
        <p:nvSpPr>
          <p:cNvPr id="33" name="Rectangle 32"/>
          <p:cNvSpPr/>
          <p:nvPr/>
        </p:nvSpPr>
        <p:spPr>
          <a:xfrm>
            <a:off x="4648200" y="1600200"/>
            <a:ext cx="3276600" cy="2435282"/>
          </a:xfrm>
          <a:prstGeom prst="rect">
            <a:avLst/>
          </a:prstGeom>
          <a:solidFill>
            <a:schemeClr val="bg1">
              <a:lumMod val="85000"/>
            </a:schemeClr>
          </a:solidFill>
          <a:ln>
            <a:solidFill>
              <a:schemeClr val="bg1">
                <a:lumMod val="65000"/>
              </a:schemeClr>
            </a:solidFill>
          </a:ln>
        </p:spPr>
        <p:txBody>
          <a:bodyPr>
            <a:spAutoFit/>
          </a:bodyPr>
          <a:lstStyle/>
          <a:p>
            <a:pPr defTabSz="1008063">
              <a:spcBef>
                <a:spcPct val="50000"/>
              </a:spcBef>
              <a:defRPr/>
            </a:pPr>
            <a:r>
              <a:rPr lang="en-US" sz="1050" i="1" dirty="0">
                <a:solidFill>
                  <a:srgbClr val="262673"/>
                </a:solidFill>
                <a:latin typeface="Calibri" pitchFamily="-65" charset="0"/>
                <a:ea typeface="ＭＳ Ｐゴシック" pitchFamily="-65" charset="-128"/>
              </a:rPr>
              <a:t>### Giles_zoop_temp_regress_4jun08.r</a:t>
            </a:r>
          </a:p>
          <a:p>
            <a:pPr defTabSz="1008063">
              <a:spcBef>
                <a:spcPct val="50000"/>
              </a:spcBef>
              <a:defRPr/>
            </a:pPr>
            <a:r>
              <a:rPr lang="en-US" sz="1050" i="1" dirty="0">
                <a:solidFill>
                  <a:srgbClr val="262673"/>
                </a:solidFill>
                <a:latin typeface="Calibri" pitchFamily="-65" charset="0"/>
                <a:ea typeface="ＭＳ Ｐゴシック" pitchFamily="-65" charset="-128"/>
              </a:rPr>
              <a:t>### Load data</a:t>
            </a:r>
          </a:p>
          <a:p>
            <a:pPr defTabSz="1008063">
              <a:spcBef>
                <a:spcPct val="50000"/>
              </a:spcBef>
              <a:defRPr/>
            </a:pPr>
            <a:r>
              <a:rPr lang="en-US" sz="1050" dirty="0">
                <a:solidFill>
                  <a:srgbClr val="262673"/>
                </a:solidFill>
                <a:latin typeface="Calibri" pitchFamily="-65" charset="0"/>
                <a:ea typeface="ＭＳ Ｐゴシック" pitchFamily="-65" charset="-128"/>
              </a:rPr>
              <a:t>Giles&lt;-read.csv("Giles_zoopCount_Diel_2001_2003.csv")</a:t>
            </a:r>
          </a:p>
          <a:p>
            <a:pPr defTabSz="1008063">
              <a:spcBef>
                <a:spcPct val="50000"/>
              </a:spcBef>
              <a:defRPr/>
            </a:pPr>
            <a:r>
              <a:rPr lang="en-US" sz="1050" i="1" dirty="0">
                <a:solidFill>
                  <a:srgbClr val="262673"/>
                </a:solidFill>
                <a:latin typeface="Calibri" pitchFamily="-65" charset="0"/>
                <a:ea typeface="ＭＳ Ｐゴシック" pitchFamily="-65" charset="-128"/>
              </a:rPr>
              <a:t>### Look at the data</a:t>
            </a:r>
          </a:p>
          <a:p>
            <a:pPr defTabSz="1008063">
              <a:spcBef>
                <a:spcPct val="50000"/>
              </a:spcBef>
              <a:defRPr/>
            </a:pPr>
            <a:r>
              <a:rPr lang="en-US" sz="1050" dirty="0">
                <a:solidFill>
                  <a:srgbClr val="262673"/>
                </a:solidFill>
                <a:latin typeface="Calibri" pitchFamily="-65" charset="0"/>
                <a:ea typeface="ＭＳ Ｐゴシック" pitchFamily="-65" charset="-128"/>
              </a:rPr>
              <a:t>Giles</a:t>
            </a:r>
          </a:p>
          <a:p>
            <a:pPr defTabSz="1008063">
              <a:spcBef>
                <a:spcPct val="50000"/>
              </a:spcBef>
              <a:defRPr/>
            </a:pPr>
            <a:r>
              <a:rPr lang="en-US" sz="1050" dirty="0">
                <a:solidFill>
                  <a:srgbClr val="262673"/>
                </a:solidFill>
                <a:latin typeface="Calibri" pitchFamily="-65" charset="0"/>
                <a:ea typeface="ＭＳ Ｐゴシック" pitchFamily="-65" charset="-128"/>
              </a:rPr>
              <a:t>plot(COUNT~ TEMPC, data=Giles)</a:t>
            </a:r>
          </a:p>
          <a:p>
            <a:pPr defTabSz="1008063">
              <a:spcBef>
                <a:spcPct val="50000"/>
              </a:spcBef>
              <a:defRPr/>
            </a:pPr>
            <a:r>
              <a:rPr lang="en-US" sz="1050" i="1" dirty="0">
                <a:solidFill>
                  <a:srgbClr val="262673"/>
                </a:solidFill>
                <a:latin typeface="Calibri" pitchFamily="-65" charset="0"/>
                <a:ea typeface="ＭＳ Ｐゴシック" pitchFamily="-65" charset="-128"/>
              </a:rPr>
              <a:t>### Log Transform the independent variable (x+1)</a:t>
            </a:r>
          </a:p>
          <a:p>
            <a:pPr defTabSz="1008063">
              <a:spcBef>
                <a:spcPct val="50000"/>
              </a:spcBef>
              <a:defRPr/>
            </a:pPr>
            <a:r>
              <a:rPr lang="en-US" sz="1050" dirty="0" err="1">
                <a:solidFill>
                  <a:srgbClr val="262673"/>
                </a:solidFill>
                <a:latin typeface="Calibri" pitchFamily="-65" charset="0"/>
                <a:ea typeface="ＭＳ Ｐゴシック" pitchFamily="-65" charset="-128"/>
              </a:rPr>
              <a:t>Giles$Lcount</a:t>
            </a:r>
            <a:r>
              <a:rPr lang="en-US" sz="1050" dirty="0">
                <a:solidFill>
                  <a:srgbClr val="262673"/>
                </a:solidFill>
                <a:latin typeface="Calibri" pitchFamily="-65" charset="0"/>
                <a:ea typeface="ＭＳ Ｐゴシック" pitchFamily="-65" charset="-128"/>
              </a:rPr>
              <a:t>&lt;-log(Giles$COUNT+1)</a:t>
            </a:r>
          </a:p>
          <a:p>
            <a:pPr defTabSz="1008063">
              <a:spcBef>
                <a:spcPct val="50000"/>
              </a:spcBef>
              <a:defRPr/>
            </a:pPr>
            <a:r>
              <a:rPr lang="en-US" sz="1050" i="1" dirty="0">
                <a:solidFill>
                  <a:srgbClr val="262673"/>
                </a:solidFill>
                <a:latin typeface="Calibri" pitchFamily="-65" charset="0"/>
                <a:ea typeface="ＭＳ Ｐゴシック" pitchFamily="-65" charset="-128"/>
              </a:rPr>
              <a:t>### Plot the log-transformed y against x</a:t>
            </a:r>
          </a:p>
          <a:p>
            <a:pPr defTabSz="1008063">
              <a:spcBef>
                <a:spcPct val="50000"/>
              </a:spcBef>
              <a:defRPr/>
            </a:pPr>
            <a:r>
              <a:rPr lang="en-US" sz="1050" dirty="0">
                <a:solidFill>
                  <a:srgbClr val="262673"/>
                </a:solidFill>
                <a:latin typeface="Calibri" pitchFamily="-65" charset="0"/>
                <a:ea typeface="ＭＳ Ｐゴシック" pitchFamily="-65" charset="-128"/>
              </a:rPr>
              <a:t>plot(</a:t>
            </a:r>
            <a:r>
              <a:rPr lang="en-US" sz="1050" dirty="0" err="1">
                <a:solidFill>
                  <a:srgbClr val="262673"/>
                </a:solidFill>
                <a:latin typeface="Calibri" pitchFamily="-65" charset="0"/>
                <a:ea typeface="ＭＳ Ｐゴシック" pitchFamily="-65" charset="-128"/>
              </a:rPr>
              <a:t>Lcount</a:t>
            </a:r>
            <a:r>
              <a:rPr lang="en-US" sz="1050" dirty="0">
                <a:solidFill>
                  <a:srgbClr val="262673"/>
                </a:solidFill>
                <a:latin typeface="Calibri" pitchFamily="-65" charset="0"/>
                <a:ea typeface="ＭＳ Ｐゴシック" pitchFamily="-65" charset="-128"/>
              </a:rPr>
              <a:t> ~ TEMPC, data=Giles)</a:t>
            </a:r>
          </a:p>
        </p:txBody>
      </p:sp>
      <p:sp>
        <p:nvSpPr>
          <p:cNvPr id="34" name="TextBox 33"/>
          <p:cNvSpPr txBox="1"/>
          <p:nvPr/>
        </p:nvSpPr>
        <p:spPr>
          <a:xfrm>
            <a:off x="4648200" y="4267202"/>
            <a:ext cx="3867150" cy="2413255"/>
          </a:xfrm>
          <a:prstGeom prst="rect">
            <a:avLst/>
          </a:prstGeom>
          <a:noFill/>
        </p:spPr>
        <p:txBody>
          <a:bodyPr wrap="square" lIns="64291" tIns="32146" rIns="64291" bIns="32146">
            <a:spAutoFit/>
          </a:bodyPr>
          <a:lstStyle/>
          <a:p>
            <a:pPr>
              <a:spcBef>
                <a:spcPct val="20000"/>
              </a:spcBef>
              <a:spcAft>
                <a:spcPts val="598"/>
              </a:spcAft>
              <a:defRPr/>
            </a:pPr>
            <a:r>
              <a:rPr lang="en-US" sz="1600" dirty="0" smtClean="0">
                <a:solidFill>
                  <a:srgbClr val="262673"/>
                </a:solidFill>
              </a:rPr>
              <a:t>Keep your processing code (e.g</a:t>
            </a:r>
            <a:r>
              <a:rPr lang="en-US" sz="1600" dirty="0">
                <a:solidFill>
                  <a:srgbClr val="262673"/>
                </a:solidFill>
              </a:rPr>
              <a:t>., R, SAS, MATLAB)</a:t>
            </a:r>
          </a:p>
          <a:p>
            <a:pPr marL="742950" lvl="1" indent="-285750">
              <a:spcBef>
                <a:spcPct val="20000"/>
              </a:spcBef>
              <a:spcAft>
                <a:spcPts val="598"/>
              </a:spcAft>
              <a:buFont typeface="Arial"/>
              <a:buChar char="•"/>
              <a:defRPr/>
            </a:pPr>
            <a:r>
              <a:rPr lang="en-US" sz="1600" dirty="0">
                <a:solidFill>
                  <a:srgbClr val="262673"/>
                </a:solidFill>
              </a:rPr>
              <a:t>Code is a record of the processing </a:t>
            </a:r>
            <a:r>
              <a:rPr lang="en-US" sz="1600" dirty="0" smtClean="0">
                <a:solidFill>
                  <a:srgbClr val="262673"/>
                </a:solidFill>
              </a:rPr>
              <a:t>done and it can be revised &amp; rerun</a:t>
            </a:r>
          </a:p>
          <a:p>
            <a:pPr marL="742950" lvl="1" indent="-285750">
              <a:spcBef>
                <a:spcPct val="20000"/>
              </a:spcBef>
              <a:spcAft>
                <a:spcPts val="598"/>
              </a:spcAft>
              <a:buFont typeface="Arial"/>
              <a:buChar char="•"/>
              <a:defRPr/>
            </a:pPr>
            <a:r>
              <a:rPr lang="en-US" sz="1600" dirty="0" smtClean="0">
                <a:solidFill>
                  <a:srgbClr val="262673"/>
                </a:solidFill>
              </a:rPr>
              <a:t>Use version control (</a:t>
            </a:r>
            <a:r>
              <a:rPr lang="en-US" sz="1600" dirty="0" err="1" smtClean="0">
                <a:solidFill>
                  <a:srgbClr val="262673"/>
                </a:solidFill>
              </a:rPr>
              <a:t>Git</a:t>
            </a:r>
            <a:r>
              <a:rPr lang="en-US" sz="1600" dirty="0" smtClean="0">
                <a:solidFill>
                  <a:srgbClr val="262673"/>
                </a:solidFill>
              </a:rPr>
              <a:t>)</a:t>
            </a:r>
          </a:p>
          <a:p>
            <a:pPr marL="742950" lvl="1" indent="-285750">
              <a:spcBef>
                <a:spcPct val="20000"/>
              </a:spcBef>
              <a:spcAft>
                <a:spcPts val="598"/>
              </a:spcAft>
              <a:buFont typeface="Arial"/>
              <a:buChar char="•"/>
              <a:defRPr/>
            </a:pPr>
            <a:r>
              <a:rPr lang="en-US" sz="1600" dirty="0" smtClean="0">
                <a:solidFill>
                  <a:srgbClr val="262673"/>
                </a:solidFill>
              </a:rPr>
              <a:t>Try a </a:t>
            </a:r>
            <a:r>
              <a:rPr lang="en-US" sz="1600" dirty="0" err="1" smtClean="0">
                <a:solidFill>
                  <a:srgbClr val="262673"/>
                </a:solidFill>
              </a:rPr>
              <a:t>Jupyter</a:t>
            </a:r>
            <a:r>
              <a:rPr lang="en-US" sz="1600" dirty="0" smtClean="0">
                <a:solidFill>
                  <a:srgbClr val="262673"/>
                </a:solidFill>
              </a:rPr>
              <a:t> notebook or R Studio Markdown</a:t>
            </a:r>
            <a:endParaRPr lang="en-US" sz="1600" dirty="0">
              <a:solidFill>
                <a:srgbClr val="262673"/>
              </a:solidFill>
            </a:endParaRPr>
          </a:p>
        </p:txBody>
      </p:sp>
      <p:sp>
        <p:nvSpPr>
          <p:cNvPr id="10" name="TextBox 31"/>
          <p:cNvSpPr txBox="1">
            <a:spLocks noChangeArrowheads="1"/>
          </p:cNvSpPr>
          <p:nvPr/>
        </p:nvSpPr>
        <p:spPr bwMode="auto">
          <a:xfrm>
            <a:off x="4683512" y="1295400"/>
            <a:ext cx="2743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ctr" eaLnBrk="1" hangingPunct="1">
              <a:spcBef>
                <a:spcPct val="20000"/>
              </a:spcBef>
              <a:buNone/>
            </a:pPr>
            <a:r>
              <a:rPr lang="en-US" sz="1400" dirty="0" smtClean="0">
                <a:solidFill>
                  <a:srgbClr val="262673"/>
                </a:solidFill>
                <a:latin typeface="Arial" charset="0"/>
              </a:rPr>
              <a:t>Processing Code</a:t>
            </a:r>
            <a:endParaRPr lang="en-US" sz="1400" dirty="0">
              <a:solidFill>
                <a:srgbClr val="262673"/>
              </a:solidFill>
              <a:latin typeface="Arial" charset="0"/>
            </a:endParaRPr>
          </a:p>
        </p:txBody>
      </p:sp>
      <p:sp>
        <p:nvSpPr>
          <p:cNvPr id="2" name="Right Arrow 1"/>
          <p:cNvSpPr/>
          <p:nvPr/>
        </p:nvSpPr>
        <p:spPr bwMode="auto">
          <a:xfrm>
            <a:off x="3810000" y="2674675"/>
            <a:ext cx="762000" cy="228600"/>
          </a:xfrm>
          <a:prstGeom prst="rightArrow">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1795530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dirty="0">
                <a:solidFill>
                  <a:schemeClr val="accent2"/>
                </a:solidFill>
              </a:rPr>
              <a:t>7. Perform basic quality assurance</a:t>
            </a:r>
          </a:p>
        </p:txBody>
      </p:sp>
      <p:sp>
        <p:nvSpPr>
          <p:cNvPr id="30723" name="Rectangle 3"/>
          <p:cNvSpPr>
            <a:spLocks noGrp="1" noChangeArrowheads="1"/>
          </p:cNvSpPr>
          <p:nvPr>
            <p:ph idx="1"/>
          </p:nvPr>
        </p:nvSpPr>
        <p:spPr/>
        <p:txBody>
          <a:bodyPr/>
          <a:lstStyle/>
          <a:p>
            <a:pPr eaLnBrk="1" hangingPunct="1">
              <a:lnSpc>
                <a:spcPct val="90000"/>
              </a:lnSpc>
            </a:pPr>
            <a:r>
              <a:rPr lang="en-US" dirty="0" smtClean="0"/>
              <a:t>Ensure </a:t>
            </a:r>
            <a:r>
              <a:rPr lang="en-US" dirty="0"/>
              <a:t>that data are delimited and line up in proper columns</a:t>
            </a:r>
          </a:p>
          <a:p>
            <a:pPr eaLnBrk="1" hangingPunct="1">
              <a:lnSpc>
                <a:spcPct val="90000"/>
              </a:lnSpc>
            </a:pPr>
            <a:r>
              <a:rPr lang="en-US" dirty="0"/>
              <a:t>Check that there no missing values (blank cells) for key variables</a:t>
            </a:r>
          </a:p>
          <a:p>
            <a:pPr eaLnBrk="1" hangingPunct="1">
              <a:lnSpc>
                <a:spcPct val="90000"/>
              </a:lnSpc>
            </a:pPr>
            <a:r>
              <a:rPr lang="en-US" dirty="0"/>
              <a:t>Scan for impossible and anomalous values</a:t>
            </a:r>
          </a:p>
          <a:p>
            <a:pPr eaLnBrk="1" hangingPunct="1">
              <a:lnSpc>
                <a:spcPct val="90000"/>
              </a:lnSpc>
            </a:pPr>
            <a:r>
              <a:rPr lang="en-US" dirty="0"/>
              <a:t>Perform and review statistical summaries</a:t>
            </a:r>
          </a:p>
          <a:p>
            <a:pPr>
              <a:lnSpc>
                <a:spcPct val="90000"/>
              </a:lnSpc>
            </a:pPr>
            <a:r>
              <a:rPr lang="en-US" dirty="0"/>
              <a:t>Map location data (lat/long) and assess errors</a:t>
            </a:r>
          </a:p>
          <a:p>
            <a:pPr>
              <a:lnSpc>
                <a:spcPct val="90000"/>
              </a:lnSpc>
            </a:pPr>
            <a:endParaRPr lang="en-US" dirty="0"/>
          </a:p>
          <a:p>
            <a:pPr marL="0" indent="0">
              <a:buNone/>
            </a:pPr>
            <a:r>
              <a:rPr lang="en-US" i="1" dirty="0" smtClean="0"/>
              <a:t>There is no </a:t>
            </a:r>
            <a:r>
              <a:rPr lang="en-US" i="1" dirty="0"/>
              <a:t>better QA than to analyze data</a:t>
            </a:r>
          </a:p>
          <a:p>
            <a:pPr eaLnBrk="1" hangingPunct="1">
              <a:lnSpc>
                <a:spcPct val="90000"/>
              </a:lnSpc>
            </a:pPr>
            <a:endParaRPr lang="en-US" dirty="0"/>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4C9D0879-CBCB-FB4F-B570-47C0BF6D98A5}" type="slidenum">
              <a:rPr lang="en-US" smtClean="0"/>
              <a:pPr/>
              <a:t>24</a:t>
            </a:fld>
            <a:endParaRPr lang="en-US"/>
          </a:p>
        </p:txBody>
      </p:sp>
    </p:spTree>
    <p:extLst>
      <p:ext uri="{BB962C8B-B14F-4D97-AF65-F5344CB8AC3E}">
        <p14:creationId xmlns:p14="http://schemas.microsoft.com/office/powerpoint/2010/main" val="1116368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descr="PPT12C"/>
          <p:cNvPicPr>
            <a:picLocks noChangeAspect="1" noChangeArrowheads="1"/>
          </p:cNvPicPr>
          <p:nvPr/>
        </p:nvPicPr>
        <p:blipFill>
          <a:blip r:embed="rId3"/>
          <a:srcRect/>
          <a:stretch>
            <a:fillRect/>
          </a:stretch>
        </p:blipFill>
        <p:spPr bwMode="auto">
          <a:xfrm>
            <a:off x="2018819" y="1672898"/>
            <a:ext cx="5686425" cy="4143375"/>
          </a:xfrm>
          <a:prstGeom prst="rect">
            <a:avLst/>
          </a:prstGeom>
          <a:noFill/>
          <a:ln w="9525">
            <a:noFill/>
            <a:miter lim="800000"/>
            <a:headEnd/>
            <a:tailEnd/>
          </a:ln>
        </p:spPr>
      </p:pic>
      <p:sp>
        <p:nvSpPr>
          <p:cNvPr id="43011" name="TextBox 3"/>
          <p:cNvSpPr txBox="1">
            <a:spLocks noChangeArrowheads="1"/>
          </p:cNvSpPr>
          <p:nvPr/>
        </p:nvSpPr>
        <p:spPr bwMode="auto">
          <a:xfrm>
            <a:off x="533400" y="609600"/>
            <a:ext cx="6858000" cy="523220"/>
          </a:xfrm>
          <a:prstGeom prst="rect">
            <a:avLst/>
          </a:prstGeom>
          <a:noFill/>
          <a:ln w="9525">
            <a:noFill/>
            <a:miter lim="800000"/>
            <a:headEnd/>
            <a:tailEnd/>
          </a:ln>
        </p:spPr>
        <p:txBody>
          <a:bodyPr wrap="square">
            <a:prstTxWarp prst="textNoShape">
              <a:avLst/>
            </a:prstTxWarp>
            <a:spAutoFit/>
          </a:bodyPr>
          <a:lstStyle/>
          <a:p>
            <a:pPr marL="514350" indent="-514350"/>
            <a:r>
              <a:rPr lang="en-US" sz="2800" b="1" dirty="0">
                <a:solidFill>
                  <a:srgbClr val="333399"/>
                </a:solidFill>
                <a:latin typeface="Calibri" charset="0"/>
              </a:rPr>
              <a:t>7.  Perform basic quality </a:t>
            </a:r>
            <a:r>
              <a:rPr lang="en-US" sz="2800" b="1" dirty="0" smtClean="0">
                <a:solidFill>
                  <a:srgbClr val="333399"/>
                </a:solidFill>
                <a:latin typeface="Calibri" charset="0"/>
              </a:rPr>
              <a:t>assurance</a:t>
            </a:r>
            <a:endParaRPr lang="en-US" sz="2800" dirty="0">
              <a:solidFill>
                <a:srgbClr val="333399"/>
              </a:solidFill>
              <a:latin typeface="Calibri" charset="0"/>
            </a:endParaRPr>
          </a:p>
        </p:txBody>
      </p:sp>
      <p:sp>
        <p:nvSpPr>
          <p:cNvPr id="43012" name="Text Box 12"/>
          <p:cNvSpPr txBox="1">
            <a:spLocks noChangeArrowheads="1"/>
          </p:cNvSpPr>
          <p:nvPr/>
        </p:nvSpPr>
        <p:spPr bwMode="auto">
          <a:xfrm>
            <a:off x="152402" y="2674938"/>
            <a:ext cx="1839913" cy="1569660"/>
          </a:xfrm>
          <a:prstGeom prst="rect">
            <a:avLst/>
          </a:prstGeom>
          <a:noFill/>
          <a:ln w="9525">
            <a:noFill/>
            <a:miter lim="800000"/>
            <a:headEnd/>
            <a:tailEnd/>
          </a:ln>
        </p:spPr>
        <p:txBody>
          <a:bodyPr>
            <a:prstTxWarp prst="textNoShape">
              <a:avLst/>
            </a:prstTxWarp>
            <a:spAutoFit/>
          </a:bodyPr>
          <a:lstStyle/>
          <a:p>
            <a:pPr>
              <a:spcBef>
                <a:spcPct val="50000"/>
              </a:spcBef>
              <a:buNone/>
            </a:pPr>
            <a:r>
              <a:rPr lang="en-US" sz="1600" dirty="0"/>
              <a:t>Place geographic data on a map to ensure that geographic coordinates are correct.</a:t>
            </a:r>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F7002AC8-C9F0-3C44-A159-0E5A198FAB1E}" type="slidenum">
              <a:rPr lang="en-US" smtClean="0"/>
              <a:pPr/>
              <a:t>25</a:t>
            </a:fld>
            <a:endParaRPr lang="en-US"/>
          </a:p>
        </p:txBody>
      </p:sp>
    </p:spTree>
    <p:extLst>
      <p:ext uri="{BB962C8B-B14F-4D97-AF65-F5344CB8AC3E}">
        <p14:creationId xmlns:p14="http://schemas.microsoft.com/office/powerpoint/2010/main" val="239444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a:solidFill>
                  <a:schemeClr val="accent2"/>
                </a:solidFill>
              </a:rPr>
              <a:t>8.  Provide Documentation / Metadata</a:t>
            </a:r>
          </a:p>
        </p:txBody>
      </p:sp>
      <p:sp>
        <p:nvSpPr>
          <p:cNvPr id="47107" name="Rectangle 3"/>
          <p:cNvSpPr>
            <a:spLocks noGrp="1" noChangeArrowheads="1"/>
          </p:cNvSpPr>
          <p:nvPr>
            <p:ph idx="1"/>
          </p:nvPr>
        </p:nvSpPr>
        <p:spPr>
          <a:xfrm>
            <a:off x="228600" y="1295400"/>
            <a:ext cx="8229600" cy="5257800"/>
          </a:xfrm>
        </p:spPr>
        <p:txBody>
          <a:bodyPr/>
          <a:lstStyle/>
          <a:p>
            <a:pPr eaLnBrk="1" hangingPunct="1">
              <a:buFont typeface="Arial"/>
              <a:buChar char="•"/>
            </a:pPr>
            <a:r>
              <a:rPr lang="en-US" sz="2200" b="1" dirty="0">
                <a:latin typeface="Lucinda Sans Unicode"/>
                <a:cs typeface="Lucinda Sans Unicode"/>
              </a:rPr>
              <a:t>What</a:t>
            </a:r>
            <a:r>
              <a:rPr lang="en-US" sz="2000" dirty="0">
                <a:latin typeface="Lucinda Sans Unicode"/>
                <a:cs typeface="Lucinda Sans Unicode"/>
              </a:rPr>
              <a:t> does the data set describe? </a:t>
            </a:r>
          </a:p>
          <a:p>
            <a:pPr eaLnBrk="1" hangingPunct="1">
              <a:buFont typeface="Arial"/>
              <a:buChar char="•"/>
            </a:pPr>
            <a:r>
              <a:rPr lang="en-US" sz="2200" b="1" dirty="0">
                <a:latin typeface="Lucinda Sans Unicode"/>
                <a:cs typeface="Lucinda Sans Unicode"/>
              </a:rPr>
              <a:t>Why</a:t>
            </a:r>
            <a:r>
              <a:rPr lang="en-US" sz="2000" dirty="0">
                <a:latin typeface="Lucinda Sans Unicode"/>
                <a:cs typeface="Lucinda Sans Unicode"/>
              </a:rPr>
              <a:t> was the data set created? </a:t>
            </a:r>
          </a:p>
          <a:p>
            <a:pPr eaLnBrk="1" hangingPunct="1">
              <a:buFont typeface="Arial"/>
              <a:buChar char="•"/>
            </a:pPr>
            <a:r>
              <a:rPr lang="en-US" sz="2200" b="1" dirty="0">
                <a:latin typeface="Lucinda Sans Unicode"/>
                <a:cs typeface="Lucinda Sans Unicode"/>
              </a:rPr>
              <a:t>Who</a:t>
            </a:r>
            <a:r>
              <a:rPr lang="en-US" sz="2000" dirty="0">
                <a:latin typeface="Lucinda Sans Unicode"/>
                <a:cs typeface="Lucinda Sans Unicode"/>
              </a:rPr>
              <a:t> produced the data set and </a:t>
            </a:r>
            <a:r>
              <a:rPr lang="en-US" sz="2200" b="1" dirty="0">
                <a:latin typeface="Lucinda Sans Unicode"/>
                <a:cs typeface="Lucinda Sans Unicode"/>
              </a:rPr>
              <a:t>Who</a:t>
            </a:r>
            <a:r>
              <a:rPr lang="en-US" sz="2200" dirty="0">
                <a:latin typeface="Lucinda Sans Unicode"/>
                <a:cs typeface="Lucinda Sans Unicode"/>
              </a:rPr>
              <a:t> </a:t>
            </a:r>
            <a:r>
              <a:rPr lang="en-US" sz="2000" dirty="0">
                <a:latin typeface="Lucinda Sans Unicode"/>
                <a:cs typeface="Lucinda Sans Unicode"/>
              </a:rPr>
              <a:t>prepared the metadata?</a:t>
            </a:r>
          </a:p>
          <a:p>
            <a:pPr>
              <a:buFont typeface="Arial"/>
              <a:buChar char="•"/>
            </a:pPr>
            <a:r>
              <a:rPr lang="en-US" sz="2200" b="1" dirty="0">
                <a:latin typeface="Lucinda Sans Unicode"/>
                <a:cs typeface="Lucinda Sans Unicode"/>
              </a:rPr>
              <a:t>When</a:t>
            </a:r>
            <a:r>
              <a:rPr lang="en-US" sz="2400" dirty="0">
                <a:latin typeface="Lucinda Sans Unicode"/>
                <a:cs typeface="Lucinda Sans Unicode"/>
              </a:rPr>
              <a:t> </a:t>
            </a:r>
            <a:r>
              <a:rPr lang="en-US" sz="2000" dirty="0">
                <a:latin typeface="Lucinda Sans Unicode"/>
                <a:cs typeface="Lucinda Sans Unicode"/>
              </a:rPr>
              <a:t>and how frequently were the data collected? </a:t>
            </a:r>
          </a:p>
          <a:p>
            <a:pPr>
              <a:buFont typeface="Arial"/>
              <a:buChar char="•"/>
            </a:pPr>
            <a:r>
              <a:rPr lang="en-US" sz="2200" b="1" dirty="0">
                <a:latin typeface="Lucinda Sans Unicode"/>
                <a:cs typeface="Lucinda Sans Unicode"/>
              </a:rPr>
              <a:t>Where</a:t>
            </a:r>
            <a:r>
              <a:rPr lang="en-US" sz="2400" dirty="0">
                <a:latin typeface="Lucinda Sans Unicode"/>
                <a:cs typeface="Lucinda Sans Unicode"/>
              </a:rPr>
              <a:t> </a:t>
            </a:r>
            <a:r>
              <a:rPr lang="en-US" sz="2000" dirty="0">
                <a:latin typeface="Lucinda Sans Unicode"/>
                <a:cs typeface="Lucinda Sans Unicode"/>
              </a:rPr>
              <a:t>were the data collected and with what spatial resolution? (include coordinate reference system) </a:t>
            </a:r>
          </a:p>
          <a:p>
            <a:pPr eaLnBrk="1" hangingPunct="1">
              <a:buFont typeface="Arial"/>
              <a:buChar char="•"/>
            </a:pPr>
            <a:r>
              <a:rPr lang="en-US" sz="2200" b="1" dirty="0">
                <a:latin typeface="Lucinda Sans Unicode"/>
                <a:cs typeface="Lucinda Sans Unicode"/>
              </a:rPr>
              <a:t>How</a:t>
            </a:r>
            <a:r>
              <a:rPr lang="en-US" sz="2000" dirty="0">
                <a:latin typeface="Lucinda Sans Unicode"/>
                <a:cs typeface="Lucinda Sans Unicode"/>
              </a:rPr>
              <a:t> was each variable measured? </a:t>
            </a:r>
          </a:p>
          <a:p>
            <a:pPr eaLnBrk="1" hangingPunct="1">
              <a:buFont typeface="Arial"/>
              <a:buChar char="•"/>
            </a:pPr>
            <a:r>
              <a:rPr lang="en-US" sz="2200" b="1" dirty="0">
                <a:latin typeface="Lucinda Sans Unicode"/>
                <a:cs typeface="Lucinda Sans Unicode"/>
              </a:rPr>
              <a:t>How</a:t>
            </a:r>
            <a:r>
              <a:rPr lang="en-US" sz="2000" dirty="0">
                <a:latin typeface="Lucinda Sans Unicode"/>
                <a:cs typeface="Lucinda Sans Unicode"/>
              </a:rPr>
              <a:t> reliable are the </a:t>
            </a:r>
            <a:r>
              <a:rPr lang="en-US" sz="2000" dirty="0" smtClean="0">
                <a:latin typeface="Lucinda Sans Unicode"/>
                <a:cs typeface="Lucinda Sans Unicode"/>
              </a:rPr>
              <a:t>data? What </a:t>
            </a:r>
            <a:r>
              <a:rPr lang="en-US" sz="2000" dirty="0">
                <a:latin typeface="Lucinda Sans Unicode"/>
                <a:cs typeface="Lucinda Sans Unicode"/>
              </a:rPr>
              <a:t>is the uncertainty, measurement </a:t>
            </a:r>
            <a:r>
              <a:rPr lang="en-US" sz="2000" dirty="0" smtClean="0">
                <a:latin typeface="Lucinda Sans Unicode"/>
                <a:cs typeface="Lucinda Sans Unicode"/>
              </a:rPr>
              <a:t>accuracy? What </a:t>
            </a:r>
            <a:r>
              <a:rPr lang="en-US" sz="2000" dirty="0">
                <a:latin typeface="Lucinda Sans Unicode"/>
                <a:cs typeface="Lucinda Sans Unicode"/>
              </a:rPr>
              <a:t>problems remain in the data set? </a:t>
            </a:r>
          </a:p>
          <a:p>
            <a:pPr>
              <a:buFont typeface="Arial"/>
              <a:buChar char="•"/>
            </a:pPr>
            <a:r>
              <a:rPr lang="en-US" sz="2200" b="1" dirty="0">
                <a:latin typeface="Lucinda Sans Unicode"/>
                <a:cs typeface="Lucinda Sans Unicode"/>
              </a:rPr>
              <a:t>What</a:t>
            </a:r>
            <a:r>
              <a:rPr lang="en-US" sz="2000" dirty="0">
                <a:latin typeface="Lucinda Sans Unicode"/>
                <a:cs typeface="Lucinda Sans Unicode"/>
              </a:rPr>
              <a:t> assumptions were used to create the data set? </a:t>
            </a:r>
          </a:p>
          <a:p>
            <a:pPr>
              <a:buFont typeface="Arial"/>
              <a:buChar char="•"/>
            </a:pPr>
            <a:r>
              <a:rPr lang="en-US" sz="2200" b="1" dirty="0">
                <a:latin typeface="Lucinda Sans Unicode"/>
                <a:cs typeface="Lucinda Sans Unicode"/>
              </a:rPr>
              <a:t>What</a:t>
            </a:r>
            <a:r>
              <a:rPr lang="en-US" sz="2400" dirty="0">
                <a:latin typeface="Lucinda Sans Unicode"/>
                <a:cs typeface="Lucinda Sans Unicode"/>
              </a:rPr>
              <a:t> </a:t>
            </a:r>
            <a:r>
              <a:rPr lang="en-US" sz="2000" dirty="0">
                <a:latin typeface="Lucinda Sans Unicode"/>
                <a:cs typeface="Lucinda Sans Unicode"/>
              </a:rPr>
              <a:t>is the use and distribution policy of the data set? </a:t>
            </a:r>
            <a:r>
              <a:rPr lang="en-US" sz="2200" b="1" dirty="0">
                <a:latin typeface="Lucinda Sans Unicode"/>
                <a:cs typeface="Lucinda Sans Unicode"/>
              </a:rPr>
              <a:t>How</a:t>
            </a:r>
            <a:r>
              <a:rPr lang="en-US" sz="2000" dirty="0">
                <a:latin typeface="Lucinda Sans Unicode"/>
                <a:cs typeface="Lucinda Sans Unicode"/>
              </a:rPr>
              <a:t> can someone get a copy of the data set? </a:t>
            </a:r>
          </a:p>
          <a:p>
            <a:pPr>
              <a:buFont typeface="Arial"/>
              <a:buChar char="•"/>
            </a:pPr>
            <a:r>
              <a:rPr lang="en-US" sz="2200" b="1" dirty="0">
                <a:latin typeface="Lucinda Sans Unicode"/>
                <a:cs typeface="Lucinda Sans Unicode"/>
              </a:rPr>
              <a:t>Provide</a:t>
            </a:r>
            <a:r>
              <a:rPr lang="en-US" sz="2400" dirty="0">
                <a:latin typeface="Lucinda Sans Unicode"/>
                <a:cs typeface="Lucinda Sans Unicode"/>
              </a:rPr>
              <a:t> </a:t>
            </a:r>
            <a:r>
              <a:rPr lang="en-US" sz="2000" dirty="0">
                <a:latin typeface="Lucinda Sans Unicode"/>
                <a:cs typeface="Lucinda Sans Unicode"/>
              </a:rPr>
              <a:t>any references to use of data in publication(s)</a:t>
            </a: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4C9D0879-CBCB-FB4F-B570-47C0BF6D98A5}" type="slidenum">
              <a:rPr lang="en-US" smtClean="0"/>
              <a:pPr/>
              <a:t>26</a:t>
            </a:fld>
            <a:endParaRPr lang="en-US"/>
          </a:p>
        </p:txBody>
      </p:sp>
    </p:spTree>
    <p:extLst>
      <p:ext uri="{BB962C8B-B14F-4D97-AF65-F5344CB8AC3E}">
        <p14:creationId xmlns:p14="http://schemas.microsoft.com/office/powerpoint/2010/main" val="264404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p:txBody>
          <a:bodyPr/>
          <a:lstStyle/>
          <a:p>
            <a:r>
              <a:rPr lang="en-US" sz="3600" dirty="0">
                <a:solidFill>
                  <a:srgbClr val="333399"/>
                </a:solidFill>
                <a:latin typeface="Calibri" charset="0"/>
                <a:ea typeface="ヒラギノ角ゴ ProN W3" charset="0"/>
                <a:cs typeface="ヒラギノ角ゴ ProN W3" charset="0"/>
              </a:rPr>
              <a:t>9.  Protect data</a:t>
            </a:r>
            <a:endParaRPr lang="en-US" sz="3600" dirty="0">
              <a:solidFill>
                <a:srgbClr val="333399"/>
              </a:solidFill>
              <a:latin typeface="Helvetica Neue Light" charset="0"/>
              <a:ea typeface="ヒラギノ角ゴ ProN W3" charset="0"/>
              <a:cs typeface="ヒラギノ角ゴ ProN W3" charset="0"/>
            </a:endParaRPr>
          </a:p>
        </p:txBody>
      </p:sp>
      <p:sp>
        <p:nvSpPr>
          <p:cNvPr id="5" name="Slide Number Placeholder 4"/>
          <p:cNvSpPr>
            <a:spLocks noGrp="1"/>
          </p:cNvSpPr>
          <p:nvPr>
            <p:ph type="sldNum" sz="quarter" idx="4294967295"/>
          </p:nvPr>
        </p:nvSpPr>
        <p:spPr>
          <a:xfrm>
            <a:off x="7010923" y="6553277"/>
            <a:ext cx="2133079" cy="304725"/>
          </a:xfrm>
          <a:prstGeom prst="rect">
            <a:avLst/>
          </a:prstGeom>
        </p:spPr>
        <p:txBody>
          <a:bodyPr vert="horz" lIns="91435" tIns="45718" rIns="91435" bIns="45718" rtlCol="0" anchor="ctr"/>
          <a:lstStyle/>
          <a:p>
            <a:pPr>
              <a:defRPr/>
            </a:pPr>
            <a:fld id="{8ADC0B1A-59A2-E14B-B00A-4F33D5A77329}" type="slidenum">
              <a:rPr lang="en-US"/>
              <a:pPr>
                <a:defRPr/>
              </a:pPr>
              <a:t>27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2930464"/>
            <a:ext cx="6172200" cy="3622813"/>
          </a:xfrm>
          <a:prstGeom prst="rect">
            <a:avLst/>
          </a:prstGeom>
        </p:spPr>
      </p:pic>
      <p:sp>
        <p:nvSpPr>
          <p:cNvPr id="7" name="Content Placeholder 6"/>
          <p:cNvSpPr>
            <a:spLocks noGrp="1"/>
          </p:cNvSpPr>
          <p:nvPr>
            <p:ph idx="1"/>
          </p:nvPr>
        </p:nvSpPr>
        <p:spPr>
          <a:xfrm>
            <a:off x="304800" y="1371603"/>
            <a:ext cx="8610600" cy="1691349"/>
          </a:xfrm>
        </p:spPr>
        <p:txBody>
          <a:bodyPr>
            <a:normAutofit/>
          </a:bodyPr>
          <a:lstStyle/>
          <a:p>
            <a:pPr marL="275695" indent="-275695">
              <a:defRPr/>
            </a:pPr>
            <a:r>
              <a:rPr lang="en-US" dirty="0" smtClean="0"/>
              <a:t>Create back-up copies and update them often</a:t>
            </a:r>
          </a:p>
          <a:p>
            <a:pPr marL="568132" lvl="1" indent="-292437">
              <a:defRPr/>
            </a:pPr>
            <a:r>
              <a:rPr lang="en-US" dirty="0" smtClean="0"/>
              <a:t>original, one on-site (external), and one off-site</a:t>
            </a:r>
          </a:p>
          <a:p>
            <a:pPr marL="275695" indent="-275695">
              <a:defRPr/>
            </a:pPr>
            <a:r>
              <a:rPr lang="en-US" dirty="0" smtClean="0"/>
              <a:t>Periodically test your back ups</a:t>
            </a:r>
          </a:p>
          <a:p>
            <a:pPr>
              <a:defRPr/>
            </a:pPr>
            <a:endParaRPr lang="en-US" dirty="0"/>
          </a:p>
        </p:txBody>
      </p:sp>
      <p:sp>
        <p:nvSpPr>
          <p:cNvPr id="3" name="TextBox 2"/>
          <p:cNvSpPr txBox="1"/>
          <p:nvPr/>
        </p:nvSpPr>
        <p:spPr>
          <a:xfrm>
            <a:off x="5181600" y="6472103"/>
            <a:ext cx="2514600" cy="276999"/>
          </a:xfrm>
          <a:prstGeom prst="rect">
            <a:avLst/>
          </a:prstGeom>
          <a:noFill/>
        </p:spPr>
        <p:txBody>
          <a:bodyPr wrap="square" rtlCol="0">
            <a:spAutoFit/>
          </a:bodyPr>
          <a:lstStyle/>
          <a:p>
            <a:r>
              <a:rPr lang="en-US" sz="1200" dirty="0"/>
              <a:t>C</a:t>
            </a:r>
            <a:r>
              <a:rPr lang="en-US" sz="1200" dirty="0" smtClean="0"/>
              <a:t>ourtesy of LaCie</a:t>
            </a:r>
            <a:endParaRPr lang="en-US" sz="1200" dirty="0"/>
          </a:p>
        </p:txBody>
      </p:sp>
    </p:spTree>
    <p:extLst>
      <p:ext uri="{BB962C8B-B14F-4D97-AF65-F5344CB8AC3E}">
        <p14:creationId xmlns:p14="http://schemas.microsoft.com/office/powerpoint/2010/main" val="69469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381000" y="152400"/>
            <a:ext cx="8305800" cy="1143000"/>
          </a:xfrm>
        </p:spPr>
        <p:txBody>
          <a:bodyPr/>
          <a:lstStyle/>
          <a:p>
            <a:pPr eaLnBrk="1" hangingPunct="1"/>
            <a:r>
              <a:rPr lang="en-US" dirty="0">
                <a:solidFill>
                  <a:srgbClr val="333399"/>
                </a:solidFill>
                <a:latin typeface="Calibri" charset="0"/>
              </a:rPr>
              <a:t>10. Preserve Your Data</a:t>
            </a:r>
          </a:p>
        </p:txBody>
      </p:sp>
      <p:sp>
        <p:nvSpPr>
          <p:cNvPr id="70663" name="Slide Number Placeholder 3"/>
          <p:cNvSpPr>
            <a:spLocks noGrp="1"/>
          </p:cNvSpPr>
          <p:nvPr>
            <p:ph type="sldNum" sz="quarter" idx="4294967295"/>
          </p:nvPr>
        </p:nvSpPr>
        <p:spPr>
          <a:xfrm>
            <a:off x="6457950" y="6356351"/>
            <a:ext cx="20574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E9D52B55-2D0C-6E41-AE65-3AE3063D953D}" type="slidenum">
              <a:rPr lang="en-US" sz="1400"/>
              <a:pPr eaLnBrk="1" hangingPunct="1"/>
              <a:t>28</a:t>
            </a:fld>
            <a:endParaRPr lang="en-US" sz="1400"/>
          </a:p>
        </p:txBody>
      </p:sp>
      <p:sp>
        <p:nvSpPr>
          <p:cNvPr id="4" name="Rectangle 3"/>
          <p:cNvSpPr txBox="1">
            <a:spLocks noChangeArrowheads="1"/>
          </p:cNvSpPr>
          <p:nvPr/>
        </p:nvSpPr>
        <p:spPr bwMode="auto">
          <a:xfrm>
            <a:off x="457200" y="990600"/>
            <a:ext cx="7162800" cy="1219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lgn="l" rtl="0" eaLnBrk="0" fontAlgn="base" hangingPunct="0">
              <a:spcBef>
                <a:spcPct val="20000"/>
              </a:spcBef>
              <a:spcAft>
                <a:spcPct val="0"/>
              </a:spcAft>
              <a:buClr>
                <a:srgbClr val="FFFF99"/>
              </a:buClr>
              <a:buSzPct val="150000"/>
              <a:buChar char="·"/>
              <a:defRPr sz="2800" b="1">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FF99"/>
              </a:buClr>
              <a:buSzPct val="150000"/>
              <a:buChar char="·"/>
              <a:defRPr sz="2400" b="1">
                <a:solidFill>
                  <a:schemeClr val="bg1"/>
                </a:solidFill>
                <a:latin typeface="+mn-lt"/>
                <a:ea typeface="+mn-ea"/>
              </a:defRPr>
            </a:lvl2pPr>
            <a:lvl3pPr marL="1143000" indent="-228600" algn="l" rtl="0" eaLnBrk="0" fontAlgn="base" hangingPunct="0">
              <a:spcBef>
                <a:spcPct val="20000"/>
              </a:spcBef>
              <a:spcAft>
                <a:spcPct val="0"/>
              </a:spcAft>
              <a:buClr>
                <a:srgbClr val="FFFF99"/>
              </a:buClr>
              <a:buSzPct val="150000"/>
              <a:buChar char="·"/>
              <a:defRPr sz="2000" b="1">
                <a:solidFill>
                  <a:schemeClr val="bg1"/>
                </a:solidFill>
                <a:latin typeface="+mn-lt"/>
                <a:ea typeface="+mn-ea"/>
              </a:defRPr>
            </a:lvl3pPr>
            <a:lvl4pPr marL="1600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4pPr>
            <a:lvl5pPr marL="20574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5pPr>
            <a:lvl6pPr marL="25146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6pPr>
            <a:lvl7pPr marL="29718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7pPr>
            <a:lvl8pPr marL="34290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8pPr>
            <a:lvl9pPr marL="3886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9pPr>
          </a:lstStyle>
          <a:p>
            <a:pPr marL="0" indent="0">
              <a:buNone/>
              <a:defRPr/>
            </a:pPr>
            <a:endParaRPr lang="en-US" dirty="0">
              <a:solidFill>
                <a:srgbClr val="262673"/>
              </a:solidFill>
            </a:endParaRPr>
          </a:p>
        </p:txBody>
      </p:sp>
      <p:sp>
        <p:nvSpPr>
          <p:cNvPr id="11" name="TextBox 10"/>
          <p:cNvSpPr txBox="1"/>
          <p:nvPr/>
        </p:nvSpPr>
        <p:spPr>
          <a:xfrm>
            <a:off x="457200" y="1295400"/>
            <a:ext cx="5638800" cy="5513388"/>
          </a:xfrm>
          <a:prstGeom prst="rect">
            <a:avLst/>
          </a:prstGeom>
          <a:noFill/>
        </p:spPr>
        <p:txBody>
          <a:bodyPr lIns="64291" tIns="32146" rIns="64291" bIns="32146">
            <a:spAutoFit/>
          </a:bodyPr>
          <a:lstStyle/>
          <a:p>
            <a:pPr>
              <a:spcBef>
                <a:spcPct val="20000"/>
              </a:spcBef>
              <a:spcAft>
                <a:spcPts val="598"/>
              </a:spcAft>
              <a:defRPr/>
            </a:pPr>
            <a:r>
              <a:rPr lang="en-US" sz="2200" dirty="0"/>
              <a:t>What to preserve from the research project? </a:t>
            </a:r>
          </a:p>
          <a:p>
            <a:pPr marL="342900" indent="-342900">
              <a:spcBef>
                <a:spcPct val="20000"/>
              </a:spcBef>
              <a:spcAft>
                <a:spcPts val="598"/>
              </a:spcAft>
              <a:buFont typeface="Arial"/>
              <a:buChar char="•"/>
              <a:defRPr/>
            </a:pPr>
            <a:r>
              <a:rPr lang="en-US" sz="2200" dirty="0"/>
              <a:t>Well-structured data files, with variables, units, and values defined</a:t>
            </a:r>
          </a:p>
          <a:p>
            <a:pPr marL="342900" indent="-342900">
              <a:spcBef>
                <a:spcPct val="20000"/>
              </a:spcBef>
              <a:spcAft>
                <a:spcPts val="598"/>
              </a:spcAft>
              <a:buFont typeface="Arial"/>
              <a:buChar char="•"/>
              <a:defRPr/>
            </a:pPr>
            <a:r>
              <a:rPr lang="en-US" sz="2200" dirty="0"/>
              <a:t>Documentation and metadata record describing the data</a:t>
            </a:r>
          </a:p>
          <a:p>
            <a:pPr marL="342900" indent="-342900">
              <a:spcBef>
                <a:spcPct val="20000"/>
              </a:spcBef>
              <a:spcAft>
                <a:spcPts val="598"/>
              </a:spcAft>
              <a:buFont typeface="Arial"/>
              <a:buChar char="•"/>
              <a:defRPr/>
            </a:pPr>
            <a:r>
              <a:rPr lang="en-US" sz="2200" dirty="0"/>
              <a:t> Additional information (provides context)</a:t>
            </a:r>
          </a:p>
          <a:p>
            <a:pPr marL="800100" lvl="1" indent="-342900">
              <a:spcBef>
                <a:spcPct val="20000"/>
              </a:spcBef>
              <a:spcAft>
                <a:spcPts val="598"/>
              </a:spcAft>
              <a:buFont typeface="Arial"/>
              <a:buChar char="•"/>
              <a:defRPr/>
            </a:pPr>
            <a:r>
              <a:rPr lang="en-US" sz="2000" dirty="0"/>
              <a:t>Materials from project wiki/websites</a:t>
            </a:r>
          </a:p>
          <a:p>
            <a:pPr marL="800100" lvl="1" indent="-342900">
              <a:spcBef>
                <a:spcPct val="20000"/>
              </a:spcBef>
              <a:spcAft>
                <a:spcPts val="598"/>
              </a:spcAft>
              <a:buFont typeface="Arial"/>
              <a:buChar char="•"/>
              <a:defRPr/>
            </a:pPr>
            <a:r>
              <a:rPr lang="en-US" sz="2000" dirty="0"/>
              <a:t>Files describing the project, protocols, or field sites (including photos)</a:t>
            </a:r>
          </a:p>
          <a:p>
            <a:pPr marL="800100" lvl="1" indent="-342900">
              <a:spcBef>
                <a:spcPct val="20000"/>
              </a:spcBef>
              <a:spcAft>
                <a:spcPts val="598"/>
              </a:spcAft>
              <a:buFont typeface="Arial"/>
              <a:buChar char="•"/>
              <a:defRPr/>
            </a:pPr>
            <a:r>
              <a:rPr lang="en-US" sz="2000" dirty="0"/>
              <a:t>Publication(s) </a:t>
            </a:r>
          </a:p>
          <a:p>
            <a:pPr>
              <a:spcBef>
                <a:spcPct val="20000"/>
              </a:spcBef>
              <a:spcAft>
                <a:spcPts val="598"/>
              </a:spcAft>
              <a:buFontTx/>
              <a:buChar char="–"/>
              <a:defRPr/>
            </a:pPr>
            <a:endParaRPr lang="en-US" sz="2000" dirty="0"/>
          </a:p>
          <a:p>
            <a:pPr>
              <a:spcBef>
                <a:spcPct val="20000"/>
              </a:spcBef>
              <a:spcAft>
                <a:spcPts val="598"/>
              </a:spcAft>
              <a:buFontTx/>
              <a:buChar char="–"/>
              <a:defRPr/>
            </a:pPr>
            <a:endParaRPr lang="en-US" sz="2000" dirty="0"/>
          </a:p>
          <a:p>
            <a:pPr>
              <a:spcBef>
                <a:spcPct val="20000"/>
              </a:spcBef>
              <a:buFontTx/>
              <a:buChar char="–"/>
              <a:defRPr/>
            </a:pPr>
            <a:endParaRPr lang="en-US" sz="2000" dirty="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77000" y="1828800"/>
            <a:ext cx="2497138"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descr="Mdata example.tif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71411">
            <a:off x="6985002" y="3092450"/>
            <a:ext cx="1408113" cy="1562100"/>
          </a:xfrm>
          <a:prstGeom prst="rect">
            <a:avLst/>
          </a:prstGeom>
          <a:effectLst>
            <a:outerShdw blurRad="50800" dist="38100" dir="2700000" sx="103000" sy="103000" algn="tl" rotWithShape="0">
              <a:srgbClr val="000000">
                <a:alpha val="43000"/>
              </a:srgbClr>
            </a:outerShdw>
          </a:effectLst>
        </p:spPr>
      </p:pic>
      <p:pic>
        <p:nvPicPr>
          <p:cNvPr id="70662" name="Picture 7" descr="writing.tif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376510">
            <a:off x="6846888" y="4586290"/>
            <a:ext cx="1725612" cy="1284287"/>
          </a:xfrm>
          <a:prstGeom prst="rect">
            <a:avLst/>
          </a:prstGeom>
          <a:noFill/>
          <a:ln w="9525">
            <a:solidFill>
              <a:schemeClr val="tx1">
                <a:alpha val="96861"/>
              </a:schemeClr>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49972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333399"/>
                </a:solidFill>
                <a:latin typeface="Calibri" charset="0"/>
              </a:rPr>
              <a:t>10. Preserve Your Data (</a:t>
            </a:r>
            <a:r>
              <a:rPr lang="en-US" sz="2400" dirty="0" err="1">
                <a:solidFill>
                  <a:srgbClr val="333399"/>
                </a:solidFill>
                <a:latin typeface="Calibri" charset="0"/>
              </a:rPr>
              <a:t>cont</a:t>
            </a:r>
            <a:r>
              <a:rPr lang="en-US" sz="2400" dirty="0">
                <a:solidFill>
                  <a:srgbClr val="333399"/>
                </a:solidFill>
                <a:latin typeface="Calibri" charset="0"/>
              </a:rPr>
              <a:t>)</a:t>
            </a:r>
            <a:br>
              <a:rPr lang="en-US" sz="2400" dirty="0">
                <a:solidFill>
                  <a:srgbClr val="333399"/>
                </a:solidFill>
                <a:latin typeface="Calibri" charset="0"/>
              </a:rPr>
            </a:br>
            <a:r>
              <a:rPr lang="en-US" sz="2800" dirty="0">
                <a:solidFill>
                  <a:srgbClr val="333399"/>
                </a:solidFill>
              </a:rPr>
              <a:t>Where should the data be archived?</a:t>
            </a:r>
          </a:p>
        </p:txBody>
      </p:sp>
      <p:sp>
        <p:nvSpPr>
          <p:cNvPr id="4" name="Content Placeholder 3"/>
          <p:cNvSpPr>
            <a:spLocks noGrp="1"/>
          </p:cNvSpPr>
          <p:nvPr>
            <p:ph idx="1"/>
          </p:nvPr>
        </p:nvSpPr>
        <p:spPr>
          <a:xfrm>
            <a:off x="457200" y="1295400"/>
            <a:ext cx="7543800" cy="4876800"/>
          </a:xfrm>
        </p:spPr>
        <p:txBody>
          <a:bodyPr/>
          <a:lstStyle/>
          <a:p>
            <a:r>
              <a:rPr lang="en-US" dirty="0" smtClean="0"/>
              <a:t>Part of project planning</a:t>
            </a:r>
          </a:p>
          <a:p>
            <a:r>
              <a:rPr lang="en-US" dirty="0" smtClean="0"/>
              <a:t>Contact archive / data center early to find out their requirements</a:t>
            </a:r>
          </a:p>
          <a:p>
            <a:pPr lvl="1"/>
            <a:r>
              <a:rPr lang="en-US" dirty="0" smtClean="0"/>
              <a:t>What additional data management steps would they like you to do?</a:t>
            </a:r>
          </a:p>
          <a:p>
            <a:r>
              <a:rPr lang="en-US" dirty="0" smtClean="0">
                <a:hlinkClick r:id="rId2"/>
              </a:rPr>
              <a:t>http://</a:t>
            </a:r>
            <a:r>
              <a:rPr lang="en-US" dirty="0" err="1" smtClean="0">
                <a:hlinkClick r:id="rId2"/>
              </a:rPr>
              <a:t>daac.ornl.gov</a:t>
            </a:r>
            <a:endParaRPr lang="en-US" dirty="0" smtClean="0"/>
          </a:p>
          <a:p>
            <a:r>
              <a:rPr lang="en-US" dirty="0">
                <a:hlinkClick r:id="rId3"/>
              </a:rPr>
              <a:t>http://</a:t>
            </a:r>
            <a:r>
              <a:rPr lang="en-US" dirty="0" err="1">
                <a:hlinkClick r:id="rId3"/>
              </a:rPr>
              <a:t>ameriflux.lbl.gov</a:t>
            </a:r>
            <a:r>
              <a:rPr lang="en-US" dirty="0">
                <a:hlinkClick r:id="rId3"/>
              </a:rPr>
              <a:t>/</a:t>
            </a:r>
            <a:endParaRPr lang="en-US" dirty="0" smtClean="0"/>
          </a:p>
          <a:p>
            <a:r>
              <a:rPr lang="en-US" dirty="0">
                <a:hlinkClick r:id="rId4"/>
              </a:rPr>
              <a:t>http://</a:t>
            </a:r>
            <a:r>
              <a:rPr lang="en-US" dirty="0" err="1">
                <a:hlinkClick r:id="rId4"/>
              </a:rPr>
              <a:t>www.fluxdata.org</a:t>
            </a:r>
            <a:r>
              <a:rPr lang="en-US" dirty="0">
                <a:hlinkClick r:id="rId4"/>
              </a:rPr>
              <a:t>/</a:t>
            </a:r>
            <a:r>
              <a:rPr lang="en-US" dirty="0" err="1">
                <a:hlinkClick r:id="rId4"/>
              </a:rPr>
              <a:t>default.aspx</a:t>
            </a:r>
            <a:endParaRPr lang="en-US" dirty="0" smtClean="0"/>
          </a:p>
        </p:txBody>
      </p:sp>
      <p:sp>
        <p:nvSpPr>
          <p:cNvPr id="2" name="Slide Number Placeholder 1"/>
          <p:cNvSpPr>
            <a:spLocks noGrp="1"/>
          </p:cNvSpPr>
          <p:nvPr>
            <p:ph type="sldNum" sz="quarter" idx="4294967295"/>
          </p:nvPr>
        </p:nvSpPr>
        <p:spPr>
          <a:xfrm>
            <a:off x="6457950" y="6356351"/>
            <a:ext cx="2057400" cy="365125"/>
          </a:xfrm>
          <a:prstGeom prst="rect">
            <a:avLst/>
          </a:prstGeom>
        </p:spPr>
        <p:txBody>
          <a:bodyPr/>
          <a:lstStyle/>
          <a:p>
            <a:fld id="{F7002AC8-C9F0-3C44-A159-0E5A198FAB1E}" type="slidenum">
              <a:rPr lang="en-US" smtClean="0"/>
              <a:pPr/>
              <a:t>29</a:t>
            </a:fld>
            <a:endParaRPr lang="en-US" dirty="0"/>
          </a:p>
        </p:txBody>
      </p:sp>
    </p:spTree>
    <p:extLst>
      <p:ext uri="{BB962C8B-B14F-4D97-AF65-F5344CB8AC3E}">
        <p14:creationId xmlns:p14="http://schemas.microsoft.com/office/powerpoint/2010/main" val="635809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F6ACF1A-3DF7-6642-8A76-6773EF22FE03}" type="slidenum">
              <a:rPr lang="en-US"/>
              <a:pPr/>
              <a:t>3</a:t>
            </a:fld>
            <a:endParaRPr lang="en-US"/>
          </a:p>
        </p:txBody>
      </p:sp>
      <p:sp>
        <p:nvSpPr>
          <p:cNvPr id="156675" name="Rectangle 3"/>
          <p:cNvSpPr>
            <a:spLocks noGrp="1" noChangeArrowheads="1"/>
          </p:cNvSpPr>
          <p:nvPr>
            <p:ph type="body" sz="half" idx="1"/>
          </p:nvPr>
        </p:nvSpPr>
        <p:spPr>
          <a:xfrm>
            <a:off x="381000" y="1371600"/>
            <a:ext cx="4800600" cy="3429000"/>
          </a:xfrm>
        </p:spPr>
        <p:txBody>
          <a:bodyPr/>
          <a:lstStyle/>
          <a:p>
            <a:pPr marL="0" indent="0">
              <a:buNone/>
            </a:pPr>
            <a:r>
              <a:rPr lang="en-US" sz="2300" dirty="0" smtClean="0">
                <a:latin typeface="+mj-lt"/>
              </a:rPr>
              <a:t>The Oak Ridge National Laboratory Distributed Active Archive Center (ORNL DAAC) archives </a:t>
            </a:r>
            <a:r>
              <a:rPr lang="en-US" sz="2300" dirty="0">
                <a:latin typeface="+mj-lt"/>
              </a:rPr>
              <a:t>data produced by NASA</a:t>
            </a:r>
            <a:r>
              <a:rPr lang="ja-JP" altLang="en-US" sz="2300" dirty="0">
                <a:latin typeface="+mj-lt"/>
              </a:rPr>
              <a:t>’</a:t>
            </a:r>
            <a:r>
              <a:rPr lang="en-US" sz="2300" dirty="0">
                <a:latin typeface="+mj-lt"/>
              </a:rPr>
              <a:t>s Terrestrial Ecology Program in support of NASA</a:t>
            </a:r>
            <a:r>
              <a:rPr lang="ja-JP" altLang="en-US" sz="2300" dirty="0">
                <a:latin typeface="+mj-lt"/>
              </a:rPr>
              <a:t>’</a:t>
            </a:r>
            <a:r>
              <a:rPr lang="en-US" sz="2300" dirty="0">
                <a:latin typeface="+mj-lt"/>
              </a:rPr>
              <a:t>s Carbon Cycle and Ecosystems Focus Area</a:t>
            </a:r>
            <a:r>
              <a:rPr lang="en-US" sz="2300" dirty="0" smtClean="0">
                <a:latin typeface="+mj-lt"/>
              </a:rPr>
              <a:t>.</a:t>
            </a:r>
          </a:p>
          <a:p>
            <a:pPr marL="0" indent="0">
              <a:buNone/>
            </a:pPr>
            <a:endParaRPr lang="en-US" sz="2300" dirty="0">
              <a:latin typeface="+mj-lt"/>
            </a:endParaRPr>
          </a:p>
          <a:p>
            <a:pPr>
              <a:buFont typeface="AGaramond RegularSC" charset="0"/>
              <a:buNone/>
            </a:pPr>
            <a:endParaRPr lang="en-US" sz="1300" dirty="0"/>
          </a:p>
        </p:txBody>
      </p:sp>
      <p:sp>
        <p:nvSpPr>
          <p:cNvPr id="3" name="Rectangle 2"/>
          <p:cNvSpPr/>
          <p:nvPr/>
        </p:nvSpPr>
        <p:spPr>
          <a:xfrm>
            <a:off x="5943600" y="5867400"/>
            <a:ext cx="2082621" cy="369332"/>
          </a:xfrm>
          <a:prstGeom prst="rect">
            <a:avLst/>
          </a:prstGeom>
        </p:spPr>
        <p:txBody>
          <a:bodyPr wrap="none">
            <a:spAutoFit/>
          </a:bodyPr>
          <a:lstStyle/>
          <a:p>
            <a:pPr>
              <a:buNone/>
            </a:pPr>
            <a:r>
              <a:rPr lang="en-US" sz="1800" dirty="0">
                <a:latin typeface="Calibri"/>
                <a:cs typeface="Calibri"/>
                <a:hlinkClick r:id="rId3"/>
              </a:rPr>
              <a:t>http://</a:t>
            </a:r>
            <a:r>
              <a:rPr lang="en-US" sz="1800" dirty="0" smtClean="0">
                <a:latin typeface="Calibri"/>
                <a:cs typeface="Calibri"/>
                <a:hlinkClick r:id="rId3"/>
              </a:rPr>
              <a:t>daac.ornl.gov</a:t>
            </a:r>
            <a:r>
              <a:rPr lang="en-US" sz="1800" dirty="0" smtClean="0">
                <a:latin typeface="Calibri"/>
                <a:cs typeface="Calibri"/>
              </a:rPr>
              <a:t> </a:t>
            </a:r>
            <a:endParaRPr lang="en-US" sz="1800" dirty="0">
              <a:latin typeface="Calibri"/>
              <a:cs typeface="Calibri"/>
            </a:endParaRPr>
          </a:p>
        </p:txBody>
      </p:sp>
      <p:graphicFrame>
        <p:nvGraphicFramePr>
          <p:cNvPr id="4" name="Diagram 3"/>
          <p:cNvGraphicFramePr/>
          <p:nvPr>
            <p:extLst/>
          </p:nvPr>
        </p:nvGraphicFramePr>
        <p:xfrm>
          <a:off x="944093" y="3842384"/>
          <a:ext cx="3505200" cy="279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p:cNvSpPr>
            <a:spLocks noGrp="1"/>
          </p:cNvSpPr>
          <p:nvPr>
            <p:ph type="title"/>
          </p:nvPr>
        </p:nvSpPr>
        <p:spPr>
          <a:xfrm>
            <a:off x="457200" y="0"/>
            <a:ext cx="7772400" cy="1219200"/>
          </a:xfrm>
        </p:spPr>
        <p:txBody>
          <a:bodyPr/>
          <a:lstStyle/>
          <a:p>
            <a:r>
              <a:rPr lang="en-US" sz="2800" dirty="0" smtClean="0">
                <a:solidFill>
                  <a:srgbClr val="333399"/>
                </a:solidFill>
                <a:latin typeface="Calibri" charset="0"/>
              </a:rPr>
              <a:t>About ORNL DAAC</a:t>
            </a:r>
            <a:endParaRPr lang="en-US" sz="2800" dirty="0">
              <a:solidFill>
                <a:srgbClr val="333399"/>
              </a:solidFill>
              <a:latin typeface="Calibri" charset="0"/>
            </a:endParaRPr>
          </a:p>
        </p:txBody>
      </p:sp>
      <p:pic>
        <p:nvPicPr>
          <p:cNvPr id="5" name="Picture 4"/>
          <p:cNvPicPr>
            <a:picLocks noChangeAspect="1"/>
          </p:cNvPicPr>
          <p:nvPr/>
        </p:nvPicPr>
        <p:blipFill>
          <a:blip r:embed="rId9"/>
          <a:stretch>
            <a:fillRect/>
          </a:stretch>
        </p:blipFill>
        <p:spPr>
          <a:xfrm>
            <a:off x="5257800" y="1524000"/>
            <a:ext cx="3458593"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724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lstStyle/>
          <a:p>
            <a:r>
              <a:rPr lang="en-US" sz="2800" dirty="0">
                <a:latin typeface="Calibri" charset="0"/>
              </a:rPr>
              <a:t>Data management information: </a:t>
            </a:r>
            <a:r>
              <a:rPr lang="en-US" sz="2800" dirty="0">
                <a:hlinkClick r:id="rId2"/>
              </a:rPr>
              <a:t>https://</a:t>
            </a:r>
            <a:r>
              <a:rPr lang="en-US" sz="2800" dirty="0" smtClean="0">
                <a:hlinkClick r:id="rId2"/>
              </a:rPr>
              <a:t>daac.ornl.gov/PI/pi_info.shtml</a:t>
            </a:r>
            <a:endParaRPr lang="en-US" sz="2800" dirty="0" smtClean="0"/>
          </a:p>
          <a:p>
            <a:endParaRPr lang="en-US" sz="2800" dirty="0"/>
          </a:p>
          <a:p>
            <a:r>
              <a:rPr lang="en-US" sz="2800" dirty="0"/>
              <a:t>Workshop presentations will be placed online: </a:t>
            </a:r>
            <a:r>
              <a:rPr lang="en-US" sz="2800" dirty="0">
                <a:hlinkClick r:id="rId3"/>
              </a:rPr>
              <a:t>https://</a:t>
            </a:r>
            <a:r>
              <a:rPr lang="en-US" sz="2800" dirty="0" smtClean="0">
                <a:hlinkClick r:id="rId3"/>
              </a:rPr>
              <a:t>daac.ornl.gov/workshops/workshops.shtml</a:t>
            </a:r>
            <a:endParaRPr lang="en-US" sz="2800" dirty="0" smtClean="0"/>
          </a:p>
          <a:p>
            <a:endParaRPr lang="en-US" sz="2800" dirty="0"/>
          </a:p>
          <a:p>
            <a:r>
              <a:rPr lang="en-US" sz="2800" dirty="0" smtClean="0"/>
              <a:t>Contact me at </a:t>
            </a:r>
            <a:r>
              <a:rPr lang="en-US" sz="2800" dirty="0" smtClean="0">
                <a:hlinkClick r:id="rId4"/>
              </a:rPr>
              <a:t>boyerag@ornl.gov</a:t>
            </a:r>
            <a:r>
              <a:rPr lang="en-US" sz="2800" dirty="0" smtClean="0"/>
              <a:t> 	</a:t>
            </a:r>
          </a:p>
          <a:p>
            <a:r>
              <a:rPr lang="en-US" sz="2800" dirty="0" smtClean="0"/>
              <a:t>Follow us on Twitter </a:t>
            </a:r>
            <a:r>
              <a:rPr lang="en-US" sz="2800" dirty="0" smtClean="0">
                <a:hlinkClick r:id="rId5"/>
              </a:rPr>
              <a:t>@ORNLDAAC</a:t>
            </a:r>
            <a:endParaRPr lang="en-US" sz="2800"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30</a:t>
            </a:fld>
            <a:endParaRPr lang="en-US"/>
          </a:p>
        </p:txBody>
      </p:sp>
    </p:spTree>
    <p:extLst>
      <p:ext uri="{BB962C8B-B14F-4D97-AF65-F5344CB8AC3E}">
        <p14:creationId xmlns:p14="http://schemas.microsoft.com/office/powerpoint/2010/main" val="11897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bwMode="auto">
          <a:xfrm>
            <a:off x="457200" y="457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x-none" sz="2800" smtClean="0">
                <a:solidFill>
                  <a:srgbClr val="0000CC"/>
                </a:solidFill>
                <a:latin typeface="+mn-lt"/>
              </a:rPr>
              <a:t>NACP and FLUXNET data at ORNL </a:t>
            </a:r>
            <a:r>
              <a:rPr lang="en-US" altLang="x-none" sz="2800" dirty="0">
                <a:solidFill>
                  <a:srgbClr val="0000CC"/>
                </a:solidFill>
                <a:latin typeface="+mn-lt"/>
              </a:rPr>
              <a:t>DAAC</a:t>
            </a:r>
          </a:p>
        </p:txBody>
      </p:sp>
      <p:sp>
        <p:nvSpPr>
          <p:cNvPr id="37890" name="Rectangle 3"/>
          <p:cNvSpPr>
            <a:spLocks noGrp="1" noChangeArrowheads="1"/>
          </p:cNvSpPr>
          <p:nvPr>
            <p:ph type="body" idx="1"/>
          </p:nvPr>
        </p:nvSpPr>
        <p:spPr bwMode="auto">
          <a:xfrm>
            <a:off x="304800" y="5029200"/>
            <a:ext cx="8305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Tx/>
              <a:buNone/>
            </a:pPr>
            <a:r>
              <a:rPr lang="en-US" altLang="x-none" dirty="0" smtClean="0">
                <a:hlinkClick r:id="rId3"/>
              </a:rPr>
              <a:t>34 NACP data sets</a:t>
            </a:r>
            <a:endParaRPr lang="en-US" altLang="x-none" dirty="0" smtClean="0"/>
          </a:p>
          <a:p>
            <a:pPr eaLnBrk="1" hangingPunct="1">
              <a:lnSpc>
                <a:spcPct val="90000"/>
              </a:lnSpc>
              <a:buFontTx/>
              <a:buNone/>
            </a:pPr>
            <a:r>
              <a:rPr lang="en-US" altLang="x-none" dirty="0" smtClean="0">
                <a:hlinkClick r:id="rId4"/>
              </a:rPr>
              <a:t>4 FLUXNET data sets</a:t>
            </a:r>
            <a:endParaRPr lang="en-US" altLang="x-none" dirty="0"/>
          </a:p>
          <a:p>
            <a:pPr eaLnBrk="1" hangingPunct="1">
              <a:lnSpc>
                <a:spcPct val="90000"/>
              </a:lnSpc>
              <a:buFontTx/>
              <a:buNone/>
            </a:pPr>
            <a:endParaRPr lang="en-US" altLang="x-none" b="0" dirty="0"/>
          </a:p>
        </p:txBody>
      </p:sp>
      <p:sp>
        <p:nvSpPr>
          <p:cNvPr id="37891" name="Slide Number Placeholder 1"/>
          <p:cNvSpPr>
            <a:spLocks noGrp="1"/>
          </p:cNvSpPr>
          <p:nvPr>
            <p:ph type="sldNum" sz="quarter" idx="10"/>
          </p:nvPr>
        </p:nvSpPr>
        <p:spPr>
          <a:xfrm>
            <a:off x="7180263" y="661035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bg1"/>
                </a:solidFill>
                <a:latin typeface="Arial Narrow" charset="0"/>
                <a:ea typeface="ＭＳ Ｐゴシック" charset="-128"/>
              </a:defRPr>
            </a:lvl1pPr>
            <a:lvl2pPr marL="742950" indent="-285750">
              <a:defRPr sz="1900">
                <a:solidFill>
                  <a:schemeClr val="bg1"/>
                </a:solidFill>
                <a:latin typeface="Arial Narrow" charset="0"/>
                <a:ea typeface="ＭＳ Ｐゴシック" charset="-128"/>
              </a:defRPr>
            </a:lvl2pPr>
            <a:lvl3pPr marL="1143000" indent="-228600">
              <a:defRPr sz="1900">
                <a:solidFill>
                  <a:schemeClr val="bg1"/>
                </a:solidFill>
                <a:latin typeface="Arial Narrow" charset="0"/>
                <a:ea typeface="ＭＳ Ｐゴシック" charset="-128"/>
              </a:defRPr>
            </a:lvl3pPr>
            <a:lvl4pPr marL="1600200" indent="-228600">
              <a:defRPr sz="1900">
                <a:solidFill>
                  <a:schemeClr val="bg1"/>
                </a:solidFill>
                <a:latin typeface="Arial Narrow" charset="0"/>
                <a:ea typeface="ＭＳ Ｐゴシック" charset="-128"/>
              </a:defRPr>
            </a:lvl4pPr>
            <a:lvl5pPr marL="2057400" indent="-228600">
              <a:defRPr sz="1900">
                <a:solidFill>
                  <a:schemeClr val="bg1"/>
                </a:solidFill>
                <a:latin typeface="Arial Narrow" charset="0"/>
                <a:ea typeface="ＭＳ Ｐゴシック" charset="-128"/>
              </a:defRPr>
            </a:lvl5pPr>
            <a:lvl6pPr marL="2514600" indent="-228600" eaLnBrk="0" fontAlgn="base" hangingPunct="0">
              <a:spcBef>
                <a:spcPct val="0"/>
              </a:spcBef>
              <a:spcAft>
                <a:spcPct val="0"/>
              </a:spcAft>
              <a:defRPr sz="1900">
                <a:solidFill>
                  <a:schemeClr val="bg1"/>
                </a:solidFill>
                <a:latin typeface="Arial Narrow" charset="0"/>
                <a:ea typeface="ＭＳ Ｐゴシック" charset="-128"/>
              </a:defRPr>
            </a:lvl6pPr>
            <a:lvl7pPr marL="2971800" indent="-228600" eaLnBrk="0" fontAlgn="base" hangingPunct="0">
              <a:spcBef>
                <a:spcPct val="0"/>
              </a:spcBef>
              <a:spcAft>
                <a:spcPct val="0"/>
              </a:spcAft>
              <a:defRPr sz="1900">
                <a:solidFill>
                  <a:schemeClr val="bg1"/>
                </a:solidFill>
                <a:latin typeface="Arial Narrow" charset="0"/>
                <a:ea typeface="ＭＳ Ｐゴシック" charset="-128"/>
              </a:defRPr>
            </a:lvl7pPr>
            <a:lvl8pPr marL="3429000" indent="-228600" eaLnBrk="0" fontAlgn="base" hangingPunct="0">
              <a:spcBef>
                <a:spcPct val="0"/>
              </a:spcBef>
              <a:spcAft>
                <a:spcPct val="0"/>
              </a:spcAft>
              <a:defRPr sz="1900">
                <a:solidFill>
                  <a:schemeClr val="bg1"/>
                </a:solidFill>
                <a:latin typeface="Arial Narrow" charset="0"/>
                <a:ea typeface="ＭＳ Ｐゴシック" charset="-128"/>
              </a:defRPr>
            </a:lvl8pPr>
            <a:lvl9pPr marL="3886200" indent="-228600" eaLnBrk="0" fontAlgn="base" hangingPunct="0">
              <a:spcBef>
                <a:spcPct val="0"/>
              </a:spcBef>
              <a:spcAft>
                <a:spcPct val="0"/>
              </a:spcAft>
              <a:defRPr sz="1900">
                <a:solidFill>
                  <a:schemeClr val="bg1"/>
                </a:solidFill>
                <a:latin typeface="Arial Narrow" charset="0"/>
                <a:ea typeface="ＭＳ Ｐゴシック" charset="-128"/>
              </a:defRPr>
            </a:lvl9pPr>
          </a:lstStyle>
          <a:p>
            <a:fld id="{00CB921B-5FE2-7642-96DB-446C6DD8B7E1}" type="slidenum">
              <a:rPr lang="en-US" altLang="x-none" sz="900">
                <a:solidFill>
                  <a:schemeClr val="tx1"/>
                </a:solidFill>
                <a:latin typeface="Arial" charset="0"/>
              </a:rPr>
              <a:pPr/>
              <a:t>4</a:t>
            </a:fld>
            <a:endParaRPr lang="en-US" altLang="x-none" sz="900">
              <a:solidFill>
                <a:schemeClr val="tx1"/>
              </a:solidFill>
              <a:latin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371600"/>
            <a:ext cx="6494463" cy="3463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7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a:solidFill>
                  <a:srgbClr val="333399"/>
                </a:solidFill>
                <a:latin typeface="Calibri" charset="0"/>
              </a:rPr>
              <a:t>Workshop </a:t>
            </a:r>
            <a:r>
              <a:rPr lang="en-US" sz="3200" dirty="0" smtClean="0">
                <a:solidFill>
                  <a:srgbClr val="333399"/>
                </a:solidFill>
                <a:latin typeface="Calibri" charset="0"/>
              </a:rPr>
              <a:t>Goals</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i="1" dirty="0">
                <a:latin typeface="Calibri" charset="0"/>
              </a:rPr>
              <a:t>Provide data management practices that investigators </a:t>
            </a:r>
            <a:r>
              <a:rPr lang="en-US" sz="3200" i="1" dirty="0" smtClean="0"/>
              <a:t>can use </a:t>
            </a:r>
            <a:r>
              <a:rPr lang="en-US" sz="3200" i="1" dirty="0"/>
              <a:t>to </a:t>
            </a:r>
            <a:endParaRPr lang="en-US" sz="3200" i="1" dirty="0" smtClean="0"/>
          </a:p>
          <a:p>
            <a:r>
              <a:rPr lang="en-US" sz="3200" i="1" dirty="0" smtClean="0"/>
              <a:t>improve </a:t>
            </a:r>
            <a:r>
              <a:rPr lang="en-US" sz="3200" i="1" dirty="0"/>
              <a:t>the usability of their </a:t>
            </a:r>
            <a:r>
              <a:rPr lang="en-US" sz="3200" i="1" dirty="0" smtClean="0"/>
              <a:t>data</a:t>
            </a:r>
          </a:p>
          <a:p>
            <a:r>
              <a:rPr lang="en-US" sz="3200" i="1" dirty="0" smtClean="0"/>
              <a:t>encourage open science and reproducible research</a:t>
            </a:r>
            <a:endParaRPr lang="en-US" sz="3200" i="1" dirty="0">
              <a:latin typeface="Calibri" charset="0"/>
            </a:endParaRP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5</a:t>
            </a:fld>
            <a:endParaRPr 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Workshop Agenda</a:t>
            </a:r>
            <a:endParaRPr lang="en-US" dirty="0">
              <a:solidFill>
                <a:srgbClr val="000090"/>
              </a:solidFill>
            </a:endParaRPr>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43821045"/>
              </p:ext>
            </p:extLst>
          </p:nvPr>
        </p:nvGraphicFramePr>
        <p:xfrm>
          <a:off x="533400" y="1524000"/>
          <a:ext cx="7772399" cy="3048000"/>
        </p:xfrm>
        <a:graphic>
          <a:graphicData uri="http://schemas.openxmlformats.org/drawingml/2006/table">
            <a:tbl>
              <a:tblPr>
                <a:tableStyleId>{284E427A-3D55-4303-BF80-6455036E1DE7}</a:tableStyleId>
              </a:tblPr>
              <a:tblGrid>
                <a:gridCol w="4800600"/>
                <a:gridCol w="1785058"/>
                <a:gridCol w="1186741"/>
              </a:tblGrid>
              <a:tr h="353961">
                <a:tc>
                  <a:txBody>
                    <a:bodyPr/>
                    <a:lstStyle/>
                    <a:p>
                      <a:pPr marL="0" marR="0">
                        <a:spcBef>
                          <a:spcPts val="0"/>
                        </a:spcBef>
                        <a:spcAft>
                          <a:spcPts val="0"/>
                        </a:spcAft>
                      </a:pPr>
                      <a:r>
                        <a:rPr lang="en-US" sz="1800" dirty="0">
                          <a:effectLst/>
                        </a:rPr>
                        <a:t>Introduction</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a:effectLst/>
                        </a:rPr>
                        <a:t>Alison </a:t>
                      </a:r>
                      <a:r>
                        <a:rPr lang="en-US" sz="1800" dirty="0" smtClean="0">
                          <a:effectLst/>
                        </a:rPr>
                        <a:t>Boyer</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1:00</a:t>
                      </a:r>
                      <a:endParaRPr lang="en-US" sz="1800">
                        <a:effectLst/>
                        <a:latin typeface="Calibri" charset="0"/>
                        <a:ea typeface="ＭＳ 明朝" charset="-128"/>
                        <a:cs typeface="Arial" charset="0"/>
                      </a:endParaRPr>
                    </a:p>
                  </a:txBody>
                  <a:tcPr marL="68580" marR="68580" marT="0" marB="0"/>
                </a:tc>
              </a:tr>
              <a:tr h="353961">
                <a:tc>
                  <a:txBody>
                    <a:bodyPr/>
                    <a:lstStyle/>
                    <a:p>
                      <a:pPr marL="0" marR="0">
                        <a:spcBef>
                          <a:spcPts val="0"/>
                        </a:spcBef>
                        <a:spcAft>
                          <a:spcPts val="0"/>
                        </a:spcAft>
                      </a:pPr>
                      <a:r>
                        <a:rPr lang="en-US" sz="1800" dirty="0">
                          <a:effectLst/>
                        </a:rPr>
                        <a:t>Ten principles of data management</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a:effectLst/>
                        </a:rPr>
                        <a:t>Alison </a:t>
                      </a:r>
                      <a:r>
                        <a:rPr lang="en-US" sz="1800" dirty="0" smtClean="0">
                          <a:effectLst/>
                        </a:rPr>
                        <a:t>Boyer</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1:15</a:t>
                      </a:r>
                      <a:endParaRPr lang="en-US" sz="1800">
                        <a:effectLst/>
                        <a:latin typeface="Calibri" charset="0"/>
                        <a:ea typeface="ＭＳ 明朝" charset="-128"/>
                        <a:cs typeface="Arial" charset="0"/>
                      </a:endParaRPr>
                    </a:p>
                  </a:txBody>
                  <a:tcPr marL="68580" marR="68580" marT="0" marB="0"/>
                </a:tc>
              </a:tr>
              <a:tr h="385917">
                <a:tc>
                  <a:txBody>
                    <a:bodyPr/>
                    <a:lstStyle/>
                    <a:p>
                      <a:pPr marL="0" marR="0">
                        <a:spcBef>
                          <a:spcPts val="0"/>
                        </a:spcBef>
                        <a:spcAft>
                          <a:spcPts val="0"/>
                        </a:spcAft>
                      </a:pPr>
                      <a:r>
                        <a:rPr lang="en-US" sz="1800" dirty="0">
                          <a:effectLst/>
                        </a:rPr>
                        <a:t>How to write a data management plan</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err="1">
                          <a:effectLst/>
                        </a:rPr>
                        <a:t>Debjani</a:t>
                      </a:r>
                      <a:r>
                        <a:rPr lang="en-US" sz="1800" dirty="0">
                          <a:effectLst/>
                        </a:rPr>
                        <a:t> </a:t>
                      </a:r>
                      <a:r>
                        <a:rPr lang="en-US" sz="1800" dirty="0" smtClean="0">
                          <a:effectLst/>
                        </a:rPr>
                        <a:t>Deb</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2:00</a:t>
                      </a:r>
                      <a:endParaRPr lang="en-US" sz="1800">
                        <a:effectLst/>
                        <a:latin typeface="Calibri" charset="0"/>
                        <a:ea typeface="ＭＳ 明朝" charset="-128"/>
                        <a:cs typeface="Arial" charset="0"/>
                      </a:endParaRPr>
                    </a:p>
                  </a:txBody>
                  <a:tcPr marL="68580" marR="68580" marT="0" marB="0"/>
                </a:tc>
              </a:tr>
              <a:tr h="396978">
                <a:tc>
                  <a:txBody>
                    <a:bodyPr/>
                    <a:lstStyle/>
                    <a:p>
                      <a:pPr marL="0" marR="0">
                        <a:spcBef>
                          <a:spcPts val="0"/>
                        </a:spcBef>
                        <a:spcAft>
                          <a:spcPts val="0"/>
                        </a:spcAft>
                      </a:pPr>
                      <a:r>
                        <a:rPr lang="en-US" sz="1800" dirty="0">
                          <a:effectLst/>
                        </a:rPr>
                        <a:t>Break</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a:t>
                      </a:r>
                      <a:endParaRPr lang="en-US" sz="180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2:30 – 2:45</a:t>
                      </a:r>
                      <a:endParaRPr lang="en-US" sz="1800">
                        <a:effectLst/>
                        <a:latin typeface="Calibri" charset="0"/>
                        <a:ea typeface="ＭＳ 明朝" charset="-128"/>
                        <a:cs typeface="Arial" charset="0"/>
                      </a:endParaRPr>
                    </a:p>
                  </a:txBody>
                  <a:tcPr marL="68580" marR="68580" marT="0" marB="0"/>
                </a:tc>
              </a:tr>
              <a:tr h="452283">
                <a:tc>
                  <a:txBody>
                    <a:bodyPr/>
                    <a:lstStyle/>
                    <a:p>
                      <a:pPr marL="0" marR="0">
                        <a:spcBef>
                          <a:spcPts val="0"/>
                        </a:spcBef>
                        <a:spcAft>
                          <a:spcPts val="0"/>
                        </a:spcAft>
                      </a:pPr>
                      <a:r>
                        <a:rPr lang="en-US" sz="1800" dirty="0">
                          <a:effectLst/>
                        </a:rPr>
                        <a:t>Standards and tools to access and visualize data</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err="1">
                          <a:effectLst/>
                        </a:rPr>
                        <a:t>Yaxing</a:t>
                      </a:r>
                      <a:r>
                        <a:rPr lang="en-US" sz="1800" dirty="0">
                          <a:effectLst/>
                        </a:rPr>
                        <a:t> </a:t>
                      </a:r>
                      <a:r>
                        <a:rPr lang="en-US" sz="1800" dirty="0" smtClean="0">
                          <a:effectLst/>
                        </a:rPr>
                        <a:t>Wei</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2:45</a:t>
                      </a:r>
                      <a:endParaRPr lang="en-US" sz="1800">
                        <a:effectLst/>
                        <a:latin typeface="Calibri" charset="0"/>
                        <a:ea typeface="ＭＳ 明朝" charset="-128"/>
                        <a:cs typeface="Arial" charset="0"/>
                      </a:endParaRPr>
                    </a:p>
                  </a:txBody>
                  <a:tcPr marL="68580" marR="68580" marT="0" marB="0"/>
                </a:tc>
              </a:tr>
              <a:tr h="353961">
                <a:tc>
                  <a:txBody>
                    <a:bodyPr/>
                    <a:lstStyle/>
                    <a:p>
                      <a:pPr marL="0" marR="0">
                        <a:spcBef>
                          <a:spcPts val="0"/>
                        </a:spcBef>
                        <a:spcAft>
                          <a:spcPts val="0"/>
                        </a:spcAft>
                      </a:pPr>
                      <a:r>
                        <a:rPr lang="en-US" sz="1800">
                          <a:effectLst/>
                        </a:rPr>
                        <a:t>Archiving data with ORNL DAAC</a:t>
                      </a:r>
                      <a:endParaRPr lang="en-US" sz="180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err="1">
                          <a:effectLst/>
                        </a:rPr>
                        <a:t>Debjani</a:t>
                      </a:r>
                      <a:r>
                        <a:rPr lang="en-US" sz="1800" dirty="0">
                          <a:effectLst/>
                        </a:rPr>
                        <a:t> </a:t>
                      </a:r>
                      <a:r>
                        <a:rPr lang="en-US" sz="1800" dirty="0" smtClean="0">
                          <a:effectLst/>
                        </a:rPr>
                        <a:t>Deb</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a:effectLst/>
                        </a:rPr>
                        <a:t>3:30</a:t>
                      </a:r>
                      <a:endParaRPr lang="en-US" sz="1800">
                        <a:effectLst/>
                        <a:latin typeface="Calibri" charset="0"/>
                        <a:ea typeface="ＭＳ 明朝" charset="-128"/>
                        <a:cs typeface="Arial" charset="0"/>
                      </a:endParaRPr>
                    </a:p>
                  </a:txBody>
                  <a:tcPr marL="68580" marR="68580" marT="0" marB="0"/>
                </a:tc>
              </a:tr>
              <a:tr h="396978">
                <a:tc>
                  <a:txBody>
                    <a:bodyPr/>
                    <a:lstStyle/>
                    <a:p>
                      <a:pPr marL="0" marR="0">
                        <a:spcBef>
                          <a:spcPts val="0"/>
                        </a:spcBef>
                        <a:spcAft>
                          <a:spcPts val="0"/>
                        </a:spcAft>
                      </a:pPr>
                      <a:r>
                        <a:rPr lang="en-US" sz="1800">
                          <a:effectLst/>
                        </a:rPr>
                        <a:t>Writing a readme file / Open Q&amp;A</a:t>
                      </a:r>
                      <a:endParaRPr lang="en-US" sz="180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a:effectLst/>
                        </a:rPr>
                        <a:t>Workshop team</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a:effectLst/>
                        </a:rPr>
                        <a:t>4:00</a:t>
                      </a:r>
                      <a:endParaRPr lang="en-US" sz="1800" dirty="0">
                        <a:effectLst/>
                        <a:latin typeface="Calibri" charset="0"/>
                        <a:ea typeface="ＭＳ 明朝" charset="-128"/>
                        <a:cs typeface="Arial" charset="0"/>
                      </a:endParaRPr>
                    </a:p>
                  </a:txBody>
                  <a:tcPr marL="68580" marR="68580" marT="0" marB="0"/>
                </a:tc>
              </a:tr>
              <a:tr h="353961">
                <a:tc>
                  <a:txBody>
                    <a:bodyPr/>
                    <a:lstStyle/>
                    <a:p>
                      <a:pPr marL="0" marR="0">
                        <a:spcBef>
                          <a:spcPts val="0"/>
                        </a:spcBef>
                        <a:spcAft>
                          <a:spcPts val="0"/>
                        </a:spcAft>
                      </a:pPr>
                      <a:r>
                        <a:rPr lang="en-US" sz="1800">
                          <a:effectLst/>
                        </a:rPr>
                        <a:t>Closing</a:t>
                      </a:r>
                      <a:endParaRPr lang="en-US" sz="180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a:effectLst/>
                        </a:rPr>
                        <a:t>Alison </a:t>
                      </a:r>
                      <a:r>
                        <a:rPr lang="en-US" sz="1800" dirty="0" smtClean="0">
                          <a:effectLst/>
                        </a:rPr>
                        <a:t>Boyer</a:t>
                      </a:r>
                      <a:endParaRPr lang="en-US" sz="1800" dirty="0">
                        <a:effectLst/>
                        <a:latin typeface="Calibri" charset="0"/>
                        <a:ea typeface="ＭＳ 明朝" charset="-128"/>
                        <a:cs typeface="Arial" charset="0"/>
                      </a:endParaRPr>
                    </a:p>
                  </a:txBody>
                  <a:tcPr marL="68580" marR="68580" marT="0" marB="0"/>
                </a:tc>
                <a:tc>
                  <a:txBody>
                    <a:bodyPr/>
                    <a:lstStyle/>
                    <a:p>
                      <a:pPr marL="0" marR="0">
                        <a:spcBef>
                          <a:spcPts val="0"/>
                        </a:spcBef>
                        <a:spcAft>
                          <a:spcPts val="0"/>
                        </a:spcAft>
                      </a:pPr>
                      <a:r>
                        <a:rPr lang="en-US" sz="1800" dirty="0">
                          <a:effectLst/>
                        </a:rPr>
                        <a:t>4:45</a:t>
                      </a:r>
                      <a:endParaRPr lang="en-US" sz="1800" dirty="0">
                        <a:effectLst/>
                        <a:latin typeface="Calibri" charset="0"/>
                        <a:ea typeface="ＭＳ 明朝" charset="-128"/>
                        <a:cs typeface="Arial" charset="0"/>
                      </a:endParaRPr>
                    </a:p>
                  </a:txBody>
                  <a:tcPr marL="68580" marR="68580" marT="0" marB="0"/>
                </a:tc>
              </a:tr>
            </a:tbl>
          </a:graphicData>
        </a:graphic>
      </p:graphicFrame>
    </p:spTree>
    <p:extLst>
      <p:ext uri="{BB962C8B-B14F-4D97-AF65-F5344CB8AC3E}">
        <p14:creationId xmlns:p14="http://schemas.microsoft.com/office/powerpoint/2010/main" val="125553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2800" dirty="0">
                <a:solidFill>
                  <a:srgbClr val="333399"/>
                </a:solidFill>
                <a:latin typeface="Calibri" charset="0"/>
              </a:rPr>
              <a:t>Benefits of Good Data Management Practices</a:t>
            </a:r>
          </a:p>
        </p:txBody>
      </p:sp>
      <p:sp>
        <p:nvSpPr>
          <p:cNvPr id="23554" name="Content Placeholder 2"/>
          <p:cNvSpPr>
            <a:spLocks noGrp="1"/>
          </p:cNvSpPr>
          <p:nvPr>
            <p:ph idx="1"/>
          </p:nvPr>
        </p:nvSpPr>
        <p:spPr>
          <a:xfrm>
            <a:off x="457200" y="1447800"/>
            <a:ext cx="7315200" cy="4678363"/>
          </a:xfrm>
        </p:spPr>
        <p:txBody>
          <a:bodyPr/>
          <a:lstStyle/>
          <a:p>
            <a:pPr>
              <a:buFontTx/>
              <a:buNone/>
            </a:pPr>
            <a:r>
              <a:rPr lang="en-US" sz="2200" dirty="0">
                <a:latin typeface="Helvetica Neue Light" charset="0"/>
                <a:cs typeface="Helvetica Neue Light" charset="0"/>
              </a:rPr>
              <a:t>Short-term</a:t>
            </a:r>
          </a:p>
          <a:p>
            <a:r>
              <a:rPr lang="en-US" sz="2200" dirty="0">
                <a:latin typeface="Helvetica Neue Light" charset="0"/>
                <a:cs typeface="Helvetica Neue Light" charset="0"/>
              </a:rPr>
              <a:t>Spend less time </a:t>
            </a:r>
            <a:r>
              <a:rPr lang="en-US" sz="2200" dirty="0" smtClean="0">
                <a:latin typeface="Helvetica Neue Light" charset="0"/>
                <a:cs typeface="Helvetica Neue Light" charset="0"/>
              </a:rPr>
              <a:t>on data “munging” and </a:t>
            </a:r>
            <a:r>
              <a:rPr lang="en-US" sz="2200" dirty="0">
                <a:latin typeface="Helvetica Neue Light" charset="0"/>
                <a:cs typeface="Helvetica Neue Light" charset="0"/>
              </a:rPr>
              <a:t>more time doing research</a:t>
            </a:r>
          </a:p>
          <a:p>
            <a:r>
              <a:rPr lang="en-US" sz="2200" dirty="0">
                <a:latin typeface="Helvetica Neue Light" charset="0"/>
                <a:cs typeface="Helvetica Neue Light" charset="0"/>
              </a:rPr>
              <a:t>Collaborators can readily understand and use data files</a:t>
            </a:r>
          </a:p>
          <a:p>
            <a:pPr>
              <a:buFontTx/>
              <a:buNone/>
            </a:pPr>
            <a:endParaRPr lang="en-US" sz="2200" dirty="0">
              <a:latin typeface="Helvetica Neue Light" charset="0"/>
              <a:cs typeface="Helvetica Neue Light" charset="0"/>
            </a:endParaRPr>
          </a:p>
          <a:p>
            <a:pPr>
              <a:buFontTx/>
              <a:buNone/>
            </a:pPr>
            <a:r>
              <a:rPr lang="en-US" sz="2200" dirty="0">
                <a:latin typeface="Helvetica Neue Light" charset="0"/>
                <a:cs typeface="Helvetica Neue Light" charset="0"/>
              </a:rPr>
              <a:t>Long-term (data archival)</a:t>
            </a:r>
          </a:p>
          <a:p>
            <a:r>
              <a:rPr lang="en-US" sz="2200" dirty="0">
                <a:latin typeface="Helvetica Neue Light" charset="0"/>
                <a:cs typeface="Helvetica Neue Light" charset="0"/>
              </a:rPr>
              <a:t>Scientists outside your project can find, understand, and use your data</a:t>
            </a:r>
          </a:p>
          <a:p>
            <a:r>
              <a:rPr lang="en-US" sz="2200" dirty="0">
                <a:latin typeface="Helvetica Neue Light" charset="0"/>
                <a:cs typeface="Helvetica Neue Light" charset="0"/>
              </a:rPr>
              <a:t>You get credit for archived data products and their use in other papers</a:t>
            </a:r>
          </a:p>
          <a:p>
            <a:r>
              <a:rPr lang="en-US" sz="2200" dirty="0">
                <a:latin typeface="Helvetica Neue Light" charset="0"/>
                <a:cs typeface="Helvetica Neue Light" charset="0"/>
              </a:rPr>
              <a:t>Funding agencies protect their investment </a:t>
            </a:r>
          </a:p>
          <a:p>
            <a:endParaRPr lang="en-US" dirty="0">
              <a:latin typeface="Helvetica Neue Light" charset="0"/>
              <a:cs typeface="Helvetica Neue Light" charset="0"/>
            </a:endParaRPr>
          </a:p>
        </p:txBody>
      </p:sp>
      <p:sp>
        <p:nvSpPr>
          <p:cNvPr id="23555"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4D4ADB0D-2093-4E44-849A-526BC9BD6813}" type="slidenum">
              <a:rPr lang="en-US" sz="1400"/>
              <a:pPr/>
              <a:t>7</a:t>
            </a:fld>
            <a:endParaRPr 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solidFill>
                  <a:srgbClr val="333399"/>
                </a:solidFill>
                <a:latin typeface="Calibri" charset="0"/>
              </a:rPr>
              <a:t>Ten principles of data management</a:t>
            </a:r>
            <a:endParaRPr lang="en-US" dirty="0">
              <a:solidFill>
                <a:srgbClr val="333399"/>
              </a:solidFill>
              <a:latin typeface="Calibri" charset="0"/>
            </a:endParaRPr>
          </a:p>
        </p:txBody>
      </p:sp>
      <p:sp>
        <p:nvSpPr>
          <p:cNvPr id="3" name="Content Placeholder 2"/>
          <p:cNvSpPr>
            <a:spLocks noGrp="1"/>
          </p:cNvSpPr>
          <p:nvPr>
            <p:ph idx="1"/>
          </p:nvPr>
        </p:nvSpPr>
        <p:spPr>
          <a:xfrm>
            <a:off x="457200" y="1493838"/>
            <a:ext cx="7086600" cy="4678362"/>
          </a:xfrm>
        </p:spPr>
        <p:txBody>
          <a:bodyPr/>
          <a:lstStyle/>
          <a:p>
            <a:pPr marL="635000" indent="-635000">
              <a:buFont typeface="+mj-lt"/>
              <a:buAutoNum type="arabicPeriod"/>
              <a:defRPr/>
            </a:pPr>
            <a:r>
              <a:rPr lang="en-US" sz="2500" dirty="0"/>
              <a:t>Define the contents of your data files  </a:t>
            </a:r>
          </a:p>
          <a:p>
            <a:pPr marL="635000" indent="-635000">
              <a:buFont typeface="+mj-lt"/>
              <a:buAutoNum type="arabicPeriod"/>
              <a:defRPr/>
            </a:pPr>
            <a:r>
              <a:rPr lang="en-US" sz="2500" dirty="0"/>
              <a:t>Define the variables</a:t>
            </a:r>
          </a:p>
          <a:p>
            <a:pPr marL="635000" indent="-635000">
              <a:buFont typeface="+mj-lt"/>
              <a:buAutoNum type="arabicPeriod"/>
              <a:defRPr/>
            </a:pPr>
            <a:r>
              <a:rPr lang="en-US" sz="2500" dirty="0"/>
              <a:t>Use consistent data organization</a:t>
            </a:r>
          </a:p>
          <a:p>
            <a:pPr marL="635000" indent="-635000">
              <a:buFont typeface="+mj-lt"/>
              <a:buAutoNum type="arabicPeriod"/>
              <a:defRPr/>
            </a:pPr>
            <a:r>
              <a:rPr lang="en-US" sz="2500" dirty="0"/>
              <a:t>Use stable file formats </a:t>
            </a:r>
          </a:p>
          <a:p>
            <a:pPr marL="635000" indent="-635000">
              <a:buFont typeface="+mj-lt"/>
              <a:buAutoNum type="arabicPeriod"/>
              <a:defRPr/>
            </a:pPr>
            <a:r>
              <a:rPr lang="en-US" sz="2500" dirty="0"/>
              <a:t>Assign descriptive file names </a:t>
            </a:r>
          </a:p>
          <a:p>
            <a:pPr marL="635000" indent="-635000">
              <a:buFont typeface="+mj-lt"/>
              <a:buAutoNum type="arabicPeriod"/>
              <a:defRPr/>
            </a:pPr>
            <a:r>
              <a:rPr lang="en-US" sz="2500" dirty="0"/>
              <a:t>Preserve processing information</a:t>
            </a:r>
          </a:p>
          <a:p>
            <a:pPr marL="635000" indent="-635000">
              <a:buFont typeface="+mj-lt"/>
              <a:buAutoNum type="arabicPeriod"/>
              <a:defRPr/>
            </a:pPr>
            <a:r>
              <a:rPr lang="en-US" sz="2500" dirty="0"/>
              <a:t>Perform basic quality assurance </a:t>
            </a:r>
          </a:p>
          <a:p>
            <a:pPr marL="635000" indent="-635000">
              <a:buFont typeface="+mj-lt"/>
              <a:buAutoNum type="arabicPeriod"/>
              <a:defRPr/>
            </a:pPr>
            <a:r>
              <a:rPr lang="en-US" sz="2500" dirty="0"/>
              <a:t>Provide documentation</a:t>
            </a:r>
          </a:p>
          <a:p>
            <a:pPr marL="635000" indent="-635000">
              <a:buFont typeface="+mj-lt"/>
              <a:buAutoNum type="arabicPeriod"/>
              <a:defRPr/>
            </a:pPr>
            <a:r>
              <a:rPr lang="en-US" sz="2500" dirty="0"/>
              <a:t>Protect your data</a:t>
            </a:r>
          </a:p>
          <a:p>
            <a:pPr marL="635000" indent="-635000">
              <a:buFont typeface="+mj-lt"/>
              <a:buAutoNum type="arabicPeriod"/>
              <a:defRPr/>
            </a:pPr>
            <a:r>
              <a:rPr lang="en-US" sz="2500" dirty="0"/>
              <a:t>Preserve your data</a:t>
            </a:r>
          </a:p>
          <a:p>
            <a:pPr marL="0" indent="0">
              <a:buNone/>
              <a:defRPr/>
            </a:pPr>
            <a:endParaRPr lang="en-US" sz="2500" dirty="0"/>
          </a:p>
          <a:p>
            <a:pPr marL="508000" indent="-508000">
              <a:buFont typeface="+mj-lt"/>
              <a:buAutoNum type="arabicPeriod"/>
              <a:defRPr/>
            </a:pPr>
            <a:endParaRPr lang="en-US" sz="2500" dirty="0"/>
          </a:p>
          <a:p>
            <a:pPr eaLnBrk="1" hangingPunct="1">
              <a:defRPr/>
            </a:pPr>
            <a:endParaRPr lang="en-US" sz="2500" dirty="0"/>
          </a:p>
        </p:txBody>
      </p:sp>
      <p:sp>
        <p:nvSpPr>
          <p:cNvPr id="32771" name="Slide Number Placeholder 3"/>
          <p:cNvSpPr>
            <a:spLocks noGrp="1"/>
          </p:cNvSpPr>
          <p:nvPr>
            <p:ph type="sldNum" sz="quarter" idx="4294967295"/>
          </p:nvPr>
        </p:nvSpPr>
        <p:spPr>
          <a:xfrm>
            <a:off x="6457950" y="6356351"/>
            <a:ext cx="20574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92314599-1376-D540-88FA-972D0DD22C24}" type="slidenum">
              <a:rPr lang="en-US" sz="1400"/>
              <a:pPr eaLnBrk="1" hangingPunct="1"/>
              <a:t>8</a:t>
            </a:fld>
            <a:endParaRPr lang="en-US" sz="1400"/>
          </a:p>
        </p:txBody>
      </p:sp>
    </p:spTree>
    <p:extLst>
      <p:ext uri="{BB962C8B-B14F-4D97-AF65-F5344CB8AC3E}">
        <p14:creationId xmlns:p14="http://schemas.microsoft.com/office/powerpoint/2010/main" val="151503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7772400" cy="944562"/>
          </a:xfrm>
        </p:spPr>
        <p:txBody>
          <a:bodyPr/>
          <a:lstStyle/>
          <a:p>
            <a:r>
              <a:rPr lang="en-US" dirty="0">
                <a:solidFill>
                  <a:srgbClr val="333399"/>
                </a:solidFill>
                <a:ea typeface="ヒラギノ角ゴ ProN W3" charset="0"/>
                <a:cs typeface="ヒラギノ角ゴ ProN W3" charset="0"/>
              </a:rPr>
              <a:t>1. Define the contents of your data files</a:t>
            </a:r>
          </a:p>
        </p:txBody>
      </p:sp>
      <p:sp>
        <p:nvSpPr>
          <p:cNvPr id="40962" name="Content Placeholder 2"/>
          <p:cNvSpPr>
            <a:spLocks noGrp="1"/>
          </p:cNvSpPr>
          <p:nvPr>
            <p:ph idx="1"/>
          </p:nvPr>
        </p:nvSpPr>
        <p:spPr>
          <a:xfrm>
            <a:off x="457647" y="1371600"/>
            <a:ext cx="8152953" cy="5004197"/>
          </a:xfrm>
        </p:spPr>
        <p:txBody>
          <a:bodyPr>
            <a:normAutofit fontScale="92500" lnSpcReduction="10000"/>
          </a:bodyPr>
          <a:lstStyle/>
          <a:p>
            <a:pPr marL="275695" indent="-275695">
              <a:lnSpc>
                <a:spcPct val="110000"/>
              </a:lnSpc>
              <a:spcBef>
                <a:spcPts val="72"/>
              </a:spcBef>
              <a:spcAft>
                <a:spcPts val="0"/>
              </a:spcAft>
            </a:pPr>
            <a:r>
              <a:rPr lang="en-US" dirty="0">
                <a:latin typeface="Helvetica Neue" charset="0"/>
                <a:ea typeface="ヒラギノ角ゴ ProN W3" charset="0"/>
                <a:cs typeface="ヒラギノ角ゴ ProN W3" charset="0"/>
              </a:rPr>
              <a:t>Content flows from science plan (hypotheses) and is informed from requirements of final archive.</a:t>
            </a:r>
          </a:p>
          <a:p>
            <a:pPr marL="275695" indent="-275695">
              <a:lnSpc>
                <a:spcPct val="110000"/>
              </a:lnSpc>
              <a:spcBef>
                <a:spcPts val="72"/>
              </a:spcBef>
              <a:spcAft>
                <a:spcPts val="0"/>
              </a:spcAft>
            </a:pPr>
            <a:endParaRPr lang="en-US" dirty="0">
              <a:latin typeface="Helvetica Neue" charset="0"/>
              <a:ea typeface="ヒラギノ角ゴ ProN W3" charset="0"/>
              <a:cs typeface="ヒラギノ角ゴ ProN W3" charset="0"/>
            </a:endParaRPr>
          </a:p>
          <a:p>
            <a:pPr marL="275695" indent="-275695">
              <a:lnSpc>
                <a:spcPct val="110000"/>
              </a:lnSpc>
              <a:spcBef>
                <a:spcPts val="72"/>
              </a:spcBef>
              <a:spcAft>
                <a:spcPts val="0"/>
              </a:spcAft>
            </a:pPr>
            <a:r>
              <a:rPr lang="en-US" dirty="0">
                <a:latin typeface="Helvetica Neue" charset="0"/>
                <a:ea typeface="ヒラギノ角ゴ ProN W3" charset="0"/>
                <a:cs typeface="ヒラギノ角ゴ ProN W3" charset="0"/>
              </a:rPr>
              <a:t>Keep a set of similar measurements together in one file</a:t>
            </a:r>
          </a:p>
          <a:p>
            <a:pPr marL="932238" lvl="2" indent="-342900">
              <a:lnSpc>
                <a:spcPct val="110000"/>
              </a:lnSpc>
              <a:spcBef>
                <a:spcPts val="72"/>
              </a:spcBef>
              <a:spcAft>
                <a:spcPts val="0"/>
              </a:spcAft>
              <a:buFont typeface="Wingdings" charset="2"/>
              <a:buChar char="§"/>
            </a:pPr>
            <a:r>
              <a:rPr lang="en-US" sz="2400" dirty="0">
                <a:latin typeface="Helvetica Neue" charset="0"/>
                <a:ea typeface="ヒラギノ角ゴ ProN W3" charset="0"/>
                <a:cs typeface="ヒラギノ角ゴ ProN W3" charset="0"/>
              </a:rPr>
              <a:t>same investigator, </a:t>
            </a:r>
          </a:p>
          <a:p>
            <a:pPr marL="932238" lvl="2" indent="-342900">
              <a:lnSpc>
                <a:spcPct val="110000"/>
              </a:lnSpc>
              <a:spcBef>
                <a:spcPts val="72"/>
              </a:spcBef>
              <a:spcAft>
                <a:spcPts val="0"/>
              </a:spcAft>
              <a:buFont typeface="Wingdings" charset="2"/>
              <a:buChar char="§"/>
            </a:pPr>
            <a:r>
              <a:rPr lang="en-US" sz="2400" dirty="0">
                <a:latin typeface="Helvetica Neue" charset="0"/>
                <a:ea typeface="ヒラギノ角ゴ ProN W3" charset="0"/>
                <a:cs typeface="ヒラギノ角ゴ ProN W3" charset="0"/>
              </a:rPr>
              <a:t>methods, </a:t>
            </a:r>
          </a:p>
          <a:p>
            <a:pPr marL="932238" lvl="2" indent="-342900">
              <a:lnSpc>
                <a:spcPct val="110000"/>
              </a:lnSpc>
              <a:spcBef>
                <a:spcPts val="72"/>
              </a:spcBef>
              <a:spcAft>
                <a:spcPts val="0"/>
              </a:spcAft>
              <a:buFont typeface="Wingdings" charset="2"/>
              <a:buChar char="§"/>
            </a:pPr>
            <a:r>
              <a:rPr lang="en-US" sz="2400" dirty="0">
                <a:latin typeface="Helvetica Neue" charset="0"/>
                <a:ea typeface="ヒラギノ角ゴ ProN W3" charset="0"/>
                <a:cs typeface="ヒラギノ角ゴ ProN W3" charset="0"/>
              </a:rPr>
              <a:t>time </a:t>
            </a:r>
            <a:r>
              <a:rPr lang="en-US" sz="2400" dirty="0" smtClean="0">
                <a:latin typeface="Helvetica Neue" charset="0"/>
                <a:ea typeface="ヒラギノ角ゴ ProN W3" charset="0"/>
                <a:cs typeface="ヒラギノ角ゴ ProN W3" charset="0"/>
              </a:rPr>
              <a:t>basis</a:t>
            </a:r>
            <a:endParaRPr lang="en-US" sz="2400" dirty="0">
              <a:latin typeface="Helvetica Neue" charset="0"/>
              <a:ea typeface="ヒラギノ角ゴ ProN W3" charset="0"/>
              <a:cs typeface="ヒラギノ角ゴ ProN W3" charset="0"/>
            </a:endParaRPr>
          </a:p>
          <a:p>
            <a:pPr marL="932238" lvl="2" indent="-342900">
              <a:lnSpc>
                <a:spcPct val="110000"/>
              </a:lnSpc>
              <a:spcBef>
                <a:spcPts val="72"/>
              </a:spcBef>
              <a:spcAft>
                <a:spcPts val="0"/>
              </a:spcAft>
              <a:buFont typeface="Wingdings" charset="2"/>
              <a:buChar char="§"/>
            </a:pPr>
            <a:r>
              <a:rPr lang="en-US" sz="2400" dirty="0" smtClean="0">
                <a:latin typeface="Helvetica Neue" charset="0"/>
                <a:ea typeface="ヒラギノ角ゴ ProN W3" charset="0"/>
                <a:cs typeface="ヒラギノ角ゴ ProN W3" charset="0"/>
              </a:rPr>
              <a:t>instrument</a:t>
            </a:r>
          </a:p>
          <a:p>
            <a:pPr marL="276811" lvl="1" indent="0">
              <a:lnSpc>
                <a:spcPct val="110000"/>
              </a:lnSpc>
              <a:spcBef>
                <a:spcPts val="72"/>
              </a:spcBef>
              <a:spcAft>
                <a:spcPts val="0"/>
              </a:spcAft>
              <a:buNone/>
            </a:pPr>
            <a:endParaRPr lang="en-US" i="1" dirty="0" smtClean="0">
              <a:latin typeface="Helvetica Neue" charset="0"/>
              <a:ea typeface="ヒラギノ角ゴ ProN W3" charset="0"/>
              <a:cs typeface="ヒラギノ角ゴ ProN W3" charset="0"/>
            </a:endParaRPr>
          </a:p>
          <a:p>
            <a:pPr marL="3175" lvl="1" indent="0" algn="ctr">
              <a:lnSpc>
                <a:spcPct val="110000"/>
              </a:lnSpc>
              <a:spcBef>
                <a:spcPts val="72"/>
              </a:spcBef>
              <a:spcAft>
                <a:spcPts val="0"/>
              </a:spcAft>
              <a:buNone/>
            </a:pPr>
            <a:r>
              <a:rPr lang="en-US" i="1" dirty="0" smtClean="0">
                <a:solidFill>
                  <a:schemeClr val="accent2"/>
                </a:solidFill>
                <a:latin typeface="Helvetica Neue" charset="0"/>
                <a:ea typeface="ヒラギノ角ゴ ProN W3" charset="0"/>
                <a:cs typeface="ヒラギノ角ゴ ProN W3" charset="0"/>
              </a:rPr>
              <a:t>No </a:t>
            </a:r>
            <a:r>
              <a:rPr lang="en-US" i="1" dirty="0">
                <a:solidFill>
                  <a:schemeClr val="accent2"/>
                </a:solidFill>
                <a:latin typeface="Helvetica Neue" charset="0"/>
                <a:ea typeface="ヒラギノ角ゴ ProN W3" charset="0"/>
                <a:cs typeface="ヒラギノ角ゴ ProN W3" charset="0"/>
              </a:rPr>
              <a:t>hard and fast rules about contents of each </a:t>
            </a:r>
            <a:r>
              <a:rPr lang="en-US" i="1" dirty="0" smtClean="0">
                <a:solidFill>
                  <a:schemeClr val="accent2"/>
                </a:solidFill>
                <a:latin typeface="Helvetica Neue" charset="0"/>
                <a:ea typeface="ヒラギノ角ゴ ProN W3" charset="0"/>
                <a:cs typeface="ヒラギノ角ゴ ProN W3" charset="0"/>
              </a:rPr>
              <a:t>file</a:t>
            </a:r>
            <a:endParaRPr lang="en-US" i="1" dirty="0">
              <a:solidFill>
                <a:schemeClr val="accent2"/>
              </a:solidFill>
              <a:latin typeface="Helvetica Neue" charset="0"/>
              <a:ea typeface="ヒラギノ角ゴ ProN W3" charset="0"/>
              <a:cs typeface="ヒラギノ角ゴ ProN W3" charset="0"/>
            </a:endParaRPr>
          </a:p>
        </p:txBody>
      </p:sp>
      <p:sp>
        <p:nvSpPr>
          <p:cNvPr id="40963" name="Slide Number Placeholder 3"/>
          <p:cNvSpPr>
            <a:spLocks noGrp="1"/>
          </p:cNvSpPr>
          <p:nvPr>
            <p:ph type="sldNum" sz="quarter" idx="4294967295"/>
          </p:nvPr>
        </p:nvSpPr>
        <p:spPr bwMode="auto">
          <a:xfrm>
            <a:off x="7010921" y="6553275"/>
            <a:ext cx="2133079" cy="3047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bodyPr>
          <a:lstStyle>
            <a:lvl1pPr eaLnBrk="0" hangingPunct="0">
              <a:defRPr sz="3000">
                <a:solidFill>
                  <a:srgbClr val="000000"/>
                </a:solidFill>
                <a:latin typeface="Helvetica Neue Light" charset="0"/>
                <a:ea typeface="ヒラギノ角ゴ ProN W3" charset="0"/>
                <a:cs typeface="ヒラギノ角ゴ ProN W3" charset="0"/>
                <a:sym typeface="Helvetica Neue Light" charset="0"/>
              </a:defRPr>
            </a:lvl1pPr>
            <a:lvl2pPr marL="522368" indent="-200911" eaLnBrk="0" hangingPunct="0">
              <a:defRPr sz="3000">
                <a:solidFill>
                  <a:srgbClr val="000000"/>
                </a:solidFill>
                <a:latin typeface="Helvetica Neue Light" charset="0"/>
                <a:ea typeface="ヒラギノ角ゴ ProN W3" charset="0"/>
                <a:cs typeface="ヒラギノ角ゴ ProN W3" charset="0"/>
                <a:sym typeface="Helvetica Neue Light" charset="0"/>
              </a:defRPr>
            </a:lvl2pPr>
            <a:lvl3pPr marL="803643"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3pPr>
            <a:lvl4pPr marL="1125101"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4pPr>
            <a:lvl5pPr marL="1446558"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5pPr>
            <a:lvl6pPr marL="1768015"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6pPr>
            <a:lvl7pPr marL="2089473"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7pPr>
            <a:lvl8pPr marL="2410930"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8pPr>
            <a:lvl9pPr marL="2732387"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7A07EF4D-895F-1E4F-A7CB-6C4FE6CF784A}" type="slidenum">
              <a:rPr lang="en-US" sz="1300"/>
              <a:pPr eaLnBrk="1" hangingPunct="1"/>
              <a:t>9</a:t>
            </a:fld>
            <a:endParaRPr lang="en-US" sz="1300"/>
          </a:p>
        </p:txBody>
      </p:sp>
    </p:spTree>
    <p:extLst>
      <p:ext uri="{BB962C8B-B14F-4D97-AF65-F5344CB8AC3E}">
        <p14:creationId xmlns:p14="http://schemas.microsoft.com/office/powerpoint/2010/main" val="421069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ESA_Best_Practice-data_template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48696</TotalTime>
  <Words>1977</Words>
  <Application>Microsoft Macintosh PowerPoint</Application>
  <PresentationFormat>On-screen Show (4:3)</PresentationFormat>
  <Paragraphs>451</Paragraphs>
  <Slides>30</Slides>
  <Notes>20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AGaramond RegularSC</vt:lpstr>
      <vt:lpstr>Calibri</vt:lpstr>
      <vt:lpstr>Cambria</vt:lpstr>
      <vt:lpstr>Century Gothic</vt:lpstr>
      <vt:lpstr>Courier New</vt:lpstr>
      <vt:lpstr>Helvetica Neue</vt:lpstr>
      <vt:lpstr>Helvetica Neue Light</vt:lpstr>
      <vt:lpstr>Lucinda Sans Unicode</vt:lpstr>
      <vt:lpstr>ＭＳ Ｐゴシック</vt:lpstr>
      <vt:lpstr>ＭＳ 明朝</vt:lpstr>
      <vt:lpstr>Tahoma</vt:lpstr>
      <vt:lpstr>Verdana</vt:lpstr>
      <vt:lpstr>Wingdings</vt:lpstr>
      <vt:lpstr>ヒラギノ角ゴ ProN W3</vt:lpstr>
      <vt:lpstr>Arial</vt:lpstr>
      <vt:lpstr>ESA_Best_Practice-data_template_v2</vt:lpstr>
      <vt:lpstr> Data Management Best Practices   </vt:lpstr>
      <vt:lpstr>WiFi</vt:lpstr>
      <vt:lpstr>About ORNL DAAC</vt:lpstr>
      <vt:lpstr>NACP and FLUXNET data at ORNL DAAC</vt:lpstr>
      <vt:lpstr>Workshop Goals</vt:lpstr>
      <vt:lpstr>Workshop Agenda</vt:lpstr>
      <vt:lpstr>Benefits of Good Data Management Practices</vt:lpstr>
      <vt:lpstr>Ten principles of data management</vt:lpstr>
      <vt:lpstr>1. Define the contents of your data files</vt:lpstr>
      <vt:lpstr>2.  Define the variables</vt:lpstr>
      <vt:lpstr>2.  Define the variables</vt:lpstr>
      <vt:lpstr>2.  Define the variables</vt:lpstr>
      <vt:lpstr>Site Table</vt:lpstr>
      <vt:lpstr>3. Use consistent data organization</vt:lpstr>
      <vt:lpstr>Example of poor data organization</vt:lpstr>
      <vt:lpstr>Boreal Burn Severity Data at ORNL: tabular csv format Bourgeau-Chavez, et al., 2016.  http://doi.org/10.3334/ORNLDAAC/1307</vt:lpstr>
      <vt:lpstr>Boreal Burn Severity Data at ORNL: tabular csv format Bourgeau-Chavez, et al., 2016.  http://doi.org/10.3334/ORNLDAAC/1307</vt:lpstr>
      <vt:lpstr>PowerPoint Presentation</vt:lpstr>
      <vt:lpstr>4.  Use stable file formats (cont)  Suggested Geospatial File Formats</vt:lpstr>
      <vt:lpstr>5.  Assign descriptive file names</vt:lpstr>
      <vt:lpstr>PowerPoint Presentation</vt:lpstr>
      <vt:lpstr>5.  Assign descriptive file names Organize files logically</vt:lpstr>
      <vt:lpstr>6. Preserve processing information</vt:lpstr>
      <vt:lpstr>7. Perform basic quality assurance</vt:lpstr>
      <vt:lpstr>PowerPoint Presentation</vt:lpstr>
      <vt:lpstr>8.  Provide Documentation / Metadata</vt:lpstr>
      <vt:lpstr>9.  Protect data</vt:lpstr>
      <vt:lpstr>10. Preserve Your Data</vt:lpstr>
      <vt:lpstr>10. Preserve Your Data (cont) Where should the data be archived?</vt:lpstr>
      <vt:lpstr>More resources</vt:lpstr>
    </vt:vector>
  </TitlesOfParts>
  <Company>ORNL</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Objectives</dc:title>
  <dc:creator>Robert B. Cook</dc:creator>
  <cp:lastModifiedBy>Boyer, Alison G.</cp:lastModifiedBy>
  <cp:revision>433</cp:revision>
  <cp:lastPrinted>1601-01-01T00:00:00Z</cp:lastPrinted>
  <dcterms:created xsi:type="dcterms:W3CDTF">2002-07-16T14:35:23Z</dcterms:created>
  <dcterms:modified xsi:type="dcterms:W3CDTF">2017-03-26T16:31:08Z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