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</p:sldMasterIdLst>
  <p:notesMasterIdLst>
    <p:notesMasterId r:id="rId37"/>
  </p:notesMasterIdLst>
  <p:handoutMasterIdLst>
    <p:handoutMasterId r:id="rId38"/>
  </p:handoutMasterIdLst>
  <p:sldIdLst>
    <p:sldId id="535" r:id="rId2"/>
    <p:sldId id="575" r:id="rId3"/>
    <p:sldId id="536" r:id="rId4"/>
    <p:sldId id="537" r:id="rId5"/>
    <p:sldId id="538" r:id="rId6"/>
    <p:sldId id="566" r:id="rId7"/>
    <p:sldId id="546" r:id="rId8"/>
    <p:sldId id="539" r:id="rId9"/>
    <p:sldId id="540" r:id="rId10"/>
    <p:sldId id="541" r:id="rId11"/>
    <p:sldId id="542" r:id="rId12"/>
    <p:sldId id="567" r:id="rId13"/>
    <p:sldId id="543" r:id="rId14"/>
    <p:sldId id="544" r:id="rId15"/>
    <p:sldId id="554" r:id="rId16"/>
    <p:sldId id="545" r:id="rId17"/>
    <p:sldId id="547" r:id="rId18"/>
    <p:sldId id="548" r:id="rId19"/>
    <p:sldId id="568" r:id="rId20"/>
    <p:sldId id="569" r:id="rId21"/>
    <p:sldId id="549" r:id="rId22"/>
    <p:sldId id="550" r:id="rId23"/>
    <p:sldId id="551" r:id="rId24"/>
    <p:sldId id="557" r:id="rId25"/>
    <p:sldId id="552" r:id="rId26"/>
    <p:sldId id="553" r:id="rId27"/>
    <p:sldId id="564" r:id="rId28"/>
    <p:sldId id="555" r:id="rId29"/>
    <p:sldId id="558" r:id="rId30"/>
    <p:sldId id="570" r:id="rId31"/>
    <p:sldId id="571" r:id="rId32"/>
    <p:sldId id="572" r:id="rId33"/>
    <p:sldId id="573" r:id="rId34"/>
    <p:sldId id="574" r:id="rId35"/>
    <p:sldId id="559" r:id="rId36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A2C0FF"/>
    <a:srgbClr val="0000CC"/>
    <a:srgbClr val="FFFFBF"/>
    <a:srgbClr val="C6B748"/>
    <a:srgbClr val="0000FF"/>
    <a:srgbClr val="00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0813" y="0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0813" y="8805863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A61D446E-0D76-C74B-8FDA-321F6C0C9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262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0813" y="0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5313"/>
            <a:ext cx="5597525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0813" y="8805863"/>
            <a:ext cx="3035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913" tIns="46457" rIns="92913" bIns="46457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3CF04F57-2962-C242-8DA7-7684249CB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239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principles of this chart are: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Distance distortion is limited. As the cone 'sticks' closely to the sphere, distance is pretty uniform on the entire chart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Straight lines most closely represent an arc of a great circle.</a:t>
            </a:r>
          </a:p>
          <a:p>
            <a:r>
              <a:rPr lang="en-US" dirty="0" smtClean="0"/>
              <a:t>Lines of latitude (horizontal), curves concave towards the poles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Lines of longitude (vertical), converge towards an imaginary point over the poles.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8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A30E6DAB-2DFD-7944-907D-81F8BF555CF5}" type="slidenum">
              <a:rPr lang="en-US" sz="1200"/>
              <a:pPr eaLnBrk="1" hangingPunct="1">
                <a:defRPr/>
              </a:pPr>
              <a:t>15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04F57-2962-C242-8DA7-7684249CBD7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7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4"/>
          <p:cNvSpPr>
            <a:spLocks noChangeShapeType="1"/>
          </p:cNvSpPr>
          <p:nvPr userDrawn="1"/>
        </p:nvSpPr>
        <p:spPr bwMode="auto">
          <a:xfrm flipV="1">
            <a:off x="457200" y="2819400"/>
            <a:ext cx="5334000" cy="1588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 userDrawn="1"/>
        </p:nvGrpSpPr>
        <p:grpSpPr bwMode="auto">
          <a:xfrm>
            <a:off x="6096000" y="0"/>
            <a:ext cx="2179638" cy="6858000"/>
            <a:chOff x="3696" y="0"/>
            <a:chExt cx="1373" cy="4320"/>
          </a:xfrm>
        </p:grpSpPr>
        <p:pic>
          <p:nvPicPr>
            <p:cNvPr id="6" name="Picture 18" descr="bluemarble_circle_transparent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728"/>
              <a:ext cx="893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4128" y="0"/>
              <a:ext cx="0" cy="1584"/>
            </a:xfrm>
            <a:prstGeom prst="line">
              <a:avLst/>
            </a:prstGeom>
            <a:noFill/>
            <a:ln w="3492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2" descr="congo_spot_circle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200"/>
              <a:ext cx="904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3"/>
            <p:cNvSpPr>
              <a:spLocks noChangeShapeType="1"/>
            </p:cNvSpPr>
            <p:nvPr/>
          </p:nvSpPr>
          <p:spPr bwMode="auto">
            <a:xfrm>
              <a:off x="4128" y="2736"/>
              <a:ext cx="0" cy="1584"/>
            </a:xfrm>
            <a:prstGeom prst="line">
              <a:avLst/>
            </a:prstGeom>
            <a:noFill/>
            <a:ln w="3492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" name="Picture 19" descr="srtm_circle_transparent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208"/>
              <a:ext cx="904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3760" y="1261"/>
              <a:ext cx="772" cy="737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auto">
            <a:xfrm>
              <a:off x="4224" y="1776"/>
              <a:ext cx="816" cy="768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3744" y="2256"/>
              <a:ext cx="816" cy="768"/>
            </a:xfrm>
            <a:prstGeom prst="ellipse">
              <a:avLst/>
            </a:prstGeom>
            <a:noFill/>
            <a:ln w="158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5" descr="nasa_3_c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97525"/>
            <a:ext cx="1236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8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95400"/>
            <a:ext cx="5334000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0"/>
            <a:ext cx="4648200" cy="1143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7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05500"/>
            <a:ext cx="1892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5"/>
          <p:cNvGrpSpPr>
            <a:grpSpLocks/>
          </p:cNvGrpSpPr>
          <p:nvPr userDrawn="1"/>
        </p:nvGrpSpPr>
        <p:grpSpPr bwMode="auto">
          <a:xfrm>
            <a:off x="0" y="0"/>
            <a:ext cx="6705600" cy="1023938"/>
            <a:chOff x="0" y="0"/>
            <a:chExt cx="6705600" cy="1024594"/>
          </a:xfrm>
        </p:grpSpPr>
        <p:pic>
          <p:nvPicPr>
            <p:cNvPr id="19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05600" cy="1024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1447800" y="685800"/>
              <a:ext cx="5181600" cy="228600"/>
            </a:xfrm>
            <a:prstGeom prst="rect">
              <a:avLst/>
            </a:prstGeom>
            <a:solidFill>
              <a:srgbClr val="061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1447800" y="76200"/>
              <a:ext cx="5181600" cy="228600"/>
            </a:xfrm>
            <a:prstGeom prst="rect">
              <a:avLst/>
            </a:prstGeom>
            <a:solidFill>
              <a:srgbClr val="061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742950" indent="-285750" eaLnBrk="1" hangingPunct="1">
                <a:spcBef>
                  <a:spcPct val="20000"/>
                </a:spcBef>
                <a:buFontTx/>
                <a:buChar char="–"/>
              </a:pPr>
              <a:endParaRPr lang="en-US" sz="2600">
                <a:latin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4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A376-E01C-2C4D-8AEB-4CAE5593D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6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274638"/>
            <a:ext cx="19431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676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37484-2017-A543-93BB-CDA55CF08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5E370-F3F8-EC46-8FD9-7B6A2358B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9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 txBox="1">
            <a:spLocks/>
          </p:cNvSpPr>
          <p:nvPr userDrawn="1"/>
        </p:nvSpPr>
        <p:spPr>
          <a:xfrm>
            <a:off x="0" y="6492875"/>
            <a:ext cx="5334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/>
              <a:t>NACP Data Management Practices, January 25,</a:t>
            </a:r>
            <a:r>
              <a:rPr lang="en-US" baseline="0" dirty="0" smtClean="0"/>
              <a:t> 2015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6DA07-3866-A748-A7EE-7E5222E07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E940C-0AF3-4D4F-930D-3DE990178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9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3810000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77499-92FC-1F40-9258-70322A98D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8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6BC30-711B-CB48-844D-2A46008E3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2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11626-FE61-5546-A58B-E99992B02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EF1C4-5DEB-2641-9B02-B95852991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2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F05B-DC86-E04E-B236-B67C8739D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3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3FA8F-02F9-A748-8461-12B0084EA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1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77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77724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fld id="{2D8D3921-956E-9245-AA16-C62DAB3F762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9" name="Picture 15" descr="bluemarble_circle_transparent"/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1362075"/>
            <a:ext cx="3333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8335963" y="762000"/>
            <a:ext cx="0" cy="549275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17" descr="congo_spot_circle_transparen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1177925"/>
            <a:ext cx="338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8" descr="srtm_circle_transparent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1528763"/>
            <a:ext cx="338137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Oval 19"/>
          <p:cNvSpPr>
            <a:spLocks noChangeArrowheads="1"/>
          </p:cNvSpPr>
          <p:nvPr/>
        </p:nvSpPr>
        <p:spPr bwMode="auto">
          <a:xfrm>
            <a:off x="8197850" y="1198563"/>
            <a:ext cx="288925" cy="2571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Oval 20"/>
          <p:cNvSpPr>
            <a:spLocks noChangeArrowheads="1"/>
          </p:cNvSpPr>
          <p:nvPr/>
        </p:nvSpPr>
        <p:spPr bwMode="auto">
          <a:xfrm>
            <a:off x="8372475" y="1377950"/>
            <a:ext cx="303213" cy="2667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Oval 21"/>
          <p:cNvSpPr>
            <a:spLocks noChangeArrowheads="1"/>
          </p:cNvSpPr>
          <p:nvPr/>
        </p:nvSpPr>
        <p:spPr bwMode="auto">
          <a:xfrm>
            <a:off x="8191500" y="1544638"/>
            <a:ext cx="306388" cy="2667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Line 22"/>
          <p:cNvSpPr>
            <a:spLocks noChangeShapeType="1"/>
          </p:cNvSpPr>
          <p:nvPr/>
        </p:nvSpPr>
        <p:spPr bwMode="auto">
          <a:xfrm>
            <a:off x="482600" y="1143000"/>
            <a:ext cx="7848600" cy="0"/>
          </a:xfrm>
          <a:prstGeom prst="line">
            <a:avLst/>
          </a:prstGeom>
          <a:noFill/>
          <a:ln w="3492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33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4" r:id="rId4"/>
    <p:sldLayoutId id="2147483853" r:id="rId5"/>
    <p:sldLayoutId id="2147483852" r:id="rId6"/>
    <p:sldLayoutId id="2147483851" r:id="rId7"/>
    <p:sldLayoutId id="2147483850" r:id="rId8"/>
    <p:sldLayoutId id="2147483858" r:id="rId9"/>
    <p:sldLayoutId id="2147483859" r:id="rId10"/>
    <p:sldLayoutId id="2147483860" r:id="rId11"/>
    <p:sldLayoutId id="214748386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://tables.googlelabs.com/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patialreference.or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95400"/>
            <a:ext cx="5486400" cy="1524000"/>
          </a:xfrm>
        </p:spPr>
        <p:txBody>
          <a:bodyPr/>
          <a:lstStyle/>
          <a:p>
            <a:pPr eaLnBrk="1" hangingPunct="1"/>
            <a:r>
              <a:rPr lang="en-US" sz="3000">
                <a:solidFill>
                  <a:srgbClr val="333399"/>
                </a:solidFill>
                <a:latin typeface="Calibri" charset="0"/>
              </a:rPr>
              <a:t>Preparing Spatial Data to Archive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819400"/>
            <a:ext cx="4724400" cy="30480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Calibri" charset="0"/>
              </a:rPr>
              <a:t>Yaxing Wei</a:t>
            </a:r>
          </a:p>
          <a:p>
            <a:pPr eaLnBrk="1" hangingPunct="1">
              <a:spcBef>
                <a:spcPts val="200"/>
              </a:spcBef>
            </a:pPr>
            <a:r>
              <a:rPr lang="en-US" sz="2000" dirty="0" smtClean="0">
                <a:latin typeface="Calibri" charset="0"/>
              </a:rPr>
              <a:t>Environmental </a:t>
            </a:r>
            <a:r>
              <a:rPr lang="en-US" sz="2000" dirty="0">
                <a:latin typeface="Calibri" charset="0"/>
              </a:rPr>
              <a:t>Sciences Division</a:t>
            </a:r>
          </a:p>
          <a:p>
            <a:pPr eaLnBrk="1" hangingPunct="1">
              <a:spcBef>
                <a:spcPts val="200"/>
              </a:spcBef>
            </a:pPr>
            <a:r>
              <a:rPr lang="en-US" sz="2000" dirty="0">
                <a:latin typeface="Calibri" charset="0"/>
              </a:rPr>
              <a:t>Oak Ridge National </a:t>
            </a:r>
            <a:r>
              <a:rPr lang="en-US" sz="2000" dirty="0" smtClean="0">
                <a:latin typeface="Calibri" charset="0"/>
              </a:rPr>
              <a:t>Laboratory</a:t>
            </a:r>
          </a:p>
          <a:p>
            <a:pPr eaLnBrk="1" hangingPunct="1">
              <a:spcBef>
                <a:spcPts val="200"/>
              </a:spcBef>
            </a:pPr>
            <a:r>
              <a:rPr lang="en-US" sz="2000" dirty="0" err="1" smtClean="0">
                <a:latin typeface="Calibri" charset="0"/>
              </a:rPr>
              <a:t>weiy@ornl.gov</a:t>
            </a:r>
            <a:endParaRPr lang="en-US" sz="2000" dirty="0">
              <a:latin typeface="Calibri" charset="0"/>
            </a:endParaRPr>
          </a:p>
          <a:p>
            <a:pPr eaLnBrk="1" hangingPunct="1"/>
            <a:endParaRPr lang="en-US" sz="2000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5</a:t>
            </a:r>
            <a:r>
              <a:rPr lang="en-US" baseline="30000" dirty="0" smtClean="0">
                <a:latin typeface="Calibri" charset="0"/>
              </a:rPr>
              <a:t>th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NACP Principal Investigator’s Meeting</a:t>
            </a:r>
          </a:p>
          <a:p>
            <a:pPr eaLnBrk="1" hangingPunct="1"/>
            <a:r>
              <a:rPr lang="en-US" dirty="0">
                <a:latin typeface="Calibri" charset="0"/>
              </a:rPr>
              <a:t>Washington, </a:t>
            </a:r>
            <a:r>
              <a:rPr lang="en-US" dirty="0" smtClean="0">
                <a:latin typeface="Calibri" charset="0"/>
              </a:rPr>
              <a:t>DC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January </a:t>
            </a:r>
            <a:r>
              <a:rPr lang="en-US" dirty="0">
                <a:latin typeface="Calibri" charset="0"/>
              </a:rPr>
              <a:t>25, 2015</a:t>
            </a:r>
          </a:p>
          <a:p>
            <a:pPr eaLnBrk="1" hangingPunct="1"/>
            <a:endParaRPr lang="en-US" sz="2400" dirty="0">
              <a:latin typeface="Calibri" charset="0"/>
            </a:endParaRPr>
          </a:p>
          <a:p>
            <a:pPr eaLnBrk="1" hangingPunct="1"/>
            <a:endParaRPr lang="en-US" sz="24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orog"/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Spatial Example (2) 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Cont’d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>
                <a:effectLst>
                  <a:glow rad="254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Where do my data represent?</a:t>
            </a:r>
          </a:p>
          <a:p>
            <a:pPr lvl="1"/>
            <a:r>
              <a:rPr lang="en-US" dirty="0">
                <a:effectLst>
                  <a:glow rad="254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Irregular gridded data (e.g. 10242 Spherical Geodesic Grid)</a:t>
            </a:r>
          </a:p>
          <a:p>
            <a:pPr lvl="2"/>
            <a:r>
              <a:rPr lang="en-US" dirty="0">
                <a:effectLst>
                  <a:glow rad="254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Define your SRS</a:t>
            </a:r>
          </a:p>
          <a:p>
            <a:pPr lvl="2"/>
            <a:r>
              <a:rPr lang="en-US" dirty="0">
                <a:effectLst>
                  <a:glow rad="254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Provide coordinates for each vertex of each polygon</a:t>
            </a:r>
          </a:p>
          <a:p>
            <a:pPr lvl="2"/>
            <a:r>
              <a:rPr lang="en-US" dirty="0">
                <a:effectLst>
                  <a:glow rad="254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Provide coordinates for the center of each polygon</a:t>
            </a:r>
          </a:p>
          <a:p>
            <a:pPr lvl="1">
              <a:buFontTx/>
              <a:buNone/>
            </a:pPr>
            <a:endParaRPr lang="en-US" dirty="0">
              <a:effectLst>
                <a:glow rad="25400">
                  <a:schemeClr val="bg1">
                    <a:alpha val="75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Calibri" charset="0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Spatial Example (3) 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65532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SRS for </a:t>
            </a:r>
            <a:r>
              <a:rPr lang="en-US" dirty="0" err="1" smtClean="0">
                <a:latin typeface="Calibri" charset="0"/>
              </a:rPr>
              <a:t>Daymet</a:t>
            </a:r>
            <a:r>
              <a:rPr lang="en-US" dirty="0" smtClean="0">
                <a:latin typeface="Calibri" charset="0"/>
              </a:rPr>
              <a:t> data</a:t>
            </a:r>
          </a:p>
          <a:p>
            <a:pPr lvl="1"/>
            <a:r>
              <a:rPr lang="en-US" dirty="0" smtClean="0">
                <a:latin typeface="Calibri" charset="0"/>
              </a:rPr>
              <a:t>1-km daily surface weather data over NA</a:t>
            </a:r>
          </a:p>
          <a:p>
            <a:pPr lvl="1"/>
            <a:r>
              <a:rPr lang="en-US" dirty="0" smtClean="0">
                <a:latin typeface="Calibri" charset="0"/>
              </a:rPr>
              <a:t>Projection: </a:t>
            </a:r>
            <a:r>
              <a:rPr lang="en-US" dirty="0" smtClean="0"/>
              <a:t>Lambert Conformal Conic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3429000"/>
            <a:ext cx="3886200" cy="206210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lvl="2" indent="-285750">
              <a:buFont typeface="Arial"/>
              <a:buChar char="•"/>
            </a:pPr>
            <a:r>
              <a:rPr lang="en-US" sz="1600" dirty="0"/>
              <a:t>projection units: meters</a:t>
            </a:r>
          </a:p>
          <a:p>
            <a:pPr marL="285750" lvl="2" indent="-285750">
              <a:buFont typeface="Arial"/>
              <a:buChar char="•"/>
            </a:pPr>
            <a:r>
              <a:rPr lang="en-US" sz="1600" dirty="0"/>
              <a:t>datum (spheroid): WGS_84</a:t>
            </a:r>
          </a:p>
          <a:p>
            <a:pPr marL="285750" lvl="2" indent="-285750">
              <a:buFont typeface="Arial"/>
              <a:buChar char="•"/>
            </a:pPr>
            <a:r>
              <a:rPr lang="en-US" sz="1600" dirty="0"/>
              <a:t>1st standard parallel: 25 </a:t>
            </a:r>
            <a:r>
              <a:rPr lang="en-US" sz="1600" dirty="0" err="1"/>
              <a:t>deg</a:t>
            </a:r>
            <a:r>
              <a:rPr lang="en-US" sz="1600" dirty="0"/>
              <a:t> N</a:t>
            </a:r>
          </a:p>
          <a:p>
            <a:pPr marL="285750" lvl="2" indent="-285750">
              <a:buFont typeface="Arial"/>
              <a:buChar char="•"/>
            </a:pPr>
            <a:r>
              <a:rPr lang="en-US" sz="1600" dirty="0"/>
              <a:t>2nd standard parallel: 60 </a:t>
            </a:r>
            <a:r>
              <a:rPr lang="en-US" sz="1600" dirty="0" err="1"/>
              <a:t>deg</a:t>
            </a:r>
            <a:r>
              <a:rPr lang="en-US" sz="1600" dirty="0"/>
              <a:t> N</a:t>
            </a:r>
          </a:p>
          <a:p>
            <a:pPr marL="285750" lvl="2" indent="-285750">
              <a:buFont typeface="Arial"/>
              <a:buChar char="•"/>
            </a:pPr>
            <a:r>
              <a:rPr lang="en-US" sz="1600" dirty="0"/>
              <a:t>Central meridian: -100 </a:t>
            </a:r>
            <a:r>
              <a:rPr lang="en-US" sz="1600" dirty="0" err="1"/>
              <a:t>deg</a:t>
            </a:r>
            <a:r>
              <a:rPr lang="en-US" sz="1600" dirty="0"/>
              <a:t> (W)</a:t>
            </a:r>
          </a:p>
          <a:p>
            <a:pPr marL="285750" lvl="2" indent="-285750">
              <a:buFont typeface="Arial"/>
              <a:buChar char="•"/>
            </a:pPr>
            <a:r>
              <a:rPr lang="en-US" sz="1600" dirty="0"/>
              <a:t>Latitude of origin: 42.5 </a:t>
            </a:r>
            <a:r>
              <a:rPr lang="en-US" sz="1600" dirty="0" err="1"/>
              <a:t>deg</a:t>
            </a:r>
            <a:r>
              <a:rPr lang="en-US" sz="1600" dirty="0"/>
              <a:t> N</a:t>
            </a:r>
          </a:p>
          <a:p>
            <a:pPr marL="285750" lvl="2" indent="-285750">
              <a:buFont typeface="Arial"/>
              <a:buChar char="•"/>
            </a:pPr>
            <a:r>
              <a:rPr lang="en-US" sz="1600" dirty="0"/>
              <a:t>false easting: 0</a:t>
            </a:r>
          </a:p>
          <a:p>
            <a:pPr marL="285750" lvl="2" indent="-285750">
              <a:buFont typeface="Arial"/>
              <a:buChar char="•"/>
            </a:pPr>
            <a:r>
              <a:rPr lang="en-US" sz="1600" dirty="0"/>
              <a:t>false northing: 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914400" y="3124200"/>
            <a:ext cx="7467600" cy="3140075"/>
            <a:chOff x="838200" y="3276600"/>
            <a:chExt cx="7467600" cy="31400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3276600"/>
              <a:ext cx="7239000" cy="3076575"/>
            </a:xfrm>
            <a:prstGeom prst="rect">
              <a:avLst/>
            </a:prstGeom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943600" y="6172200"/>
              <a:ext cx="23622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i="1" dirty="0" smtClean="0"/>
                <a:t>Source: </a:t>
              </a:r>
              <a:r>
                <a:rPr lang="en-US" sz="1000" i="1" dirty="0" err="1" smtClean="0"/>
                <a:t>wikimedia</a:t>
              </a:r>
              <a:endParaRPr lang="en-US" sz="1000" i="1" dirty="0"/>
            </a:p>
          </p:txBody>
        </p:sp>
      </p:grpSp>
      <p:pic>
        <p:nvPicPr>
          <p:cNvPr id="8" name="Picture 7" descr="DaymetParallels_CM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819400"/>
            <a:ext cx="3048000" cy="3348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Temporal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Need to correctly and precisely specify:</a:t>
            </a:r>
          </a:p>
          <a:p>
            <a:r>
              <a:rPr lang="en-US" dirty="0" smtClean="0"/>
              <a:t>Overall start and end temporal representation of a data variable</a:t>
            </a:r>
          </a:p>
          <a:p>
            <a:r>
              <a:rPr lang="en-US" dirty="0" smtClean="0"/>
              <a:t>Time point/period that each data value represents</a:t>
            </a:r>
          </a:p>
          <a:p>
            <a:r>
              <a:rPr lang="en-US" dirty="0" smtClean="0"/>
              <a:t>Temporal frequency of a data variable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9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Temporal Example (1)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Calendar</a:t>
            </a:r>
          </a:p>
          <a:p>
            <a:pPr lvl="1"/>
            <a:r>
              <a:rPr lang="en-US" dirty="0" err="1" smtClean="0">
                <a:latin typeface="Calibri" charset="0"/>
              </a:rPr>
              <a:t>julian</a:t>
            </a:r>
            <a:r>
              <a:rPr lang="en-US" dirty="0" smtClean="0">
                <a:latin typeface="Calibri" charset="0"/>
              </a:rPr>
              <a:t>: one leap year in every 4 years</a:t>
            </a:r>
          </a:p>
          <a:p>
            <a:pPr lvl="1"/>
            <a:r>
              <a:rPr lang="en-US" dirty="0" err="1" smtClean="0">
                <a:latin typeface="Calibri" charset="0"/>
              </a:rPr>
              <a:t>gregorian</a:t>
            </a:r>
            <a:r>
              <a:rPr lang="en-US" dirty="0" smtClean="0">
                <a:latin typeface="Calibri" charset="0"/>
              </a:rPr>
              <a:t>: leap year if either (</a:t>
            </a:r>
            <a:r>
              <a:rPr lang="en-US" dirty="0" err="1" smtClean="0">
                <a:latin typeface="Calibri" charset="0"/>
              </a:rPr>
              <a:t>i</a:t>
            </a:r>
            <a:r>
              <a:rPr lang="en-US" dirty="0" smtClean="0">
                <a:latin typeface="Calibri" charset="0"/>
              </a:rPr>
              <a:t>) it is divisible by 4 but not by 100 or (ii) it is divisible by 400</a:t>
            </a:r>
          </a:p>
          <a:p>
            <a:pPr lvl="1"/>
            <a:r>
              <a:rPr lang="en-US" dirty="0" err="1" smtClean="0">
                <a:latin typeface="Calibri" charset="0"/>
              </a:rPr>
              <a:t>proleptic_gregorian</a:t>
            </a:r>
            <a:r>
              <a:rPr lang="en-US" dirty="0" smtClean="0">
                <a:latin typeface="Calibri" charset="0"/>
              </a:rPr>
              <a:t>: </a:t>
            </a:r>
            <a:r>
              <a:rPr lang="en-US" dirty="0" err="1" smtClean="0">
                <a:latin typeface="Calibri" charset="0"/>
              </a:rPr>
              <a:t>gregorian</a:t>
            </a:r>
            <a:r>
              <a:rPr lang="en-US" dirty="0" smtClean="0">
                <a:latin typeface="Calibri" charset="0"/>
              </a:rPr>
              <a:t> calendar extended to dates before 1582-10-15</a:t>
            </a:r>
          </a:p>
          <a:p>
            <a:pPr lvl="1"/>
            <a:r>
              <a:rPr lang="en-US" dirty="0" smtClean="0">
                <a:latin typeface="Calibri" charset="0"/>
              </a:rPr>
              <a:t>365_day: no leap year, Feb. always has 28 days</a:t>
            </a:r>
          </a:p>
          <a:p>
            <a:pPr lvl="1"/>
            <a:r>
              <a:rPr lang="en-US" dirty="0" smtClean="0">
                <a:latin typeface="Calibri" charset="0"/>
              </a:rPr>
              <a:t>360_day: 30 days for each month</a:t>
            </a:r>
          </a:p>
          <a:p>
            <a:pPr lvl="1"/>
            <a:r>
              <a:rPr lang="en-US" dirty="0" smtClean="0">
                <a:latin typeface="Calibri" charset="0"/>
              </a:rPr>
              <a:t>366_day: all leap years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6060757"/>
            <a:ext cx="845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dirty="0" smtClean="0">
                <a:solidFill>
                  <a:srgbClr val="009900"/>
                </a:solidFill>
                <a:latin typeface="Calibri" charset="0"/>
              </a:rPr>
              <a:t>MsTMIP project chose </a:t>
            </a:r>
            <a:r>
              <a:rPr lang="en-US" sz="2600" dirty="0" err="1" smtClean="0">
                <a:solidFill>
                  <a:srgbClr val="009900"/>
                </a:solidFill>
                <a:latin typeface="Calibri" charset="0"/>
              </a:rPr>
              <a:t>proleptic_gregorian</a:t>
            </a:r>
            <a:r>
              <a:rPr lang="en-US" sz="2600" dirty="0" smtClean="0">
                <a:solidFill>
                  <a:srgbClr val="009900"/>
                </a:solidFill>
                <a:latin typeface="Calibri" charset="0"/>
              </a:rPr>
              <a:t> calendar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638800"/>
            <a:ext cx="845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600" dirty="0" err="1" smtClean="0">
                <a:solidFill>
                  <a:srgbClr val="3366FF"/>
                </a:solidFill>
                <a:latin typeface="Calibri" charset="0"/>
              </a:rPr>
              <a:t>gregorian</a:t>
            </a:r>
            <a:r>
              <a:rPr lang="en-US" sz="2600" dirty="0" smtClean="0">
                <a:solidFill>
                  <a:srgbClr val="3366FF"/>
                </a:solidFill>
                <a:latin typeface="Calibri" charset="0"/>
              </a:rPr>
              <a:t> is the internationally used civil calendar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Temporal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Example (2)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Specify the time a measurement was made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  <a:latin typeface="Calibri" charset="0"/>
              </a:rPr>
              <a:t>“the measurement was made at 6 in the afternoon on March 22, 2010 and it took 1 hour 20 minutes and 30 seconds” -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BAD</a:t>
            </a:r>
          </a:p>
          <a:p>
            <a:r>
              <a:rPr lang="en-US" dirty="0" smtClean="0">
                <a:latin typeface="Calibri" charset="0"/>
              </a:rPr>
              <a:t>ISO 8601: representation of dates and times</a:t>
            </a:r>
          </a:p>
          <a:p>
            <a:pPr lvl="1"/>
            <a:r>
              <a:rPr lang="en-US" dirty="0" smtClean="0">
                <a:latin typeface="Calibri" charset="0"/>
              </a:rPr>
              <a:t>Time point: </a:t>
            </a:r>
            <a:r>
              <a:rPr lang="en-US" dirty="0" err="1" smtClean="0">
                <a:latin typeface="Calibri" charset="0"/>
              </a:rPr>
              <a:t>YYYY-MM-DDThh:mm:ss.sTZD</a:t>
            </a:r>
            <a:r>
              <a:rPr lang="en-US" dirty="0">
                <a:latin typeface="Calibri" charset="0"/>
              </a:rPr>
              <a:t> </a:t>
            </a:r>
            <a:endParaRPr lang="en-US" dirty="0" smtClean="0">
              <a:latin typeface="Calibri" charset="0"/>
            </a:endParaRPr>
          </a:p>
          <a:p>
            <a:pPr marL="457200" lvl="1" indent="0">
              <a:buNone/>
            </a:pPr>
            <a:r>
              <a:rPr lang="en-US" dirty="0" smtClean="0">
                <a:latin typeface="Calibri" charset="0"/>
              </a:rPr>
              <a:t>    (</a:t>
            </a:r>
            <a:r>
              <a:rPr lang="en-US" dirty="0" smtClean="0">
                <a:solidFill>
                  <a:srgbClr val="008000"/>
                </a:solidFill>
                <a:latin typeface="Calibri" charset="0"/>
              </a:rPr>
              <a:t>2010-03-22T18:00:00.00-06:00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lvl="1"/>
            <a:r>
              <a:rPr lang="en-US" dirty="0" smtClean="0">
                <a:latin typeface="Calibri" charset="0"/>
              </a:rPr>
              <a:t>Duration: </a:t>
            </a:r>
            <a:r>
              <a:rPr lang="en-US" dirty="0" smtClean="0"/>
              <a:t>P[n]Y[n]M[n]DT[n]H[n]M[n]S (</a:t>
            </a:r>
            <a:r>
              <a:rPr lang="en-US" dirty="0" smtClean="0">
                <a:solidFill>
                  <a:srgbClr val="008000"/>
                </a:solidFill>
              </a:rPr>
              <a:t>PT1H20M30S</a:t>
            </a:r>
            <a:r>
              <a:rPr lang="en-US" dirty="0" smtClean="0"/>
              <a:t>)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46529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latin typeface="Calibri" charset="0"/>
              </a:rPr>
              <a:t>Bad Practice (1)</a:t>
            </a:r>
            <a:endParaRPr lang="en-US" sz="3600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33400" y="2895600"/>
            <a:ext cx="73421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731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731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Global Maps Of Atmospheric Nitrogen Deposition, 1860, 1993, and 2050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85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latin typeface="Calibri" charset="0"/>
              </a:rPr>
              <a:t>Bad Practice (2)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Time in </a:t>
            </a:r>
            <a:r>
              <a:rPr lang="en-US" dirty="0" err="1" smtClean="0">
                <a:latin typeface="Calibri" charset="0"/>
              </a:rPr>
              <a:t>Daymet</a:t>
            </a:r>
            <a:endParaRPr lang="en-US" dirty="0" smtClean="0">
              <a:latin typeface="Calibri" charset="0"/>
            </a:endParaRPr>
          </a:p>
          <a:p>
            <a:pPr lvl="1"/>
            <a:r>
              <a:rPr lang="en-US" dirty="0" smtClean="0">
                <a:latin typeface="Calibri" charset="0"/>
              </a:rPr>
              <a:t>Time information was messed up in the alpha release of </a:t>
            </a:r>
            <a:r>
              <a:rPr lang="en-US" dirty="0" err="1" smtClean="0">
                <a:latin typeface="Calibri" charset="0"/>
              </a:rPr>
              <a:t>Daymet</a:t>
            </a:r>
            <a:r>
              <a:rPr lang="en-US" dirty="0" smtClean="0">
                <a:latin typeface="Calibri" charset="0"/>
              </a:rPr>
              <a:t> data</a:t>
            </a:r>
          </a:p>
          <a:p>
            <a:pPr lvl="1"/>
            <a:r>
              <a:rPr lang="en-US" dirty="0" err="1" smtClean="0">
                <a:latin typeface="Calibri" charset="0"/>
              </a:rPr>
              <a:t>Daymet</a:t>
            </a:r>
            <a:r>
              <a:rPr lang="en-US" dirty="0" smtClean="0">
                <a:latin typeface="Calibri" charset="0"/>
              </a:rPr>
              <a:t> has data for 365 days in every year, so we thought it used the “365_day” calendar</a:t>
            </a:r>
          </a:p>
          <a:p>
            <a:pPr lvl="1"/>
            <a:r>
              <a:rPr lang="en-US" dirty="0" smtClean="0">
                <a:latin typeface="Calibri" charset="0"/>
              </a:rPr>
              <a:t>No! It has leap years. It removed December 31</a:t>
            </a:r>
            <a:r>
              <a:rPr lang="en-US" baseline="30000" dirty="0" smtClean="0">
                <a:latin typeface="Calibri" charset="0"/>
              </a:rPr>
              <a:t>st</a:t>
            </a:r>
            <a:r>
              <a:rPr lang="en-US" dirty="0" smtClean="0">
                <a:latin typeface="Calibri" charset="0"/>
              </a:rPr>
              <a:t> instead of Feb 29</a:t>
            </a:r>
            <a:r>
              <a:rPr lang="en-US" baseline="30000" dirty="0" smtClean="0">
                <a:latin typeface="Calibri" charset="0"/>
              </a:rPr>
              <a:t>th</a:t>
            </a:r>
            <a:r>
              <a:rPr lang="en-US" dirty="0" smtClean="0">
                <a:latin typeface="Calibri" charset="0"/>
              </a:rPr>
              <a:t> in leap years. We reset its calendar to “</a:t>
            </a:r>
            <a:r>
              <a:rPr lang="en-US" dirty="0" err="1" smtClean="0">
                <a:latin typeface="Calibri" charset="0"/>
              </a:rPr>
              <a:t>gregorian</a:t>
            </a:r>
            <a:r>
              <a:rPr lang="en-US" dirty="0" smtClean="0">
                <a:latin typeface="Calibri" charset="0"/>
              </a:rPr>
              <a:t>”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617655"/>
            <a:ext cx="2654346" cy="2654346"/>
          </a:xfrm>
          <a:prstGeom prst="rect">
            <a:avLst/>
          </a:prstGeom>
        </p:spPr>
      </p:pic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latin typeface="Calibri" charset="0"/>
              </a:rPr>
              <a:t>A Not-so-Good Practice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err="1" smtClean="0">
                <a:latin typeface="Calibri" charset="0"/>
              </a:rPr>
              <a:t>Circum</a:t>
            </a:r>
            <a:r>
              <a:rPr lang="en-US" dirty="0" smtClean="0">
                <a:latin typeface="Calibri" charset="0"/>
              </a:rPr>
              <a:t>-Arctic Map of Permafrost and Ground Ice Conditions</a:t>
            </a:r>
          </a:p>
          <a:p>
            <a:pPr lvl="1"/>
            <a:r>
              <a:rPr lang="en-US" dirty="0" smtClean="0">
                <a:latin typeface="Calibri" charset="0"/>
              </a:rPr>
              <a:t>It provides a 25km by 25km gridded map in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BINARY</a:t>
            </a:r>
            <a:r>
              <a:rPr lang="en-US" dirty="0" smtClean="0">
                <a:latin typeface="Calibri" charset="0"/>
              </a:rPr>
              <a:t> format along with a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header</a:t>
            </a:r>
            <a:r>
              <a:rPr lang="en-US" dirty="0" smtClean="0">
                <a:latin typeface="Calibri" charset="0"/>
              </a:rPr>
              <a:t> file and SRS definition in </a:t>
            </a:r>
            <a:r>
              <a:rPr lang="en-US" dirty="0" smtClean="0">
                <a:solidFill>
                  <a:srgbClr val="FF0000"/>
                </a:solidFill>
                <a:latin typeface="Calibri" charset="0"/>
              </a:rPr>
              <a:t>readme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3846255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/>
              <a:t>Header</a:t>
            </a:r>
            <a:r>
              <a:rPr lang="pl-PL" sz="1600" b="1" dirty="0" smtClean="0"/>
              <a:t>:</a:t>
            </a:r>
          </a:p>
          <a:p>
            <a:r>
              <a:rPr lang="pl-PL" sz="1600" dirty="0" err="1" smtClean="0"/>
              <a:t>nrows</a:t>
            </a:r>
            <a:r>
              <a:rPr lang="pl-PL" sz="1600" dirty="0" smtClean="0"/>
              <a:t> 721</a:t>
            </a:r>
          </a:p>
          <a:p>
            <a:r>
              <a:rPr lang="pl-PL" sz="1600" dirty="0" err="1" smtClean="0"/>
              <a:t>ncols</a:t>
            </a:r>
            <a:r>
              <a:rPr lang="pl-PL" sz="1600" dirty="0" smtClean="0"/>
              <a:t> 721</a:t>
            </a:r>
          </a:p>
          <a:p>
            <a:r>
              <a:rPr lang="pl-PL" sz="1600" dirty="0" err="1" smtClean="0"/>
              <a:t>nbits</a:t>
            </a:r>
            <a:r>
              <a:rPr lang="pl-PL" sz="1600" dirty="0" smtClean="0"/>
              <a:t> 8</a:t>
            </a:r>
          </a:p>
          <a:p>
            <a:r>
              <a:rPr lang="pl-PL" sz="1600" dirty="0" err="1" smtClean="0"/>
              <a:t>byteorder</a:t>
            </a:r>
            <a:r>
              <a:rPr lang="pl-PL" sz="1600" dirty="0" smtClean="0"/>
              <a:t> I</a:t>
            </a:r>
          </a:p>
          <a:p>
            <a:r>
              <a:rPr lang="pl-PL" sz="1600" dirty="0" err="1" smtClean="0"/>
              <a:t>ulxmap</a:t>
            </a:r>
            <a:r>
              <a:rPr lang="pl-PL" sz="1600" dirty="0" smtClean="0"/>
              <a:t> -9024309</a:t>
            </a:r>
          </a:p>
          <a:p>
            <a:r>
              <a:rPr lang="pl-PL" sz="1600" dirty="0" err="1" smtClean="0"/>
              <a:t>ulymap</a:t>
            </a:r>
            <a:r>
              <a:rPr lang="pl-PL" sz="1600" dirty="0" smtClean="0"/>
              <a:t> 9024309</a:t>
            </a:r>
          </a:p>
          <a:p>
            <a:r>
              <a:rPr lang="pl-PL" sz="1600" dirty="0" err="1" smtClean="0"/>
              <a:t>xdim</a:t>
            </a:r>
            <a:r>
              <a:rPr lang="pl-PL" sz="1600" dirty="0" smtClean="0"/>
              <a:t> 25067.525</a:t>
            </a:r>
          </a:p>
          <a:p>
            <a:r>
              <a:rPr lang="pl-PL" sz="1600" dirty="0" err="1" smtClean="0"/>
              <a:t>ydim</a:t>
            </a:r>
            <a:r>
              <a:rPr lang="pl-PL" sz="1600" dirty="0" smtClean="0"/>
              <a:t> 25067.525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3846255"/>
            <a:ext cx="388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SRS Definition:</a:t>
            </a:r>
          </a:p>
          <a:p>
            <a:r>
              <a:rPr lang="en-US" sz="1600" dirty="0" smtClean="0"/>
              <a:t>Projection: Lambert Azimuthal</a:t>
            </a:r>
            <a:br>
              <a:rPr lang="en-US" sz="1600" dirty="0" smtClean="0"/>
            </a:br>
            <a:r>
              <a:rPr lang="en-US" sz="1600" dirty="0" smtClean="0"/>
              <a:t>Units: meters</a:t>
            </a:r>
            <a:br>
              <a:rPr lang="en-US" sz="1600" dirty="0" smtClean="0"/>
            </a:br>
            <a:r>
              <a:rPr lang="en-US" sz="1600" dirty="0" smtClean="0"/>
              <a:t>Spheroid: defined</a:t>
            </a:r>
            <a:br>
              <a:rPr lang="en-US" sz="1600" dirty="0" smtClean="0"/>
            </a:br>
            <a:r>
              <a:rPr lang="en-US" sz="1600" dirty="0" smtClean="0"/>
              <a:t>Major Axis: 6371228.00000</a:t>
            </a:r>
            <a:br>
              <a:rPr lang="en-US" sz="1600" dirty="0" smtClean="0"/>
            </a:br>
            <a:r>
              <a:rPr lang="en-US" sz="1600" dirty="0" smtClean="0"/>
              <a:t>Minor Axis: 6371228.000</a:t>
            </a:r>
            <a:br>
              <a:rPr lang="en-US" sz="1600" dirty="0" smtClean="0"/>
            </a:br>
            <a:r>
              <a:rPr lang="en-US" sz="1600" dirty="0" smtClean="0"/>
              <a:t>longitude of center of projection: 0</a:t>
            </a:r>
            <a:br>
              <a:rPr lang="en-US" sz="1600" dirty="0" smtClean="0"/>
            </a:br>
            <a:r>
              <a:rPr lang="en-US" sz="1600" dirty="0" smtClean="0"/>
              <a:t>latitude of center of projection: 90</a:t>
            </a:r>
            <a:br>
              <a:rPr lang="en-US" sz="1600" dirty="0" smtClean="0"/>
            </a:br>
            <a:r>
              <a:rPr lang="en-US" sz="1600" dirty="0" smtClean="0"/>
              <a:t>false easting (meters): 0.00000</a:t>
            </a:r>
            <a:br>
              <a:rPr lang="en-US" sz="1600" dirty="0" smtClean="0"/>
            </a:br>
            <a:r>
              <a:rPr lang="en-US" sz="1600" dirty="0" smtClean="0"/>
              <a:t>false northing (meters): 0.00000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“Good” Data Formats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Open and non-proprietary</a:t>
            </a:r>
          </a:p>
          <a:p>
            <a:r>
              <a:rPr lang="en-US" dirty="0" smtClean="0">
                <a:latin typeface="Calibri" charset="0"/>
              </a:rPr>
              <a:t>Easy to use, simple, and widely-supported</a:t>
            </a:r>
          </a:p>
          <a:p>
            <a:r>
              <a:rPr lang="en-US" dirty="0" smtClean="0">
                <a:latin typeface="Calibri" charset="0"/>
              </a:rPr>
              <a:t>More importantly, self-descriptive</a:t>
            </a:r>
          </a:p>
          <a:p>
            <a:pPr lvl="1"/>
            <a:r>
              <a:rPr lang="en-US" dirty="0" smtClean="0">
                <a:latin typeface="Calibri" charset="0"/>
              </a:rPr>
              <a:t>Interpretative metadata is included inside data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3886200"/>
            <a:ext cx="3733800" cy="236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600" dirty="0" smtClean="0">
                <a:latin typeface="Calibri" charset="0"/>
              </a:rPr>
              <a:t>Feature Data Formats</a:t>
            </a:r>
          </a:p>
          <a:p>
            <a:pPr lvl="1"/>
            <a:r>
              <a:rPr lang="en-US" sz="2200" dirty="0" smtClean="0">
                <a:solidFill>
                  <a:srgbClr val="008000"/>
                </a:solidFill>
                <a:latin typeface="Calibri" charset="0"/>
              </a:rPr>
              <a:t>Tabular</a:t>
            </a:r>
          </a:p>
          <a:p>
            <a:pPr lvl="1"/>
            <a:r>
              <a:rPr lang="en-US" sz="2200" dirty="0" err="1" smtClean="0">
                <a:solidFill>
                  <a:srgbClr val="008000"/>
                </a:solidFill>
                <a:latin typeface="Calibri" charset="0"/>
              </a:rPr>
              <a:t>Shapefile</a:t>
            </a:r>
            <a:endParaRPr lang="en-US" sz="2200" dirty="0" smtClean="0">
              <a:solidFill>
                <a:srgbClr val="008000"/>
              </a:solidFill>
              <a:latin typeface="Calibri" charset="0"/>
            </a:endParaRPr>
          </a:p>
          <a:p>
            <a:pPr lvl="1"/>
            <a:r>
              <a:rPr lang="en-US" sz="2200" dirty="0" smtClean="0">
                <a:solidFill>
                  <a:srgbClr val="008000"/>
                </a:solidFill>
                <a:latin typeface="Calibri" charset="0"/>
              </a:rPr>
              <a:t>KML</a:t>
            </a:r>
            <a:r>
              <a:rPr lang="en-US" sz="2200" dirty="0" smtClean="0">
                <a:latin typeface="Calibri" charset="0"/>
              </a:rPr>
              <a:t>/</a:t>
            </a:r>
            <a:r>
              <a:rPr lang="en-US" sz="2200" dirty="0" smtClean="0">
                <a:solidFill>
                  <a:srgbClr val="FF6600"/>
                </a:solidFill>
                <a:latin typeface="Calibri" charset="0"/>
              </a:rPr>
              <a:t>GML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  <a:latin typeface="Calibri" charset="0"/>
              </a:rPr>
              <a:t>ESRI </a:t>
            </a:r>
            <a:r>
              <a:rPr lang="en-US" sz="2200" dirty="0" err="1" smtClean="0">
                <a:solidFill>
                  <a:srgbClr val="FF0000"/>
                </a:solidFill>
                <a:latin typeface="Calibri" charset="0"/>
              </a:rPr>
              <a:t>Geodatabase</a:t>
            </a:r>
            <a:endParaRPr lang="en-US" sz="22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48200" y="3886200"/>
            <a:ext cx="3733800" cy="236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Char char="•"/>
              <a:defRPr sz="2600">
                <a:latin typeface="Calibri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latin typeface="+mn-lt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latin typeface="+mn-lt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latin typeface="+mn-lt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latin typeface="+mn-lt"/>
                <a:ea typeface="ＭＳ Ｐゴシック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  <a:ea typeface="ＭＳ Ｐゴシック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  <a:ea typeface="ＭＳ Ｐゴシック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  <a:ea typeface="ＭＳ Ｐゴシック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  <a:ea typeface="ＭＳ Ｐゴシック" charset="-128"/>
              </a:defRPr>
            </a:lvl9pPr>
          </a:lstStyle>
          <a:p>
            <a:r>
              <a:rPr lang="en-US" dirty="0" smtClean="0"/>
              <a:t>Coverage </a:t>
            </a:r>
            <a:r>
              <a:rPr lang="en-US" dirty="0"/>
              <a:t>Data </a:t>
            </a:r>
            <a:r>
              <a:rPr lang="en-US" dirty="0" smtClean="0"/>
              <a:t>Formats</a:t>
            </a:r>
          </a:p>
          <a:p>
            <a:pPr lvl="1"/>
            <a:r>
              <a:rPr lang="en-US" sz="2200" dirty="0" err="1" smtClean="0">
                <a:solidFill>
                  <a:srgbClr val="008000"/>
                </a:solidFill>
              </a:rPr>
              <a:t>GeoTIFF</a:t>
            </a:r>
            <a:endParaRPr lang="en-US" sz="2200" dirty="0" smtClean="0">
              <a:solidFill>
                <a:srgbClr val="008000"/>
              </a:solidFill>
            </a:endParaRPr>
          </a:p>
          <a:p>
            <a:pPr lvl="1"/>
            <a:r>
              <a:rPr lang="en-US" sz="2200" dirty="0" smtClean="0">
                <a:solidFill>
                  <a:srgbClr val="008000"/>
                </a:solidFill>
              </a:rPr>
              <a:t>CF-</a:t>
            </a:r>
            <a:r>
              <a:rPr lang="en-US" sz="2200" dirty="0" err="1" smtClean="0">
                <a:solidFill>
                  <a:srgbClr val="008000"/>
                </a:solidFill>
              </a:rPr>
              <a:t>netCDF</a:t>
            </a:r>
            <a:endParaRPr lang="en-US" sz="2200" dirty="0" smtClean="0">
              <a:solidFill>
                <a:srgbClr val="008000"/>
              </a:solidFill>
            </a:endParaRPr>
          </a:p>
          <a:p>
            <a:pPr lvl="1"/>
            <a:r>
              <a:rPr lang="en-US" sz="2200" dirty="0" smtClean="0"/>
              <a:t>HDF/HDF-EOS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Tabular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Tabular data can be “spatial”</a:t>
            </a:r>
          </a:p>
          <a:p>
            <a:r>
              <a:rPr lang="en-US" dirty="0" smtClean="0"/>
              <a:t>Good tabular spatial data can be easily understood, analyzed, and visualized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 descr="ameriflux_cs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81912"/>
            <a:ext cx="1981200" cy="990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73300" y="4405834"/>
            <a:ext cx="2451100" cy="1537765"/>
            <a:chOff x="2273300" y="4605053"/>
            <a:chExt cx="2925506" cy="1795746"/>
          </a:xfrm>
        </p:grpSpPr>
        <p:pic>
          <p:nvPicPr>
            <p:cNvPr id="10" name="Picture 9" descr="google_m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4605053"/>
              <a:ext cx="1922206" cy="179574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stCxn id="15" idx="3"/>
            </p:cNvCxnSpPr>
            <p:nvPr/>
          </p:nvCxnSpPr>
          <p:spPr bwMode="auto">
            <a:xfrm flipV="1">
              <a:off x="2273300" y="5542228"/>
              <a:ext cx="1003300" cy="1"/>
            </a:xfrm>
            <a:prstGeom prst="straightConnector1">
              <a:avLst/>
            </a:prstGeom>
            <a:noFill/>
            <a:ln w="38100" cap="flat" cmpd="sng" algn="ctr">
              <a:solidFill>
                <a:srgbClr val="569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4724400" y="4641317"/>
            <a:ext cx="2222142" cy="1066800"/>
            <a:chOff x="5410200" y="4944111"/>
            <a:chExt cx="2222142" cy="1066800"/>
          </a:xfrm>
        </p:grpSpPr>
        <p:pic>
          <p:nvPicPr>
            <p:cNvPr id="13" name="Picture 12" descr="kml_expor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944111"/>
              <a:ext cx="1536342" cy="106680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>
              <a:stCxn id="10" idx="3"/>
              <a:endCxn id="13" idx="1"/>
            </p:cNvCxnSpPr>
            <p:nvPr/>
          </p:nvCxnSpPr>
          <p:spPr bwMode="auto">
            <a:xfrm>
              <a:off x="5410200" y="5477511"/>
              <a:ext cx="6858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69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552450" y="4382869"/>
            <a:ext cx="1720850" cy="1179731"/>
            <a:chOff x="552450" y="4963357"/>
            <a:chExt cx="1720850" cy="1179731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H="1">
              <a:off x="1413832" y="4963357"/>
              <a:ext cx="6350" cy="533400"/>
            </a:xfrm>
            <a:prstGeom prst="straightConnector1">
              <a:avLst/>
            </a:prstGeom>
            <a:noFill/>
            <a:ln w="38100" cap="flat" cmpd="sng" algn="ctr">
              <a:solidFill>
                <a:srgbClr val="569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>
              <a:hlinkClick r:id="rId5"/>
            </p:cNvPr>
            <p:cNvSpPr txBox="1"/>
            <p:nvPr/>
          </p:nvSpPr>
          <p:spPr>
            <a:xfrm>
              <a:off x="552450" y="5496757"/>
              <a:ext cx="1720850" cy="646331"/>
            </a:xfrm>
            <a:prstGeom prst="rect">
              <a:avLst/>
            </a:prstGeom>
            <a:solidFill>
              <a:srgbClr val="A2C0FF"/>
            </a:solidFill>
          </p:spPr>
          <p:txBody>
            <a:bodyPr wrap="square" rtlCol="0">
              <a:spAutoFit/>
            </a:bodyPr>
            <a:lstStyle/>
            <a:p>
              <a:pPr marL="0" lvl="1" algn="ctr">
                <a:buNone/>
              </a:pPr>
              <a:endParaRPr lang="en-US" dirty="0" smtClean="0"/>
            </a:p>
            <a:p>
              <a:pPr marL="0" lvl="1" algn="ctr">
                <a:buNone/>
              </a:pPr>
              <a:r>
                <a:rPr lang="en-US" dirty="0" smtClean="0"/>
                <a:t>Fusion Table</a:t>
              </a:r>
              <a:endParaRPr lang="en-US" dirty="0"/>
            </a:p>
          </p:txBody>
        </p:sp>
        <p:pic>
          <p:nvPicPr>
            <p:cNvPr id="1026" name="Picture 2" descr="http://machinetsrl.it/wp-content/uploads/2014/07/prima-pagina-google-img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" t="30003" r="-1252" b="32497"/>
            <a:stretch/>
          </p:blipFill>
          <p:spPr bwMode="auto">
            <a:xfrm>
              <a:off x="914400" y="5486400"/>
              <a:ext cx="955675" cy="353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6946542" y="4539465"/>
            <a:ext cx="1925833" cy="1240033"/>
            <a:chOff x="6946542" y="4539465"/>
            <a:chExt cx="1925833" cy="1240033"/>
          </a:xfrm>
        </p:grpSpPr>
        <p:pic>
          <p:nvPicPr>
            <p:cNvPr id="1028" name="Picture 4" descr="https://lh5.googleusercontent.com/uz-1Uw_o620j8J9GNao1a7Ye--chsXZ2VDpQgclHFAC8WCkZQOiA16k8HgpMwO_23tr9DAW2F6hIQg44FcioNs-_7sLLZIEOQp9ah5iyol0v1QNpUMtL3jeiM4kn0qhWM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342" y="4539465"/>
              <a:ext cx="1240033" cy="1240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Arrow Connector 27"/>
            <p:cNvCxnSpPr/>
            <p:nvPr/>
          </p:nvCxnSpPr>
          <p:spPr bwMode="auto">
            <a:xfrm>
              <a:off x="6946542" y="5159482"/>
              <a:ext cx="6858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569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0386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Presenter: Yaxing Wei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Geospatial Information Scientist at Oak Ridge National Laboratory Distributed Active Archive Center (ORNL DAAC)</a:t>
            </a:r>
          </a:p>
          <a:p>
            <a:r>
              <a:rPr lang="en-US" dirty="0" smtClean="0"/>
              <a:t>Spatial data management, Web-based spatial data distribution and visualization, data quality assurance and quality check (QAWC),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471467"/>
            <a:ext cx="1752600" cy="19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7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53400" cy="944562"/>
          </a:xfrm>
        </p:spPr>
        <p:txBody>
          <a:bodyPr/>
          <a:lstStyle/>
          <a:p>
            <a:r>
              <a:rPr lang="en-US" dirty="0" smtClean="0">
                <a:solidFill>
                  <a:srgbClr val="333399"/>
                </a:solidFill>
                <a:latin typeface="Calibri" charset="0"/>
              </a:rPr>
              <a:t>Shapefile</a:t>
            </a:r>
            <a:endParaRPr lang="en-US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Ideal for feature data</a:t>
            </a:r>
          </a:p>
          <a:p>
            <a:pPr lvl="1"/>
            <a:r>
              <a:rPr lang="en-US" dirty="0" smtClean="0">
                <a:latin typeface="Calibri" charset="0"/>
              </a:rPr>
              <a:t>point, line, and polygon</a:t>
            </a:r>
          </a:p>
          <a:p>
            <a:r>
              <a:rPr lang="en-US" dirty="0" smtClean="0">
                <a:latin typeface="Calibri" charset="0"/>
              </a:rPr>
              <a:t>SRS can be embedded inside files (*.</a:t>
            </a:r>
            <a:r>
              <a:rPr lang="en-US" dirty="0" err="1" smtClean="0">
                <a:latin typeface="Calibri" charset="0"/>
              </a:rPr>
              <a:t>prj</a:t>
            </a:r>
            <a:r>
              <a:rPr lang="en-US" dirty="0" smtClean="0">
                <a:latin typeface="Calibri" charset="0"/>
              </a:rPr>
              <a:t>)</a:t>
            </a:r>
          </a:p>
          <a:p>
            <a:r>
              <a:rPr lang="en-US" dirty="0" smtClean="0">
                <a:latin typeface="Calibri" charset="0"/>
              </a:rPr>
              <a:t>Metadata can be embedded inside files (*.xml)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 descr="shapefile_metad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581400"/>
            <a:ext cx="3086100" cy="29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0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153400" cy="944562"/>
          </a:xfrm>
        </p:spPr>
        <p:txBody>
          <a:bodyPr/>
          <a:lstStyle/>
          <a:p>
            <a:r>
              <a:rPr lang="en-US" dirty="0" smtClean="0">
                <a:solidFill>
                  <a:srgbClr val="333399"/>
                </a:solidFill>
                <a:latin typeface="Calibri" charset="0"/>
              </a:rPr>
              <a:t>Standard Ways for Interpretative Metadata</a:t>
            </a:r>
            <a:endParaRPr lang="en-US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Climate and Forecast (CF) Metadata Convention</a:t>
            </a:r>
          </a:p>
          <a:p>
            <a:pPr lvl="1"/>
            <a:r>
              <a:rPr lang="en-US" dirty="0" smtClean="0">
                <a:latin typeface="Calibri" charset="0"/>
              </a:rPr>
              <a:t>CF Standard Names</a:t>
            </a:r>
          </a:p>
          <a:p>
            <a:pPr lvl="1"/>
            <a:r>
              <a:rPr lang="en-US" dirty="0" smtClean="0">
                <a:latin typeface="Calibri" charset="0"/>
              </a:rPr>
              <a:t>CF Convention</a:t>
            </a:r>
          </a:p>
          <a:p>
            <a:pPr lvl="2"/>
            <a:r>
              <a:rPr lang="en-US" dirty="0" smtClean="0">
                <a:latin typeface="Calibri" charset="0"/>
              </a:rPr>
              <a:t>Spatial/temporal coordinates</a:t>
            </a:r>
          </a:p>
          <a:p>
            <a:pPr lvl="2"/>
            <a:r>
              <a:rPr lang="en-US" dirty="0" smtClean="0">
                <a:latin typeface="Calibri" charset="0"/>
              </a:rPr>
              <a:t>Cell boundaries/shape/methods</a:t>
            </a:r>
          </a:p>
          <a:p>
            <a:pPr lvl="2"/>
            <a:r>
              <a:rPr lang="en-US" dirty="0" smtClean="0">
                <a:latin typeface="Calibri" charset="0"/>
              </a:rPr>
              <a:t>Missing data/valid range</a:t>
            </a:r>
          </a:p>
          <a:p>
            <a:pPr lvl="2"/>
            <a:r>
              <a:rPr lang="en-US" dirty="0" smtClean="0">
                <a:latin typeface="Calibri" charset="0"/>
              </a:rPr>
              <a:t>Data units</a:t>
            </a:r>
          </a:p>
          <a:p>
            <a:pPr lvl="2"/>
            <a:r>
              <a:rPr lang="en-US" dirty="0" smtClean="0">
                <a:latin typeface="Calibri" charset="0"/>
              </a:rPr>
              <a:t>…..</a:t>
            </a:r>
          </a:p>
          <a:p>
            <a:pPr lvl="2"/>
            <a:r>
              <a:rPr lang="en-US" dirty="0" smtClean="0">
                <a:latin typeface="Calibri" charset="0"/>
              </a:rPr>
              <a:t>Many more, just </a:t>
            </a:r>
            <a:r>
              <a:rPr lang="en-US" dirty="0" err="1" smtClean="0">
                <a:latin typeface="Calibri" charset="0"/>
              </a:rPr>
              <a:t>google</a:t>
            </a:r>
            <a:r>
              <a:rPr lang="en-US" dirty="0" smtClean="0">
                <a:latin typeface="Calibri" charset="0"/>
              </a:rPr>
              <a:t> “</a:t>
            </a:r>
            <a:r>
              <a:rPr lang="en-US" dirty="0" err="1" smtClean="0">
                <a:latin typeface="Calibri" charset="0"/>
              </a:rPr>
              <a:t>cf</a:t>
            </a:r>
            <a:r>
              <a:rPr lang="en-US" dirty="0" smtClean="0">
                <a:latin typeface="Calibri" charset="0"/>
              </a:rPr>
              <a:t> metadata”</a:t>
            </a:r>
          </a:p>
          <a:p>
            <a:pPr lvl="2"/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+ CF Convention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err="1" smtClean="0">
                <a:latin typeface="Calibri" charset="0"/>
              </a:rPr>
              <a:t>NetCDF</a:t>
            </a:r>
            <a:r>
              <a:rPr lang="en-US" dirty="0" smtClean="0">
                <a:latin typeface="Calibri" charset="0"/>
              </a:rPr>
              <a:t> + CF: perfect combination for climate change and earth system model data</a:t>
            </a:r>
          </a:p>
          <a:p>
            <a:pPr lvl="1"/>
            <a:r>
              <a:rPr lang="en-US" dirty="0" smtClean="0">
                <a:latin typeface="Calibri" charset="0"/>
              </a:rPr>
              <a:t>The </a:t>
            </a:r>
            <a:r>
              <a:rPr lang="en-US" dirty="0" err="1" smtClean="0">
                <a:latin typeface="Calibri" charset="0"/>
              </a:rPr>
              <a:t>NetCDF</a:t>
            </a:r>
            <a:r>
              <a:rPr lang="en-US" dirty="0" smtClean="0">
                <a:latin typeface="Calibri" charset="0"/>
              </a:rPr>
              <a:t> classic model provides a clean way to organize multi-dimensional data</a:t>
            </a:r>
          </a:p>
          <a:p>
            <a:pPr lvl="1"/>
            <a:r>
              <a:rPr lang="en-US" dirty="0" smtClean="0">
                <a:latin typeface="Calibri" charset="0"/>
              </a:rPr>
              <a:t>The </a:t>
            </a:r>
            <a:r>
              <a:rPr lang="en-US" dirty="0" err="1" smtClean="0">
                <a:latin typeface="Calibri" charset="0"/>
              </a:rPr>
              <a:t>NetCDF</a:t>
            </a:r>
            <a:r>
              <a:rPr lang="en-US" dirty="0" smtClean="0">
                <a:latin typeface="Calibri" charset="0"/>
              </a:rPr>
              <a:t> enhanced model is suitable for more complex data</a:t>
            </a:r>
          </a:p>
          <a:p>
            <a:pPr lvl="1"/>
            <a:r>
              <a:rPr lang="en-US" dirty="0" err="1" smtClean="0">
                <a:latin typeface="Calibri" charset="0"/>
              </a:rPr>
              <a:t>NetCDF</a:t>
            </a:r>
            <a:r>
              <a:rPr lang="en-US" dirty="0" smtClean="0">
                <a:latin typeface="Calibri" charset="0"/>
              </a:rPr>
              <a:t> v4 supports internal compression</a:t>
            </a:r>
          </a:p>
          <a:p>
            <a:pPr lvl="1"/>
            <a:r>
              <a:rPr lang="en-US" dirty="0" err="1" smtClean="0">
                <a:latin typeface="Calibri" charset="0"/>
              </a:rPr>
              <a:t>NetCDF</a:t>
            </a:r>
            <a:r>
              <a:rPr lang="en-US" dirty="0" smtClean="0">
                <a:latin typeface="Calibri" charset="0"/>
              </a:rPr>
              <a:t> is supported by many tools: Matlab, IDL, Ferret, Python, NCO, Panoply, …</a:t>
            </a:r>
          </a:p>
          <a:p>
            <a:pPr lvl="1"/>
            <a:r>
              <a:rPr lang="en-US" dirty="0" smtClean="0">
                <a:latin typeface="Calibri" charset="0"/>
              </a:rPr>
              <a:t>CF makes data analysis can be automated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Spatial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(1)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Define SRS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95400" y="2362200"/>
            <a:ext cx="6324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 short </a:t>
            </a:r>
            <a:r>
              <a:rPr lang="en-US" sz="2000" dirty="0" err="1" smtClean="0">
                <a:latin typeface="Calibri" charset="0"/>
              </a:rPr>
              <a:t>lambert_conformal_conic</a:t>
            </a:r>
            <a:r>
              <a:rPr lang="en-US" sz="2000" dirty="0" smtClean="0">
                <a:latin typeface="Calibri" charset="0"/>
              </a:rPr>
              <a:t>;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     :</a:t>
            </a:r>
            <a:r>
              <a:rPr lang="en-US" sz="2000" dirty="0" err="1" smtClean="0">
                <a:latin typeface="Calibri" charset="0"/>
              </a:rPr>
              <a:t>grid_mapping_name</a:t>
            </a:r>
            <a:r>
              <a:rPr lang="en-US" sz="2000" dirty="0" smtClean="0">
                <a:latin typeface="Calibri" charset="0"/>
              </a:rPr>
              <a:t> = "</a:t>
            </a:r>
            <a:r>
              <a:rPr lang="en-US" sz="2000" dirty="0" err="1" smtClean="0">
                <a:latin typeface="Calibri" charset="0"/>
              </a:rPr>
              <a:t>lambert_conformal_conic</a:t>
            </a:r>
            <a:r>
              <a:rPr lang="en-US" sz="20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     :</a:t>
            </a:r>
            <a:r>
              <a:rPr lang="en-US" sz="2000" dirty="0" err="1" smtClean="0">
                <a:latin typeface="Calibri" charset="0"/>
              </a:rPr>
              <a:t>longitude_of_central_meridian</a:t>
            </a:r>
            <a:r>
              <a:rPr lang="en-US" sz="2000" dirty="0" smtClean="0">
                <a:latin typeface="Calibri" charset="0"/>
              </a:rPr>
              <a:t> = -100.0; // double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     :</a:t>
            </a:r>
            <a:r>
              <a:rPr lang="en-US" sz="2000" dirty="0" err="1" smtClean="0">
                <a:latin typeface="Calibri" charset="0"/>
              </a:rPr>
              <a:t>latitude_of_projection_origin</a:t>
            </a:r>
            <a:r>
              <a:rPr lang="en-US" sz="2000" dirty="0" smtClean="0">
                <a:latin typeface="Calibri" charset="0"/>
              </a:rPr>
              <a:t> = 42.5; // double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     :</a:t>
            </a:r>
            <a:r>
              <a:rPr lang="en-US" sz="2000" dirty="0" err="1" smtClean="0">
                <a:latin typeface="Calibri" charset="0"/>
              </a:rPr>
              <a:t>false_easting</a:t>
            </a:r>
            <a:r>
              <a:rPr lang="en-US" sz="2000" dirty="0" smtClean="0">
                <a:latin typeface="Calibri" charset="0"/>
              </a:rPr>
              <a:t> = 0.0; // double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     :</a:t>
            </a:r>
            <a:r>
              <a:rPr lang="en-US" sz="2000" dirty="0" err="1" smtClean="0">
                <a:latin typeface="Calibri" charset="0"/>
              </a:rPr>
              <a:t>false_northing</a:t>
            </a:r>
            <a:r>
              <a:rPr lang="en-US" sz="2000" dirty="0" smtClean="0">
                <a:latin typeface="Calibri" charset="0"/>
              </a:rPr>
              <a:t> = 0.0; // double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     :</a:t>
            </a:r>
            <a:r>
              <a:rPr lang="en-US" sz="2000" dirty="0" err="1" smtClean="0">
                <a:latin typeface="Calibri" charset="0"/>
              </a:rPr>
              <a:t>standard_parallel</a:t>
            </a:r>
            <a:r>
              <a:rPr lang="en-US" sz="2000" dirty="0" smtClean="0">
                <a:latin typeface="Calibri" charset="0"/>
              </a:rPr>
              <a:t> = 25.0, 60.0; // double</a:t>
            </a:r>
            <a:endParaRPr lang="en-US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Spatial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(2)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Provide cell center coordinates in Geographic </a:t>
            </a:r>
            <a:r>
              <a:rPr lang="en-US" dirty="0" err="1" smtClean="0">
                <a:latin typeface="Calibri" charset="0"/>
              </a:rPr>
              <a:t>Lat</a:t>
            </a:r>
            <a:r>
              <a:rPr lang="en-US" dirty="0" smtClean="0">
                <a:latin typeface="Calibri" charset="0"/>
              </a:rPr>
              <a:t>/Lon SRS and native SRS (</a:t>
            </a:r>
            <a:r>
              <a:rPr lang="en-US" i="1" dirty="0" smtClean="0">
                <a:latin typeface="Calibri" charset="0"/>
              </a:rPr>
              <a:t>if different</a:t>
            </a:r>
            <a:r>
              <a:rPr lang="en-US" dirty="0" smtClean="0">
                <a:latin typeface="Calibri" charset="0"/>
              </a:rPr>
              <a:t>)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2667000"/>
            <a:ext cx="44196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x(x=162);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"m";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</a:t>
            </a:r>
            <a:r>
              <a:rPr lang="en-US" sz="1800" dirty="0" err="1" smtClean="0">
                <a:latin typeface="Calibri" charset="0"/>
              </a:rPr>
              <a:t>long_name</a:t>
            </a:r>
            <a:r>
              <a:rPr lang="en-US" sz="1800" dirty="0" smtClean="0">
                <a:latin typeface="Calibri" charset="0"/>
              </a:rPr>
              <a:t> = "x coordinate of grid cell";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</a:t>
            </a:r>
            <a:r>
              <a:rPr lang="en-US" sz="1800" dirty="0" err="1" smtClean="0">
                <a:latin typeface="Calibri" charset="0"/>
              </a:rPr>
              <a:t>standard_name</a:t>
            </a:r>
            <a:r>
              <a:rPr lang="en-US" sz="1800" dirty="0" smtClean="0">
                <a:latin typeface="Calibri" charset="0"/>
              </a:rPr>
              <a:t> = "</a:t>
            </a:r>
            <a:r>
              <a:rPr lang="en-US" sz="1800" dirty="0" err="1" smtClean="0">
                <a:latin typeface="Calibri" charset="0"/>
              </a:rPr>
              <a:t>projection_x_coordinate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y(y=227);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"m";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</a:t>
            </a:r>
            <a:r>
              <a:rPr lang="en-US" sz="1800" dirty="0" err="1" smtClean="0">
                <a:latin typeface="Calibri" charset="0"/>
              </a:rPr>
              <a:t>long_name</a:t>
            </a:r>
            <a:r>
              <a:rPr lang="en-US" sz="1800" dirty="0" smtClean="0">
                <a:latin typeface="Calibri" charset="0"/>
              </a:rPr>
              <a:t> = "y coordinate of grid cell";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</a:t>
            </a:r>
            <a:r>
              <a:rPr lang="en-US" sz="1800" dirty="0" err="1" smtClean="0">
                <a:latin typeface="Calibri" charset="0"/>
              </a:rPr>
              <a:t>standard_name</a:t>
            </a:r>
            <a:r>
              <a:rPr lang="en-US" sz="1800" dirty="0" smtClean="0">
                <a:latin typeface="Calibri" charset="0"/>
              </a:rPr>
              <a:t> = "</a:t>
            </a:r>
            <a:r>
              <a:rPr lang="en-US" sz="1800" dirty="0" err="1" smtClean="0">
                <a:latin typeface="Calibri" charset="0"/>
              </a:rPr>
              <a:t>projection_y_coordinate</a:t>
            </a:r>
            <a:r>
              <a:rPr lang="en-US" sz="1800" dirty="0" smtClean="0">
                <a:latin typeface="Calibri" charset="0"/>
              </a:rPr>
              <a:t>”;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76800" y="2667000"/>
            <a:ext cx="40386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double </a:t>
            </a:r>
            <a:r>
              <a:rPr lang="en-US" sz="1800" dirty="0" err="1" smtClean="0">
                <a:latin typeface="Calibri" charset="0"/>
              </a:rPr>
              <a:t>lat</a:t>
            </a:r>
            <a:r>
              <a:rPr lang="en-US" sz="1800" dirty="0" smtClean="0">
                <a:latin typeface="Calibri" charset="0"/>
              </a:rPr>
              <a:t>(y=227, x=162);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degrees_north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</a:t>
            </a:r>
            <a:r>
              <a:rPr lang="en-US" sz="1800" dirty="0" err="1" smtClean="0">
                <a:latin typeface="Calibri" charset="0"/>
              </a:rPr>
              <a:t>long_name</a:t>
            </a:r>
            <a:r>
              <a:rPr lang="en-US" sz="1800" dirty="0" smtClean="0">
                <a:latin typeface="Calibri" charset="0"/>
              </a:rPr>
              <a:t> = "latitude coordinate";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</a:t>
            </a:r>
            <a:r>
              <a:rPr lang="en-US" sz="1800" dirty="0" err="1" smtClean="0">
                <a:latin typeface="Calibri" charset="0"/>
              </a:rPr>
              <a:t>standard_name</a:t>
            </a:r>
            <a:r>
              <a:rPr lang="en-US" sz="1800" dirty="0" smtClean="0">
                <a:latin typeface="Calibri" charset="0"/>
              </a:rPr>
              <a:t> = "latitude";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lon</a:t>
            </a:r>
            <a:r>
              <a:rPr lang="en-US" sz="1800" dirty="0" smtClean="0">
                <a:latin typeface="Calibri" charset="0"/>
              </a:rPr>
              <a:t>(y=227, x=162);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degrees_east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</a:t>
            </a:r>
            <a:r>
              <a:rPr lang="en-US" sz="1800" dirty="0" err="1" smtClean="0">
                <a:latin typeface="Calibri" charset="0"/>
              </a:rPr>
              <a:t>long_name</a:t>
            </a:r>
            <a:r>
              <a:rPr lang="en-US" sz="1800" dirty="0" smtClean="0">
                <a:latin typeface="Calibri" charset="0"/>
              </a:rPr>
              <a:t> = "longitude coordinate";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</a:t>
            </a:r>
            <a:r>
              <a:rPr lang="en-US" sz="1800" dirty="0" err="1" smtClean="0">
                <a:latin typeface="Calibri" charset="0"/>
              </a:rPr>
              <a:t>standard_name</a:t>
            </a:r>
            <a:r>
              <a:rPr lang="en-US" sz="1800" dirty="0" smtClean="0">
                <a:latin typeface="Calibri" charset="0"/>
              </a:rPr>
              <a:t> = "longitude”;</a:t>
            </a:r>
          </a:p>
        </p:txBody>
      </p:sp>
    </p:spTree>
    <p:extLst>
      <p:ext uri="{BB962C8B-B14F-4D97-AF65-F5344CB8AC3E}">
        <p14:creationId xmlns:p14="http://schemas.microsoft.com/office/powerpoint/2010/main" val="281260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Spatial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 (3)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Specify cell boundaries</a:t>
            </a:r>
          </a:p>
          <a:p>
            <a:pPr lvl="1"/>
            <a:r>
              <a:rPr lang="en-US" dirty="0" smtClean="0">
                <a:latin typeface="Calibri" charset="0"/>
              </a:rPr>
              <a:t>Left-right boundary</a:t>
            </a:r>
          </a:p>
          <a:p>
            <a:pPr lvl="1"/>
            <a:r>
              <a:rPr lang="en-US" dirty="0" smtClean="0">
                <a:latin typeface="Calibri" charset="0"/>
              </a:rPr>
              <a:t>Bottom-top boundary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90800" y="3048000"/>
            <a:ext cx="40386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lat_bnds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lat</a:t>
            </a:r>
            <a:r>
              <a:rPr lang="en-US" sz="1800" dirty="0" smtClean="0">
                <a:latin typeface="Calibri" charset="0"/>
              </a:rPr>
              <a:t>=360, </a:t>
            </a:r>
            <a:r>
              <a:rPr lang="en-US" sz="1800" dirty="0" err="1" smtClean="0">
                <a:latin typeface="Calibri" charset="0"/>
              </a:rPr>
              <a:t>nv</a:t>
            </a:r>
            <a:r>
              <a:rPr lang="en-US" sz="1800" dirty="0" smtClean="0">
                <a:latin typeface="Calibri" charset="0"/>
              </a:rPr>
              <a:t>=2);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degrees_north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lon_bnds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lon</a:t>
            </a:r>
            <a:r>
              <a:rPr lang="en-US" sz="1800" dirty="0" smtClean="0">
                <a:latin typeface="Calibri" charset="0"/>
              </a:rPr>
              <a:t>=720, </a:t>
            </a:r>
            <a:r>
              <a:rPr lang="en-US" sz="1800" dirty="0" err="1" smtClean="0">
                <a:latin typeface="Calibri" charset="0"/>
              </a:rPr>
              <a:t>nv</a:t>
            </a:r>
            <a:r>
              <a:rPr lang="en-US" sz="1800" dirty="0" smtClean="0">
                <a:latin typeface="Calibri" charset="0"/>
              </a:rPr>
              <a:t>=2);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degrees_east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lat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lat</a:t>
            </a:r>
            <a:r>
              <a:rPr lang="en-US" sz="1800" dirty="0" smtClean="0">
                <a:latin typeface="Calibri" charset="0"/>
              </a:rPr>
              <a:t>=360);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:bounds = "</a:t>
            </a:r>
            <a:r>
              <a:rPr lang="en-US" sz="1800" dirty="0" err="1" smtClean="0">
                <a:latin typeface="Calibri" charset="0"/>
              </a:rPr>
              <a:t>lat_bnds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degrees_north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double </a:t>
            </a:r>
            <a:r>
              <a:rPr lang="en-US" sz="1800" dirty="0" err="1" smtClean="0">
                <a:latin typeface="Calibri" charset="0"/>
              </a:rPr>
              <a:t>lon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lon</a:t>
            </a:r>
            <a:r>
              <a:rPr lang="en-US" sz="1800" dirty="0" smtClean="0">
                <a:latin typeface="Calibri" charset="0"/>
              </a:rPr>
              <a:t>=720);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:bounds = "</a:t>
            </a:r>
            <a:r>
              <a:rPr lang="en-US" sz="1800" dirty="0" err="1" smtClean="0">
                <a:latin typeface="Calibri" charset="0"/>
              </a:rPr>
              <a:t>lon_bnds</a:t>
            </a:r>
            <a:r>
              <a:rPr lang="en-US" sz="1800" dirty="0" smtClean="0">
                <a:latin typeface="Calibri" charset="0"/>
              </a:rPr>
              <a:t>";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</a:rPr>
              <a:t>     :units = "</a:t>
            </a:r>
            <a:r>
              <a:rPr lang="en-US" sz="1800" dirty="0" err="1" smtClean="0">
                <a:latin typeface="Calibri" charset="0"/>
              </a:rPr>
              <a:t>degrees_east</a:t>
            </a:r>
            <a:r>
              <a:rPr lang="en-US" sz="1800" dirty="0" smtClean="0">
                <a:latin typeface="Calibri" charset="0"/>
              </a:rPr>
              <a:t>";</a:t>
            </a:r>
            <a:endParaRPr 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Specify Temporal Info in </a:t>
            </a:r>
            <a:r>
              <a:rPr lang="en-US" sz="3600" dirty="0" err="1" smtClean="0">
                <a:solidFill>
                  <a:srgbClr val="333399"/>
                </a:solidFill>
                <a:latin typeface="Calibri" charset="0"/>
              </a:rPr>
              <a:t>NetCDF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Specify calendar and time coordinate</a:t>
            </a:r>
          </a:p>
          <a:p>
            <a:r>
              <a:rPr lang="en-US" dirty="0" smtClean="0">
                <a:latin typeface="Calibri" charset="0"/>
              </a:rPr>
              <a:t>Specify time step boundaries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71600" y="2819400"/>
            <a:ext cx="63246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latin typeface="Calibri" charset="0"/>
              </a:rPr>
              <a:t>2008 </a:t>
            </a:r>
            <a:r>
              <a:rPr lang="en-US" sz="2000" b="1" dirty="0" err="1" smtClean="0">
                <a:latin typeface="Calibri" charset="0"/>
              </a:rPr>
              <a:t>Daymet</a:t>
            </a:r>
            <a:r>
              <a:rPr lang="en-US" sz="2000" b="1" dirty="0" smtClean="0">
                <a:latin typeface="Calibri" charset="0"/>
              </a:rPr>
              <a:t> Daily Average Vapor Pressure</a:t>
            </a:r>
          </a:p>
          <a:p>
            <a:pPr marL="0" indent="0">
              <a:buNone/>
            </a:pPr>
            <a:endParaRPr lang="en-US" sz="2000" dirty="0" smtClean="0">
              <a:latin typeface="Calibri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Calendar: </a:t>
            </a:r>
            <a:r>
              <a:rPr lang="en-US" sz="2000" dirty="0" err="1" smtClean="0">
                <a:latin typeface="Calibri" charset="0"/>
              </a:rPr>
              <a:t>gregorian</a:t>
            </a:r>
            <a:endParaRPr lang="en-US" sz="2000" dirty="0" smtClean="0">
              <a:latin typeface="Calibri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Time coordinate units: days since 1980-01-01T00:00:00Z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Time coordinate values: 10227.5, 10228.5, 10229.5, 10230.5, 10231.5, …, 10590.5, </a:t>
            </a:r>
            <a:r>
              <a:rPr lang="en-US" sz="2000" dirty="0" smtClean="0">
                <a:solidFill>
                  <a:srgbClr val="3366FF"/>
                </a:solidFill>
                <a:latin typeface="Calibri" charset="0"/>
              </a:rPr>
              <a:t>10591.5 (Dec 30</a:t>
            </a:r>
            <a:r>
              <a:rPr lang="en-US" sz="2000" baseline="30000" dirty="0" smtClean="0">
                <a:solidFill>
                  <a:srgbClr val="3366FF"/>
                </a:solidFill>
                <a:latin typeface="Calibri" charset="0"/>
              </a:rPr>
              <a:t>th</a:t>
            </a:r>
            <a:r>
              <a:rPr lang="en-US" sz="2000" dirty="0" smtClean="0">
                <a:solidFill>
                  <a:srgbClr val="3366FF"/>
                </a:solidFill>
                <a:latin typeface="Calibri" charset="0"/>
              </a:rPr>
              <a:t> noon)</a:t>
            </a:r>
          </a:p>
          <a:p>
            <a:pPr marL="0" indent="0">
              <a:buNone/>
            </a:pPr>
            <a:r>
              <a:rPr lang="en-US" sz="2000" dirty="0" smtClean="0">
                <a:latin typeface="Calibri" charset="0"/>
              </a:rPr>
              <a:t>Time step boundaries: 10227,10228; 10228,10229; …; 10590,10591; </a:t>
            </a:r>
            <a:r>
              <a:rPr lang="en-US" sz="2000" dirty="0" smtClean="0">
                <a:solidFill>
                  <a:srgbClr val="3366FF"/>
                </a:solidFill>
                <a:latin typeface="Calibri" charset="0"/>
              </a:rPr>
              <a:t>10591,10592 (</a:t>
            </a:r>
            <a:r>
              <a:rPr lang="en-US" sz="2000" dirty="0" err="1" smtClean="0">
                <a:solidFill>
                  <a:srgbClr val="3366FF"/>
                </a:solidFill>
                <a:latin typeface="Calibri" charset="0"/>
              </a:rPr>
              <a:t>start,end</a:t>
            </a:r>
            <a:r>
              <a:rPr lang="en-US" sz="2000" dirty="0" smtClean="0">
                <a:solidFill>
                  <a:srgbClr val="3366FF"/>
                </a:solidFill>
                <a:latin typeface="Calibri" charset="0"/>
              </a:rPr>
              <a:t> of Dec 30</a:t>
            </a:r>
            <a:r>
              <a:rPr lang="en-US" sz="2000" baseline="30000" dirty="0" smtClean="0">
                <a:solidFill>
                  <a:srgbClr val="3366FF"/>
                </a:solidFill>
                <a:latin typeface="Calibri" charset="0"/>
              </a:rPr>
              <a:t>th</a:t>
            </a:r>
            <a:r>
              <a:rPr lang="en-US" sz="2000" dirty="0" smtClean="0">
                <a:solidFill>
                  <a:srgbClr val="3366FF"/>
                </a:solidFill>
                <a:latin typeface="Calibri" charset="0"/>
              </a:rPr>
              <a:t>)</a:t>
            </a:r>
            <a:endParaRPr lang="en-US" sz="2000" dirty="0">
              <a:solidFill>
                <a:srgbClr val="3366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Cell Methods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To describe the characteristic of a variable that is represented by grid cell values</a:t>
            </a:r>
          </a:p>
          <a:p>
            <a:pPr lvl="1"/>
            <a:r>
              <a:rPr lang="en-US" dirty="0" smtClean="0">
                <a:latin typeface="Calibri" charset="0"/>
              </a:rPr>
              <a:t>NARR </a:t>
            </a:r>
            <a:r>
              <a:rPr lang="en-US" dirty="0" err="1" smtClean="0">
                <a:latin typeface="Calibri" charset="0"/>
              </a:rPr>
              <a:t>dswrf</a:t>
            </a:r>
            <a:r>
              <a:rPr lang="en-US" dirty="0" smtClean="0">
                <a:latin typeface="Calibri" charset="0"/>
              </a:rPr>
              <a:t>: </a:t>
            </a:r>
            <a:r>
              <a:rPr lang="en-US" dirty="0" smtClean="0"/>
              <a:t>3-hourly average, average across a 32km by 32km region</a:t>
            </a:r>
          </a:p>
          <a:p>
            <a:pPr lvl="1"/>
            <a:r>
              <a:rPr lang="en-US" dirty="0" smtClean="0">
                <a:latin typeface="Calibri" charset="0"/>
              </a:rPr>
              <a:t>NARR </a:t>
            </a:r>
            <a:r>
              <a:rPr lang="en-US" dirty="0" err="1" smtClean="0">
                <a:latin typeface="Calibri" charset="0"/>
              </a:rPr>
              <a:t>precip</a:t>
            </a:r>
            <a:r>
              <a:rPr lang="en-US" dirty="0" smtClean="0">
                <a:latin typeface="Calibri" charset="0"/>
              </a:rPr>
              <a:t>: 3-hourly accumulated, </a:t>
            </a:r>
            <a:r>
              <a:rPr lang="en-US" dirty="0" smtClean="0"/>
              <a:t>average across a 32km by 32km region</a:t>
            </a:r>
            <a:endParaRPr lang="en-US" dirty="0" smtClean="0">
              <a:latin typeface="Calibri" charset="0"/>
            </a:endParaRPr>
          </a:p>
          <a:p>
            <a:r>
              <a:rPr lang="en-US" dirty="0" err="1" smtClean="0">
                <a:latin typeface="Calibri" charset="0"/>
              </a:rPr>
              <a:t>cell_methods</a:t>
            </a:r>
            <a:endParaRPr lang="en-US" dirty="0" smtClean="0">
              <a:latin typeface="Calibri" charset="0"/>
            </a:endParaRPr>
          </a:p>
          <a:p>
            <a:pPr lvl="1"/>
            <a:r>
              <a:rPr lang="en-US" dirty="0" smtClean="0">
                <a:latin typeface="Calibri" charset="0"/>
              </a:rPr>
              <a:t>“time: mean area: mean”</a:t>
            </a:r>
          </a:p>
          <a:p>
            <a:pPr lvl="1"/>
            <a:r>
              <a:rPr lang="en-US" dirty="0" smtClean="0">
                <a:latin typeface="Calibri" charset="0"/>
              </a:rPr>
              <a:t>“time: sum area: mean”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715000" y="3810000"/>
            <a:ext cx="1905000" cy="297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point</a:t>
            </a: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Sum</a:t>
            </a:r>
          </a:p>
          <a:p>
            <a:pPr marL="0" indent="0">
              <a:buNone/>
            </a:pPr>
            <a:r>
              <a:rPr lang="en-US" sz="1600" dirty="0">
                <a:latin typeface="Calibri" charset="0"/>
              </a:rPr>
              <a:t>m</a:t>
            </a:r>
            <a:r>
              <a:rPr lang="en-US" sz="1600" dirty="0" smtClean="0">
                <a:latin typeface="Calibri" charset="0"/>
              </a:rPr>
              <a:t>aximum</a:t>
            </a: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median</a:t>
            </a:r>
          </a:p>
          <a:p>
            <a:pPr marL="0" indent="0">
              <a:buNone/>
            </a:pPr>
            <a:r>
              <a:rPr lang="en-US" sz="1600" dirty="0" err="1" smtClean="0">
                <a:latin typeface="Calibri" charset="0"/>
              </a:rPr>
              <a:t>mid_range</a:t>
            </a:r>
            <a:endParaRPr lang="en-US" sz="1600" dirty="0" smtClean="0">
              <a:latin typeface="Calibri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minimum</a:t>
            </a: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mean</a:t>
            </a: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mode</a:t>
            </a:r>
          </a:p>
          <a:p>
            <a:pPr marL="0" indent="0">
              <a:buNone/>
            </a:pPr>
            <a:r>
              <a:rPr lang="en-US" sz="1600" dirty="0" err="1" smtClean="0">
                <a:latin typeface="Calibri" charset="0"/>
              </a:rPr>
              <a:t>standard_deviation</a:t>
            </a:r>
            <a:endParaRPr lang="en-US" sz="1600" dirty="0" smtClean="0">
              <a:latin typeface="Calibri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variance</a:t>
            </a:r>
          </a:p>
          <a:p>
            <a:pPr marL="0" indent="0">
              <a:buNone/>
            </a:pPr>
            <a:endParaRPr lang="en-US" sz="1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20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Missing Data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2438400"/>
          </a:xfrm>
        </p:spPr>
        <p:txBody>
          <a:bodyPr/>
          <a:lstStyle/>
          <a:p>
            <a:r>
              <a:rPr lang="en-US" sz="2400" dirty="0" smtClean="0">
                <a:latin typeface="Calibri" charset="0"/>
              </a:rPr>
              <a:t>Use </a:t>
            </a:r>
            <a:r>
              <a:rPr lang="en-US" sz="2400" dirty="0" smtClean="0">
                <a:solidFill>
                  <a:srgbClr val="008000"/>
                </a:solidFill>
                <a:latin typeface="Calibri" charset="0"/>
              </a:rPr>
              <a:t>_</a:t>
            </a:r>
            <a:r>
              <a:rPr lang="en-US" sz="2400" dirty="0" err="1" smtClean="0">
                <a:solidFill>
                  <a:srgbClr val="008000"/>
                </a:solidFill>
                <a:latin typeface="Calibri" charset="0"/>
              </a:rPr>
              <a:t>FillValue</a:t>
            </a:r>
            <a:r>
              <a:rPr lang="en-US" sz="2400" dirty="0" smtClean="0">
                <a:latin typeface="Calibri" charset="0"/>
              </a:rPr>
              <a:t>, </a:t>
            </a:r>
            <a:r>
              <a:rPr lang="en-US" sz="2400" dirty="0" err="1" smtClean="0">
                <a:solidFill>
                  <a:srgbClr val="FF6600"/>
                </a:solidFill>
                <a:latin typeface="Calibri" charset="0"/>
              </a:rPr>
              <a:t>missing_value</a:t>
            </a:r>
            <a:r>
              <a:rPr lang="en-US" sz="2400" dirty="0" smtClean="0">
                <a:latin typeface="Calibri" charset="0"/>
              </a:rPr>
              <a:t>, </a:t>
            </a:r>
            <a:r>
              <a:rPr lang="en-US" sz="2400" dirty="0" err="1" smtClean="0">
                <a:latin typeface="Calibri" charset="0"/>
              </a:rPr>
              <a:t>valid_min</a:t>
            </a:r>
            <a:r>
              <a:rPr lang="en-US" sz="2400" dirty="0" smtClean="0">
                <a:latin typeface="Calibri" charset="0"/>
              </a:rPr>
              <a:t>, </a:t>
            </a:r>
            <a:r>
              <a:rPr lang="en-US" sz="2400" dirty="0" err="1" smtClean="0">
                <a:latin typeface="Calibri" charset="0"/>
              </a:rPr>
              <a:t>valid_max</a:t>
            </a:r>
            <a:r>
              <a:rPr lang="en-US" sz="2400" dirty="0" smtClean="0">
                <a:latin typeface="Calibri" charset="0"/>
              </a:rPr>
              <a:t>, and </a:t>
            </a:r>
            <a:r>
              <a:rPr lang="en-US" sz="2400" dirty="0" err="1" smtClean="0">
                <a:latin typeface="Calibri" charset="0"/>
              </a:rPr>
              <a:t>valid_range</a:t>
            </a:r>
            <a:r>
              <a:rPr lang="en-US" sz="2400" dirty="0" smtClean="0">
                <a:latin typeface="Calibri" charset="0"/>
              </a:rPr>
              <a:t> to indicate what values in a variable are considered to be valid or what values shall be ignored.</a:t>
            </a:r>
          </a:p>
          <a:p>
            <a:pPr marL="457200" lvl="1" indent="0">
              <a:buNone/>
            </a:pPr>
            <a:r>
              <a:rPr lang="ro-RO" sz="2200" dirty="0" smtClean="0"/>
              <a:t>float nbp(time=20, lat=74, lon=120); </a:t>
            </a:r>
            <a:endParaRPr lang="fi-FI" sz="2200" dirty="0" smtClean="0"/>
          </a:p>
          <a:p>
            <a:pPr marL="457200" lvl="1" indent="0">
              <a:buNone/>
            </a:pPr>
            <a:r>
              <a:rPr lang="fi-FI" sz="2200" dirty="0" smtClean="0"/>
              <a:t>    :_</a:t>
            </a:r>
            <a:r>
              <a:rPr lang="fi-FI" sz="2200" dirty="0" err="1" smtClean="0"/>
              <a:t>FillValue</a:t>
            </a:r>
            <a:r>
              <a:rPr lang="fi-FI" sz="2200" dirty="0" smtClean="0"/>
              <a:t> = -99999.0f; // </a:t>
            </a:r>
            <a:r>
              <a:rPr lang="fi-FI" sz="2200" dirty="0" err="1" smtClean="0"/>
              <a:t>float</a:t>
            </a:r>
            <a:r>
              <a:rPr lang="fi-FI" sz="2200" dirty="0" smtClean="0"/>
              <a:t> </a:t>
            </a:r>
            <a:endParaRPr lang="en-US" sz="22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Picture 4" descr="Evap in BG1_CLM_v1_monthly_Evap_1980_200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 b="-7627"/>
          <a:stretch/>
        </p:blipFill>
        <p:spPr>
          <a:xfrm>
            <a:off x="4800600" y="3733800"/>
            <a:ext cx="3657600" cy="2358190"/>
          </a:xfrm>
          <a:prstGeom prst="rect">
            <a:avLst/>
          </a:prstGeom>
        </p:spPr>
      </p:pic>
      <p:pic>
        <p:nvPicPr>
          <p:cNvPr id="6" name="Picture 5" descr="Evap in BG1_CLM_v1_monthly_Evap_1980_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-7626"/>
          <a:stretch/>
        </p:blipFill>
        <p:spPr>
          <a:xfrm>
            <a:off x="762000" y="3733800"/>
            <a:ext cx="3657600" cy="2358190"/>
          </a:xfrm>
          <a:prstGeom prst="rect">
            <a:avLst/>
          </a:prstGeom>
        </p:spPr>
      </p:pic>
      <p:pic>
        <p:nvPicPr>
          <p:cNvPr id="9" name="Picture 192" descr="rarr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44568"/>
            <a:ext cx="3810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93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Data Units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36576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UDUNITS</a:t>
            </a:r>
          </a:p>
          <a:p>
            <a:pPr lvl="1"/>
            <a:r>
              <a:rPr lang="en-US" dirty="0"/>
              <a:t>Based on International System of </a:t>
            </a:r>
            <a:r>
              <a:rPr lang="en-US" dirty="0" smtClean="0"/>
              <a:t>Units</a:t>
            </a:r>
          </a:p>
          <a:p>
            <a:pPr lvl="1"/>
            <a:r>
              <a:rPr lang="en-US" dirty="0" smtClean="0"/>
              <a:t>Support conversion of unit specifications</a:t>
            </a:r>
          </a:p>
          <a:p>
            <a:pPr lvl="1"/>
            <a:r>
              <a:rPr lang="en-US" dirty="0" smtClean="0">
                <a:latin typeface="Calibri" charset="0"/>
              </a:rPr>
              <a:t>Support </a:t>
            </a:r>
            <a:r>
              <a:rPr lang="en-US" dirty="0" smtClean="0"/>
              <a:t>arithmetic manipulation of units</a:t>
            </a:r>
          </a:p>
          <a:p>
            <a:pPr lvl="1"/>
            <a:r>
              <a:rPr lang="en-US" dirty="0" smtClean="0"/>
              <a:t>conversion of values between compatible scales of measurement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2000" y="43434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000" b="1" dirty="0" smtClean="0">
                <a:solidFill>
                  <a:srgbClr val="009900"/>
                </a:solidFill>
                <a:latin typeface="Calibri" charset="0"/>
              </a:rPr>
              <a:t>Follow the rules and computers can then do a lot of work for you and others.</a:t>
            </a:r>
            <a:endParaRPr lang="en-US" sz="3000" b="1" dirty="0">
              <a:solidFill>
                <a:srgbClr val="009900"/>
              </a:solidFill>
              <a:latin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95600" y="5334000"/>
            <a:ext cx="3810000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Calibri" charset="0"/>
              </a:rPr>
              <a:t>Units for Gross Primary Productivity (GPP)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  <a:latin typeface="Calibri" charset="0"/>
              </a:rPr>
              <a:t>kg m-2 s-1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  <a:latin typeface="Calibri" charset="0"/>
              </a:rPr>
              <a:t>Kg/m2/month</a:t>
            </a:r>
          </a:p>
          <a:p>
            <a:pPr marL="0" indent="0">
              <a:buNone/>
            </a:pPr>
            <a:r>
              <a:rPr lang="en-US" sz="1600" dirty="0" err="1" smtClean="0">
                <a:solidFill>
                  <a:srgbClr val="FF6600"/>
                </a:solidFill>
                <a:latin typeface="Calibri" charset="0"/>
              </a:rPr>
              <a:t>kgC</a:t>
            </a:r>
            <a:r>
              <a:rPr lang="en-US" sz="1600" dirty="0" smtClean="0">
                <a:solidFill>
                  <a:srgbClr val="FF6600"/>
                </a:solidFill>
                <a:latin typeface="Calibri" charset="0"/>
              </a:rPr>
              <a:t> m-2 s-1</a:t>
            </a:r>
            <a:endParaRPr lang="en-US" sz="1600" dirty="0">
              <a:solidFill>
                <a:srgbClr val="FF6600"/>
              </a:solidFill>
              <a:latin typeface="Calibri" charset="0"/>
            </a:endParaRPr>
          </a:p>
        </p:txBody>
      </p:sp>
      <p:pic>
        <p:nvPicPr>
          <p:cNvPr id="7" name="Picture 2" descr="http://www.nist.gov/pml/div684/fcdc/images/Blue-Red-SI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39811" r="50813" b="23971"/>
          <a:stretch/>
        </p:blipFill>
        <p:spPr bwMode="auto">
          <a:xfrm>
            <a:off x="6858000" y="1663874"/>
            <a:ext cx="914400" cy="8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41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solidFill>
                  <a:srgbClr val="333399"/>
                </a:solidFill>
                <a:latin typeface="Calibri" charset="0"/>
              </a:rPr>
              <a:t>Spatial Data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696200" cy="51054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charset="0"/>
              </a:rPr>
              <a:t>Any data with location information</a:t>
            </a:r>
          </a:p>
          <a:p>
            <a:pPr lvl="1" eaLnBrk="1" hangingPunct="1"/>
            <a:r>
              <a:rPr lang="en-US" sz="2000" dirty="0" smtClean="0">
                <a:latin typeface="Calibri" charset="0"/>
                <a:ea typeface="ＭＳ Ｐゴシック" charset="0"/>
              </a:rPr>
              <a:t>Feature (vector) </a:t>
            </a:r>
            <a:r>
              <a:rPr lang="en-US" sz="2000" dirty="0">
                <a:latin typeface="Calibri" charset="0"/>
                <a:ea typeface="ＭＳ Ｐゴシック" charset="0"/>
              </a:rPr>
              <a:t>data: 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</a:rPr>
              <a:t>object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</a:rPr>
              <a:t> with location and other properties</a:t>
            </a:r>
          </a:p>
          <a:p>
            <a:pPr lvl="2" eaLnBrk="1" hangingPunct="1"/>
            <a:r>
              <a:rPr lang="en-US" sz="1800" dirty="0" err="1">
                <a:latin typeface="Calibri" charset="0"/>
                <a:ea typeface="ＭＳ Ｐゴシック" charset="0"/>
              </a:rPr>
              <a:t>AmeriFlux</a:t>
            </a:r>
            <a:r>
              <a:rPr lang="en-US" sz="1800" dirty="0">
                <a:latin typeface="Calibri" charset="0"/>
                <a:ea typeface="ＭＳ Ｐゴシック" charset="0"/>
              </a:rPr>
              <a:t> sites/instruments, 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river lines</a:t>
            </a:r>
            <a:r>
              <a:rPr lang="en-US" sz="1800" dirty="0">
                <a:latin typeface="Calibri" charset="0"/>
                <a:ea typeface="ＭＳ Ｐゴシック" charset="0"/>
              </a:rPr>
              <a:t>, ecoregion 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boundaries, etc</a:t>
            </a:r>
            <a:r>
              <a:rPr lang="en-US" sz="1800" dirty="0">
                <a:latin typeface="Calibri" charset="0"/>
                <a:ea typeface="ＭＳ Ｐゴシック" charset="0"/>
              </a:rPr>
              <a:t>.</a:t>
            </a:r>
          </a:p>
          <a:p>
            <a:pPr lvl="2" eaLnBrk="1" hangingPunct="1">
              <a:buFontTx/>
              <a:buNone/>
            </a:pPr>
            <a:endParaRPr lang="en-US" sz="1800" dirty="0">
              <a:latin typeface="Calibri" charset="0"/>
              <a:ea typeface="ＭＳ Ｐゴシック" charset="0"/>
            </a:endParaRPr>
          </a:p>
          <a:p>
            <a:pPr lvl="2" eaLnBrk="1" hangingPunct="1">
              <a:buFontTx/>
              <a:buNone/>
            </a:pPr>
            <a:endParaRPr lang="en-US" sz="1800" dirty="0">
              <a:latin typeface="Calibri" charset="0"/>
              <a:ea typeface="ＭＳ Ｐゴシック" charset="0"/>
            </a:endParaRPr>
          </a:p>
          <a:p>
            <a:pPr lvl="2" eaLnBrk="1" hangingPunct="1">
              <a:buFontTx/>
              <a:buNone/>
            </a:pPr>
            <a:endParaRPr lang="en-US" sz="1800" dirty="0">
              <a:latin typeface="Calibri" charset="0"/>
              <a:ea typeface="ＭＳ Ｐゴシック" charset="0"/>
            </a:endParaRPr>
          </a:p>
          <a:p>
            <a:pPr lvl="1" eaLnBrk="1" hangingPunct="1"/>
            <a:endParaRPr lang="en-US" sz="2000" dirty="0">
              <a:latin typeface="Calibri" charset="0"/>
              <a:ea typeface="ＭＳ Ｐゴシック" charset="0"/>
            </a:endParaRPr>
          </a:p>
          <a:p>
            <a:pPr lvl="1" eaLnBrk="1" hangingPunct="1"/>
            <a:endParaRPr lang="en-US" sz="2000" dirty="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latin typeface="Calibri" charset="0"/>
                <a:ea typeface="ＭＳ Ｐゴシック" charset="0"/>
              </a:rPr>
              <a:t>Coverage 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(raster) data</a:t>
            </a:r>
            <a:r>
              <a:rPr lang="en-US" sz="2000" dirty="0">
                <a:latin typeface="Calibri" charset="0"/>
                <a:ea typeface="ＭＳ Ｐゴシック" charset="0"/>
              </a:rPr>
              <a:t>: 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“</a:t>
            </a:r>
            <a:r>
              <a:rPr lang="en-US" sz="2000" dirty="0">
                <a:latin typeface="Calibri" charset="0"/>
                <a:ea typeface="ＭＳ Ｐゴシック" charset="0"/>
              </a:rPr>
              <a:t>phenomenon</a:t>
            </a:r>
            <a:r>
              <a:rPr lang="ja-JP" altLang="en-US" sz="2000" dirty="0">
                <a:latin typeface="Calibri" charset="0"/>
                <a:ea typeface="ＭＳ Ｐゴシック" charset="0"/>
              </a:rPr>
              <a:t>”</a:t>
            </a:r>
            <a:r>
              <a:rPr lang="en-US" sz="2000" dirty="0">
                <a:latin typeface="Calibri" charset="0"/>
                <a:ea typeface="ＭＳ Ｐゴシック" charset="0"/>
              </a:rPr>
              <a:t> spanning spatial extent / temporal period</a:t>
            </a:r>
          </a:p>
          <a:p>
            <a:pPr lvl="2" eaLnBrk="1" hangingPunct="1"/>
            <a:r>
              <a:rPr lang="en-US" sz="1800" dirty="0" err="1">
                <a:latin typeface="Calibri" charset="0"/>
                <a:ea typeface="ＭＳ Ｐゴシック" charset="0"/>
              </a:rPr>
              <a:t>AmeriFlux</a:t>
            </a:r>
            <a:r>
              <a:rPr lang="en-US" sz="1800" dirty="0">
                <a:latin typeface="Calibri" charset="0"/>
                <a:ea typeface="ＭＳ Ｐゴシック" charset="0"/>
              </a:rPr>
              <a:t> site GPP time series (1-D) </a:t>
            </a:r>
          </a:p>
          <a:p>
            <a:pPr lvl="2" eaLnBrk="1" hangingPunct="1"/>
            <a:r>
              <a:rPr lang="en-US" sz="1800" dirty="0">
                <a:latin typeface="Calibri" charset="0"/>
                <a:ea typeface="ＭＳ Ｐゴシック" charset="0"/>
              </a:rPr>
              <a:t>one scene of MODIS LAI (2-D) </a:t>
            </a:r>
          </a:p>
          <a:p>
            <a:pPr lvl="2" eaLnBrk="1" hangingPunct="1"/>
            <a:r>
              <a:rPr lang="en-US" sz="1800" dirty="0">
                <a:latin typeface="Calibri" charset="0"/>
                <a:ea typeface="ＭＳ Ｐゴシック" charset="0"/>
              </a:rPr>
              <a:t>global 1</a:t>
            </a:r>
            <a:r>
              <a:rPr lang="en-US" sz="1800" dirty="0">
                <a:latin typeface="Calibri" charset="0"/>
                <a:ea typeface="ＭＳ Ｐゴシック" charset="0"/>
                <a:cs typeface="Calibri" charset="0"/>
              </a:rPr>
              <a:t>°</a:t>
            </a:r>
            <a:r>
              <a:rPr lang="en-US" sz="1800" dirty="0">
                <a:latin typeface="Calibri" charset="0"/>
                <a:ea typeface="ＭＳ Ｐゴシック" charset="0"/>
              </a:rPr>
              <a:t>monthly model output NEE (3-D)</a:t>
            </a:r>
          </a:p>
          <a:p>
            <a:pPr lvl="2" eaLnBrk="1" hangingPunct="1"/>
            <a:r>
              <a:rPr lang="en-US" sz="1800" dirty="0">
                <a:latin typeface="Calibri" charset="0"/>
                <a:ea typeface="ＭＳ Ｐゴシック" charset="0"/>
              </a:rPr>
              <a:t>….</a:t>
            </a:r>
          </a:p>
        </p:txBody>
      </p:sp>
      <p:pic>
        <p:nvPicPr>
          <p:cNvPr id="23558" name="Picture 6" descr="Hierarchy of the geometry 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32112"/>
            <a:ext cx="3581400" cy="15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248400" y="6537325"/>
            <a:ext cx="2362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dirty="0"/>
              <a:t>GTOPO30 Elevation</a:t>
            </a:r>
          </a:p>
        </p:txBody>
      </p:sp>
      <p:pic>
        <p:nvPicPr>
          <p:cNvPr id="23564" name="Picture 12" descr="10003_1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13325"/>
            <a:ext cx="29718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5562600" y="4114800"/>
            <a:ext cx="990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 i="1" dirty="0" smtClean="0"/>
              <a:t>Source: </a:t>
            </a:r>
            <a:r>
              <a:rPr lang="en-US" sz="600" i="1" dirty="0"/>
              <a:t>Microsoft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944562"/>
          </a:xfrm>
        </p:spPr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Exercise: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A Real Data Archival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NDVI </a:t>
            </a:r>
            <a:r>
              <a:rPr lang="en-US" altLang="zh-CN" dirty="0"/>
              <a:t>Growing Season </a:t>
            </a:r>
            <a:r>
              <a:rPr lang="en-US" altLang="zh-CN" dirty="0" smtClean="0"/>
              <a:t>Trends</a:t>
            </a:r>
          </a:p>
          <a:p>
            <a:pPr lvl="1"/>
            <a:r>
              <a:rPr lang="en-US" dirty="0" smtClean="0"/>
              <a:t>It’s a data product derived from 8-km bi-monthly GIMMS3g NDVI, whose growing season (JJA) was first averaged for each year.</a:t>
            </a:r>
          </a:p>
          <a:p>
            <a:pPr lvl="1"/>
            <a:r>
              <a:rPr lang="en-US" dirty="0" smtClean="0"/>
              <a:t>Data to be archived include:</a:t>
            </a:r>
          </a:p>
          <a:p>
            <a:pPr lvl="2"/>
            <a:r>
              <a:rPr lang="en-US" dirty="0" smtClean="0"/>
              <a:t>yearly growing season (JJA) mean NDVI in 1982-2012 </a:t>
            </a:r>
          </a:p>
          <a:p>
            <a:pPr lvl="2"/>
            <a:r>
              <a:rPr lang="en-US" dirty="0" smtClean="0"/>
              <a:t>3 </a:t>
            </a:r>
            <a:r>
              <a:rPr lang="en-US" dirty="0"/>
              <a:t>trend-related </a:t>
            </a:r>
            <a:r>
              <a:rPr lang="en-US" dirty="0" smtClean="0"/>
              <a:t>variables</a:t>
            </a:r>
            <a:endParaRPr lang="en-US" dirty="0"/>
          </a:p>
          <a:p>
            <a:pPr lvl="3"/>
            <a:r>
              <a:rPr lang="en-US" dirty="0" smtClean="0"/>
              <a:t>GIMMS3g </a:t>
            </a:r>
            <a:r>
              <a:rPr lang="en-US" dirty="0"/>
              <a:t>GS-NDVI trends </a:t>
            </a:r>
            <a:endParaRPr lang="en-US" dirty="0" smtClean="0"/>
          </a:p>
          <a:p>
            <a:pPr lvl="3"/>
            <a:r>
              <a:rPr lang="en-US" dirty="0" smtClean="0"/>
              <a:t>significance </a:t>
            </a:r>
            <a:r>
              <a:rPr lang="en-US" dirty="0"/>
              <a:t>of the </a:t>
            </a:r>
            <a:r>
              <a:rPr lang="en-US" dirty="0" smtClean="0"/>
              <a:t>trend</a:t>
            </a:r>
          </a:p>
          <a:p>
            <a:pPr lvl="3"/>
            <a:r>
              <a:rPr lang="en-US" dirty="0" smtClean="0"/>
              <a:t>land </a:t>
            </a:r>
            <a:r>
              <a:rPr lang="en-US" dirty="0"/>
              <a:t>cover data used in the </a:t>
            </a:r>
            <a:r>
              <a:rPr lang="en-US" dirty="0" smtClean="0"/>
              <a:t>study (</a:t>
            </a:r>
            <a:r>
              <a:rPr lang="en-US" i="1" dirty="0" smtClean="0"/>
              <a:t>to remove certain types of areas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4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Exercise: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924800" cy="4678363"/>
          </a:xfrm>
        </p:spPr>
        <p:txBody>
          <a:bodyPr/>
          <a:lstStyle/>
          <a:p>
            <a:r>
              <a:rPr lang="en-US" dirty="0" smtClean="0"/>
              <a:t>What we received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GeoTIFF</a:t>
            </a:r>
            <a:r>
              <a:rPr lang="en-US" dirty="0" smtClean="0"/>
              <a:t> file with 3 bands: </a:t>
            </a:r>
            <a:r>
              <a:rPr lang="en-US" i="1" dirty="0" smtClean="0"/>
              <a:t>Band 1, Band 2, Band 3. </a:t>
            </a:r>
            <a:r>
              <a:rPr lang="en-US" dirty="0" smtClean="0"/>
              <a:t>All bands have data type of Float64.</a:t>
            </a:r>
          </a:p>
          <a:p>
            <a:pPr lvl="1"/>
            <a:r>
              <a:rPr lang="en-US" dirty="0" smtClean="0"/>
              <a:t>A netCDF file with: </a:t>
            </a:r>
          </a:p>
          <a:p>
            <a:pPr marL="914400" lvl="2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dimensions:</a:t>
            </a:r>
          </a:p>
          <a:p>
            <a:pPr marL="914400" lvl="2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longitude = 4320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914400" lvl="2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latitude = 2160 ;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2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value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 UNLIMITED ; // (3 currently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914400" lvl="2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variables: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914400" lvl="2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float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variable(value, latitude, longitude)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914400" lvl="2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variable:long_name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"variable"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914400" lvl="2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variable:units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GeoTIFF</a:t>
            </a:r>
            <a:r>
              <a:rPr lang="en-US" dirty="0" smtClean="0"/>
              <a:t> file with 31 bands: </a:t>
            </a:r>
            <a:r>
              <a:rPr lang="en-US" i="1" dirty="0" smtClean="0"/>
              <a:t>Band 1, …, Band 31</a:t>
            </a:r>
          </a:p>
          <a:p>
            <a:pPr lvl="1"/>
            <a:r>
              <a:rPr lang="en-US" dirty="0" smtClean="0"/>
              <a:t>All 3 files have global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Exercise: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 recommend</a:t>
            </a:r>
          </a:p>
          <a:p>
            <a:pPr lvl="1"/>
            <a:r>
              <a:rPr lang="en-US" dirty="0"/>
              <a:t>Throw away data below </a:t>
            </a:r>
            <a:r>
              <a:rPr lang="en-US" dirty="0" smtClean="0"/>
              <a:t>20°N</a:t>
            </a:r>
            <a:endParaRPr lang="en-US" dirty="0"/>
          </a:p>
          <a:p>
            <a:pPr lvl="1"/>
            <a:r>
              <a:rPr lang="en-US" dirty="0" smtClean="0"/>
              <a:t>Choose the CF-netCDF v4 format with compression</a:t>
            </a:r>
          </a:p>
          <a:p>
            <a:pPr lvl="1"/>
            <a:r>
              <a:rPr lang="en-US" dirty="0" smtClean="0"/>
              <a:t>Create 2 files</a:t>
            </a:r>
          </a:p>
          <a:p>
            <a:pPr lvl="2"/>
            <a:r>
              <a:rPr lang="en-US" dirty="0" smtClean="0"/>
              <a:t>Yearly </a:t>
            </a:r>
            <a:r>
              <a:rPr lang="en-US" dirty="0"/>
              <a:t>growing season (JJA) mean NDVI in </a:t>
            </a:r>
            <a:r>
              <a:rPr lang="en-US" dirty="0" smtClean="0"/>
              <a:t>1982-2012</a:t>
            </a:r>
          </a:p>
          <a:p>
            <a:pPr lvl="3"/>
            <a:r>
              <a:rPr lang="en-US" dirty="0" smtClean="0"/>
              <a:t>time dimension: mid-point of each time step and boundary (</a:t>
            </a:r>
            <a:r>
              <a:rPr lang="en-US" dirty="0" err="1" smtClean="0"/>
              <a:t>start&amp;end</a:t>
            </a:r>
            <a:r>
              <a:rPr lang="en-US" dirty="0" smtClean="0"/>
              <a:t>) of each time step</a:t>
            </a:r>
          </a:p>
          <a:p>
            <a:pPr lvl="3"/>
            <a:r>
              <a:rPr lang="en-US" dirty="0" smtClean="0"/>
              <a:t>cell_methods: “area: mean time: mean”</a:t>
            </a:r>
          </a:p>
          <a:p>
            <a:pPr lvl="2"/>
            <a:r>
              <a:rPr lang="en-US" dirty="0" smtClean="0"/>
              <a:t>Trend-related variables</a:t>
            </a:r>
          </a:p>
          <a:p>
            <a:pPr lvl="3"/>
            <a:r>
              <a:rPr lang="en-US" dirty="0" smtClean="0"/>
              <a:t>Create 3 variables instead of 1: “trends”, “significance”, “</a:t>
            </a:r>
            <a:r>
              <a:rPr lang="en-US" dirty="0" err="1" smtClean="0"/>
              <a:t>land_cover</a:t>
            </a:r>
            <a:r>
              <a:rPr lang="en-US" dirty="0" smtClean="0"/>
              <a:t>”</a:t>
            </a:r>
          </a:p>
          <a:p>
            <a:pPr lvl="3"/>
            <a:r>
              <a:rPr lang="en-US" dirty="0" smtClean="0"/>
              <a:t>Use different data type for each variable (e.g. Byte for “</a:t>
            </a:r>
            <a:r>
              <a:rPr lang="en-US" dirty="0" err="1" smtClean="0"/>
              <a:t>land_cover</a:t>
            </a:r>
            <a:r>
              <a:rPr lang="en-US" dirty="0" smtClean="0"/>
              <a:t>”)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5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Exercise: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134102"/>
            <a:ext cx="8229600" cy="564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gimms3g_gs_mean_ndvi_1982_2012_yearly.nc</a:t>
            </a: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dimensions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4320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840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time = UNLIMITED ; // (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31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currently)</a:t>
            </a:r>
            <a:endParaRPr lang="en-US" sz="9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nv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2 ;</a:t>
            </a: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variables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lon:standard_name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"longitude"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lon:long_name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"longitude coordinate"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lon:units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degrees_east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lat:standard_name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"latitude"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lat:long_name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"latitude coordinate"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lat:units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degrees_north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time(time)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time:standard_name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"time"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time:units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"months since 1982-01-01 00:00:00"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      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time:calendar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"standard"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time:bounds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"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time_bnds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time_bnds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(time,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nv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time:units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"months since 1982-01-01 00:00:00"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time:calendar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"standard"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NDVI(time,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NDVI:standard_name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normalized_difference_vegetation_index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NDVI:long_name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“Mean Normalized Difference Vegetation Index in growing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season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(June, July, and August)" ;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NDVI:cell_methods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"area: mean time: mean"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NDVI:_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FillValue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-9999.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NDVI:missing_value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-9999.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// global attributes: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:Conventions = "CF-1.6"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:title =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Mean Normalized Difference Vegetation Index in growing season (June, July, and August)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 ;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:source = "GIMMGS3g algorithm"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:contact = "Name"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:institution = "Institution"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:email = "Email"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:references = "References"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0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Exercise (2):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8229600" cy="5370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gimms3g_gs_ndvi_trends_analysis_8km_1982_2012.nc</a:t>
            </a:r>
            <a:endParaRPr lang="en-US" sz="12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dimensions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4320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840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variables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lon:standard_name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"longitude"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lon:long_name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"longitude coordinate"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lon:units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degrees_east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lat:standard_name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"latitude"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lat:long_name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"latitude coordinate"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lat:units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degrees_north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trends(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NDVI:long_name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"Northern hemisphere growing season (June, July, and August) trends in 1982-2012"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NDVI:source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= "Theil-Sen method"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NDVI:_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FillValue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-9999.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NDVI:missing_value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-9999.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double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significance(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NDVI:long_name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"Significance of northern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hemisphere growing season (June, July, and August) trends in 1982-2012"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NDVI:source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"Mann-Kendall test"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NDVI:_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FillValue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-9999.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NDVI:missing_value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-9999.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byte 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land_cover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lat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)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NDVI:long_name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"Global Land Cover 2000 map resampled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to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the GIMMS3g grid"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NDVI:valid_min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NDVI:valid_max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16;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//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global attributes: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:Conventions = "CF-1.6"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:title =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"Northern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hemisphere growing season (June, July, and August)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trends, significance, and related variables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in 1982-2012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 ;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:contact = "Name"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:institution = "Institution"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:email = "Email" ;</a:t>
            </a:r>
          </a:p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                :references = "References" 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5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Summary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sz="2200" dirty="0" smtClean="0">
                <a:latin typeface="Calibri" charset="0"/>
              </a:rPr>
              <a:t>Provide spatial and temporal information completely and accurately</a:t>
            </a:r>
          </a:p>
          <a:p>
            <a:r>
              <a:rPr lang="en-US" sz="2200" dirty="0" smtClean="0">
                <a:latin typeface="Calibri" charset="0"/>
              </a:rPr>
              <a:t>Choose good formats to organize the data content and make them self-descriptive</a:t>
            </a:r>
          </a:p>
          <a:p>
            <a:r>
              <a:rPr lang="en-US" sz="2200" dirty="0" smtClean="0">
                <a:latin typeface="Calibri" charset="0"/>
              </a:rPr>
              <a:t>Provide interpretative metadata in standard ways</a:t>
            </a:r>
          </a:p>
          <a:p>
            <a:r>
              <a:rPr lang="en-US" sz="2200" dirty="0" smtClean="0">
                <a:latin typeface="Calibri" charset="0"/>
              </a:rPr>
              <a:t>You will be returned a lot by doing this</a:t>
            </a:r>
          </a:p>
          <a:p>
            <a:pPr lvl="1"/>
            <a:r>
              <a:rPr lang="en-US" sz="2000" dirty="0" smtClean="0">
                <a:latin typeface="Calibri" charset="0"/>
              </a:rPr>
              <a:t>Your data will be easily understood by not only users but also computers</a:t>
            </a:r>
          </a:p>
          <a:p>
            <a:pPr lvl="1"/>
            <a:r>
              <a:rPr lang="en-US" sz="2000" dirty="0" smtClean="0">
                <a:latin typeface="Calibri" charset="0"/>
              </a:rPr>
              <a:t>A lot of data visualization and analysis can be automated</a:t>
            </a:r>
          </a:p>
          <a:p>
            <a:pPr lvl="1"/>
            <a:r>
              <a:rPr lang="en-US" sz="2000" dirty="0" smtClean="0">
                <a:latin typeface="Calibri" charset="0"/>
              </a:rPr>
              <a:t>Your data can be ingested into many existing Web services to provide on-demand data distribution to users</a:t>
            </a:r>
          </a:p>
          <a:p>
            <a:pPr lvl="1"/>
            <a:r>
              <a:rPr lang="en-US" sz="2000" dirty="0" smtClean="0">
                <a:latin typeface="Calibri" charset="0"/>
              </a:rPr>
              <a:t>Value of your data can be preserved longer into the future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1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Fundamental </a:t>
            </a:r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Things for Spatial Data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7772400" cy="4648200"/>
          </a:xfrm>
        </p:spPr>
        <p:txBody>
          <a:bodyPr/>
          <a:lstStyle/>
          <a:p>
            <a:r>
              <a:rPr lang="en-US" b="1" dirty="0">
                <a:latin typeface="Calibri" charset="0"/>
              </a:rPr>
              <a:t>Where:</a:t>
            </a:r>
            <a:r>
              <a:rPr lang="en-US" dirty="0">
                <a:latin typeface="Calibri" charset="0"/>
              </a:rPr>
              <a:t> </a:t>
            </a:r>
            <a:r>
              <a:rPr lang="en-US" i="1" dirty="0">
                <a:latin typeface="Calibri" charset="0"/>
              </a:rPr>
              <a:t>spatial information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Spatial Reference System: datum and projection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Spatial extent/boundary/</a:t>
            </a:r>
            <a:r>
              <a:rPr lang="en-US" dirty="0" smtClean="0">
                <a:latin typeface="Calibri" charset="0"/>
                <a:ea typeface="ＭＳ Ｐゴシック" charset="0"/>
              </a:rPr>
              <a:t>resolution/scale</a:t>
            </a:r>
            <a:endParaRPr lang="en-US" dirty="0">
              <a:latin typeface="Calibri" charset="0"/>
              <a:ea typeface="ＭＳ Ｐゴシック" charset="0"/>
            </a:endParaRPr>
          </a:p>
          <a:p>
            <a:r>
              <a:rPr lang="en-US" b="1" dirty="0">
                <a:latin typeface="Calibri" charset="0"/>
              </a:rPr>
              <a:t>When:</a:t>
            </a:r>
            <a:r>
              <a:rPr lang="en-US" dirty="0">
                <a:latin typeface="Calibri" charset="0"/>
              </a:rPr>
              <a:t> </a:t>
            </a:r>
            <a:r>
              <a:rPr lang="en-US" i="1" dirty="0">
                <a:latin typeface="Calibri" charset="0"/>
              </a:rPr>
              <a:t>temporal information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Calendar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Time units &amp; extent/resolution/boundary</a:t>
            </a:r>
          </a:p>
          <a:p>
            <a:r>
              <a:rPr lang="en-US" b="1" dirty="0">
                <a:latin typeface="Calibri" charset="0"/>
              </a:rPr>
              <a:t>What:</a:t>
            </a:r>
            <a:r>
              <a:rPr lang="en-US" dirty="0">
                <a:latin typeface="Calibri" charset="0"/>
              </a:rPr>
              <a:t> </a:t>
            </a:r>
            <a:r>
              <a:rPr lang="en-US" i="1" dirty="0">
                <a:latin typeface="Calibri" charset="0"/>
              </a:rPr>
              <a:t>data content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Data format: structure &amp; organization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Variables, units</a:t>
            </a:r>
            <a:r>
              <a:rPr lang="en-US" dirty="0">
                <a:latin typeface="Calibri" charset="0"/>
                <a:ea typeface="ＭＳ Ｐゴシック" charset="0"/>
              </a:rPr>
              <a:t>, scale, missing value, </a:t>
            </a:r>
            <a:r>
              <a:rPr lang="en-US" dirty="0" smtClean="0">
                <a:latin typeface="Calibri" charset="0"/>
                <a:ea typeface="ＭＳ Ｐゴシック" charset="0"/>
              </a:rPr>
              <a:t>valid range, …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  <a:latin typeface="Calibri" charset="0"/>
              </a:rPr>
              <a:t>“Good” Spatial Data</a:t>
            </a:r>
            <a:endParaRPr lang="en-US" sz="3600" dirty="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 smtClean="0">
                <a:latin typeface="Calibri" charset="0"/>
              </a:rPr>
              <a:t>Fundamental </a:t>
            </a:r>
            <a:r>
              <a:rPr lang="en-US" kern="0" dirty="0">
                <a:latin typeface="Calibri" charset="0"/>
              </a:rPr>
              <a:t>things have to be </a:t>
            </a:r>
            <a:r>
              <a:rPr lang="en-US" kern="0" dirty="0">
                <a:solidFill>
                  <a:srgbClr val="FF6600"/>
                </a:solidFill>
                <a:latin typeface="Calibri" charset="0"/>
              </a:rPr>
              <a:t>PROVIDED</a:t>
            </a:r>
            <a:r>
              <a:rPr lang="en-US" kern="0" dirty="0">
                <a:latin typeface="Calibri" charset="0"/>
              </a:rPr>
              <a:t> and </a:t>
            </a:r>
            <a:r>
              <a:rPr lang="en-US" kern="0" dirty="0">
                <a:solidFill>
                  <a:srgbClr val="FF6600"/>
                </a:solidFill>
                <a:latin typeface="Calibri" charset="0"/>
              </a:rPr>
              <a:t>CORRECT</a:t>
            </a:r>
            <a:r>
              <a:rPr lang="en-US" kern="0" dirty="0">
                <a:latin typeface="Calibri" charset="0"/>
              </a:rPr>
              <a:t>, even if they are provided in human-understandable ways</a:t>
            </a:r>
            <a:r>
              <a:rPr lang="en-US" kern="0" dirty="0" smtClean="0">
                <a:latin typeface="Calibri" charset="0"/>
              </a:rPr>
              <a:t>!</a:t>
            </a:r>
          </a:p>
          <a:p>
            <a:r>
              <a:rPr lang="en-US" kern="0" dirty="0" smtClean="0">
                <a:latin typeface="Calibri" charset="0"/>
              </a:rPr>
              <a:t>One step forward: choose </a:t>
            </a:r>
            <a:r>
              <a:rPr lang="en-US" kern="0" dirty="0">
                <a:latin typeface="Calibri" charset="0"/>
              </a:rPr>
              <a:t>“</a:t>
            </a:r>
            <a:r>
              <a:rPr lang="en-US" kern="0" dirty="0" smtClean="0">
                <a:latin typeface="Calibri" charset="0"/>
              </a:rPr>
              <a:t>Good” </a:t>
            </a:r>
            <a:r>
              <a:rPr lang="en-US" kern="0" dirty="0">
                <a:latin typeface="Calibri" charset="0"/>
              </a:rPr>
              <a:t>formats to store your spatial data and provide </a:t>
            </a:r>
            <a:r>
              <a:rPr lang="en-US" kern="0" dirty="0" smtClean="0">
                <a:latin typeface="Calibri" charset="0"/>
              </a:rPr>
              <a:t>fundamental </a:t>
            </a:r>
            <a:r>
              <a:rPr lang="en-US" kern="0" dirty="0">
                <a:latin typeface="Calibri" charset="0"/>
              </a:rPr>
              <a:t>information in </a:t>
            </a:r>
            <a:r>
              <a:rPr lang="en-US" kern="0" dirty="0">
                <a:solidFill>
                  <a:srgbClr val="FF6600"/>
                </a:solidFill>
                <a:latin typeface="Calibri" charset="0"/>
              </a:rPr>
              <a:t>STANDARD</a:t>
            </a:r>
            <a:r>
              <a:rPr lang="en-US" kern="0" dirty="0">
                <a:latin typeface="Calibri" charset="0"/>
              </a:rPr>
              <a:t> </a:t>
            </a:r>
            <a:r>
              <a:rPr lang="en-US" kern="0" dirty="0" smtClean="0">
                <a:latin typeface="Calibri" charset="0"/>
              </a:rPr>
              <a:t>ways.</a:t>
            </a:r>
          </a:p>
          <a:p>
            <a:r>
              <a:rPr lang="en-US" kern="0" dirty="0" smtClean="0">
                <a:latin typeface="Calibri" charset="0"/>
              </a:rPr>
              <a:t>“Good” spatial data shall be easy to understand and use by yourself and other researchers.</a:t>
            </a:r>
            <a:endParaRPr lang="en-US" kern="0" dirty="0">
              <a:latin typeface="Calibri" charset="0"/>
            </a:endParaRPr>
          </a:p>
          <a:p>
            <a:endParaRPr lang="en-US" kern="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Spatial Data with Different “Shapes”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4910667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514600"/>
            <a:ext cx="4191000" cy="2563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886200"/>
            <a:ext cx="4191000" cy="2211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3429000"/>
            <a:ext cx="3429000" cy="2888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447800"/>
            <a:ext cx="3200400" cy="24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5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3399"/>
                </a:solidFill>
                <a:latin typeface="Calibri" charset="0"/>
              </a:rPr>
              <a:t>Spatial Reference System (SRS)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19200"/>
            <a:ext cx="7772400" cy="48768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Datum: </a:t>
            </a:r>
            <a:r>
              <a:rPr lang="en-US" sz="2000" dirty="0">
                <a:latin typeface="Calibri" charset="0"/>
              </a:rPr>
              <a:t>a system which allows the location of latitudes and longitudes (and heights) to be identified onto the surface of the Earth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Sphere / Spheroid</a:t>
            </a: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Projection: </a:t>
            </a:r>
            <a:r>
              <a:rPr lang="en-US" sz="2000" dirty="0">
                <a:latin typeface="Calibri" charset="0"/>
              </a:rPr>
              <a:t>define a way to flatten the Earth surface</a:t>
            </a:r>
          </a:p>
          <a:p>
            <a:endParaRPr lang="en-US" sz="2000" dirty="0">
              <a:latin typeface="Calibri" charset="0"/>
            </a:endParaRPr>
          </a:p>
          <a:p>
            <a:endParaRPr lang="en-US" sz="2000" dirty="0">
              <a:latin typeface="Calibri" charset="0"/>
            </a:endParaRPr>
          </a:p>
          <a:p>
            <a:endParaRPr lang="en-US" sz="2000" dirty="0">
              <a:latin typeface="Calibri" charset="0"/>
            </a:endParaRPr>
          </a:p>
          <a:p>
            <a:endParaRPr lang="en-US" sz="2000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SRID: </a:t>
            </a:r>
            <a:r>
              <a:rPr lang="en-US" sz="2000" dirty="0">
                <a:latin typeface="Calibri" charset="0"/>
              </a:rPr>
              <a:t>code representing pre-defined popular SRS, e.g. EPSG:</a:t>
            </a:r>
            <a:r>
              <a:rPr lang="en-US" sz="2000" dirty="0" smtClean="0">
                <a:latin typeface="Calibri" charset="0"/>
              </a:rPr>
              <a:t>4326</a:t>
            </a:r>
          </a:p>
          <a:p>
            <a:pPr lvl="1"/>
            <a:r>
              <a:rPr lang="en-US" sz="2200" dirty="0" smtClean="0">
                <a:latin typeface="Calibri" charset="0"/>
                <a:hlinkClick r:id="rId2"/>
              </a:rPr>
              <a:t>http://spatialreference.org</a:t>
            </a:r>
            <a:endParaRPr lang="en-US" sz="2200" dirty="0">
              <a:latin typeface="Calibri" charset="0"/>
            </a:endParaRPr>
          </a:p>
        </p:txBody>
      </p:sp>
      <p:pic>
        <p:nvPicPr>
          <p:cNvPr id="90119" name="Picture 7" descr="The Earth with latitude and longitude projected onto its su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1" name="Picture 9" descr="A map of the Ear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2514600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2" name="Line 10"/>
          <p:cNvSpPr>
            <a:spLocks noChangeShapeType="1"/>
          </p:cNvSpPr>
          <p:nvPr/>
        </p:nvSpPr>
        <p:spPr bwMode="auto">
          <a:xfrm>
            <a:off x="3276600" y="4800600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124" name="Picture 12" descr="G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11363"/>
            <a:ext cx="3505200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>
                <a:solidFill>
                  <a:srgbClr val="333399"/>
                </a:solidFill>
                <a:latin typeface="Calibri" charset="0"/>
              </a:rPr>
              <a:t>Spatial Example (1)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2296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Where is an </a:t>
            </a:r>
            <a:r>
              <a:rPr lang="en-US" dirty="0" err="1">
                <a:latin typeface="Calibri" charset="0"/>
              </a:rPr>
              <a:t>AmeriFlux</a:t>
            </a:r>
            <a:r>
              <a:rPr lang="en-US" dirty="0">
                <a:latin typeface="Calibri" charset="0"/>
              </a:rPr>
              <a:t> site located?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 err="1">
                <a:latin typeface="Calibri" charset="0"/>
                <a:ea typeface="ＭＳ Ｐゴシック" charset="0"/>
              </a:rPr>
              <a:t>Valles</a:t>
            </a:r>
            <a:r>
              <a:rPr lang="en-US" dirty="0">
                <a:latin typeface="Calibri" charset="0"/>
                <a:ea typeface="ＭＳ Ｐゴシック" charset="0"/>
              </a:rPr>
              <a:t> Caldera Mixed Conifer / US-</a:t>
            </a:r>
            <a:r>
              <a:rPr lang="en-US" dirty="0" err="1">
                <a:latin typeface="Calibri" charset="0"/>
                <a:ea typeface="ＭＳ Ｐゴシック" charset="0"/>
              </a:rPr>
              <a:t>Vcm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Latitude: 35.8884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Longitude: -106.5321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Elevation: 3003m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Precision: on the order of 10 meters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Datum: shape and center of the earth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NAD83 (e.g. USGS NHD) or WGS84 (e.g. GPS)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Do I care? Not if 1-2 meters difference </a:t>
            </a:r>
            <a:r>
              <a:rPr lang="en-US" dirty="0" err="1">
                <a:latin typeface="Calibri" charset="0"/>
                <a:ea typeface="ＭＳ Ｐゴシック" charset="0"/>
              </a:rPr>
              <a:t>doesn</a:t>
            </a:r>
            <a:r>
              <a:rPr lang="ja-JP" altLang="en-US" dirty="0">
                <a:latin typeface="Calibri" charset="0"/>
                <a:ea typeface="ＭＳ Ｐゴシック" charset="0"/>
              </a:rPr>
              <a:t>’</a:t>
            </a:r>
            <a:r>
              <a:rPr lang="en-US" dirty="0">
                <a:latin typeface="Calibri" charset="0"/>
                <a:ea typeface="ＭＳ Ｐゴシック" charset="0"/>
              </a:rPr>
              <a:t>t matter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alibri" charset="0"/>
                <a:ea typeface="ＭＳ Ｐゴシック" charset="0"/>
              </a:rPr>
              <a:t>Vertical datum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24200" y="2514600"/>
            <a:ext cx="1066800" cy="609600"/>
            <a:chOff x="3124200" y="2514600"/>
            <a:chExt cx="1066800" cy="609600"/>
          </a:xfrm>
        </p:grpSpPr>
        <p:sp>
          <p:nvSpPr>
            <p:cNvPr id="3" name="Rectangle 2"/>
            <p:cNvSpPr/>
            <p:nvPr/>
          </p:nvSpPr>
          <p:spPr bwMode="auto">
            <a:xfrm>
              <a:off x="3124200" y="2514600"/>
              <a:ext cx="533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657600" y="2971800"/>
              <a:ext cx="533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tabLst/>
              </a:pPr>
              <a:endParaRPr kumimoji="0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42" name="Picture 74"/>
          <p:cNvPicPr>
            <a:picLocks noChangeAspect="1" noChangeArrowheads="1"/>
          </p:cNvPicPr>
          <p:nvPr/>
        </p:nvPicPr>
        <p:blipFill>
          <a:blip r:embed="rId2">
            <a:lum bright="20000"/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848600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>
                <a:solidFill>
                  <a:srgbClr val="333399"/>
                </a:solidFill>
                <a:latin typeface="Calibri" charset="0"/>
              </a:rPr>
              <a:t>Spatial Example (2)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077200" cy="4876800"/>
          </a:xfrm>
        </p:spPr>
        <p:txBody>
          <a:bodyPr/>
          <a:lstStyle/>
          <a:p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Where do my data represent?</a:t>
            </a:r>
          </a:p>
          <a:p>
            <a:pPr lvl="1"/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Regular gridded data: all grid cells have consistent size (e.g. NACP regional TBM output)</a:t>
            </a:r>
          </a:p>
          <a:p>
            <a:pPr lvl="2"/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Define your SRS</a:t>
            </a:r>
          </a:p>
          <a:p>
            <a:pPr lvl="3"/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Sphere-based GCS (radius of the earth: 6370997m)</a:t>
            </a:r>
          </a:p>
          <a:p>
            <a:pPr lvl="2"/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Provide X/Y spatial resolution: size of a grid cell</a:t>
            </a:r>
          </a:p>
          <a:p>
            <a:pPr lvl="3"/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X:  1-degree, Y: 1-degree</a:t>
            </a:r>
          </a:p>
          <a:p>
            <a:pPr lvl="2"/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Provide spatial extent: outer boundary of all cells</a:t>
            </a:r>
          </a:p>
          <a:p>
            <a:pPr lvl="3"/>
            <a:r>
              <a:rPr lang="en-US" dirty="0">
                <a:effectLst>
                  <a:glow rad="381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West: -170, South: 10, East: -50, North: 84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6DA07-3866-A748-A7EE-7E5222E07A5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_Best_Practice-data_template_v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alibri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51537</TotalTime>
  <Words>2329</Words>
  <Application>Microsoft Macintosh PowerPoint</Application>
  <PresentationFormat>On-screen Show (4:3)</PresentationFormat>
  <Paragraphs>419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ESA_Best_Practice-data_template_v2</vt:lpstr>
      <vt:lpstr>Preparing Spatial Data to Archive</vt:lpstr>
      <vt:lpstr>Presenter: Yaxing Wei</vt:lpstr>
      <vt:lpstr>Spatial Data</vt:lpstr>
      <vt:lpstr>Fundamental Things for Spatial Data</vt:lpstr>
      <vt:lpstr>“Good” Spatial Data</vt:lpstr>
      <vt:lpstr>Spatial Data with Different “Shapes”</vt:lpstr>
      <vt:lpstr>Spatial Reference System (SRS)</vt:lpstr>
      <vt:lpstr>Spatial Example (1)</vt:lpstr>
      <vt:lpstr>Spatial Example (2)</vt:lpstr>
      <vt:lpstr>Spatial Example (2) Cont’d</vt:lpstr>
      <vt:lpstr>Spatial Example (3) </vt:lpstr>
      <vt:lpstr>Temporal Information</vt:lpstr>
      <vt:lpstr>Temporal Example (1)</vt:lpstr>
      <vt:lpstr>Temporal Example (2)</vt:lpstr>
      <vt:lpstr>Bad Practice (1)</vt:lpstr>
      <vt:lpstr>Bad Practice (2)</vt:lpstr>
      <vt:lpstr>A Not-so-Good Practice</vt:lpstr>
      <vt:lpstr>“Good” Data Formats</vt:lpstr>
      <vt:lpstr>Tabular</vt:lpstr>
      <vt:lpstr>Shapefile</vt:lpstr>
      <vt:lpstr>Standard Ways for Interpretative Metadata</vt:lpstr>
      <vt:lpstr>NetCDF + CF Convention</vt:lpstr>
      <vt:lpstr>Specify Spatial Info in NetCDF (1)</vt:lpstr>
      <vt:lpstr>Specify Spatial Info in NetCDF (2)</vt:lpstr>
      <vt:lpstr>Specify Spatial Info in NetCDF (3)</vt:lpstr>
      <vt:lpstr>Specify Temporal Info in NetCDF</vt:lpstr>
      <vt:lpstr>Cell Methods</vt:lpstr>
      <vt:lpstr>Missing Data</vt:lpstr>
      <vt:lpstr>Data Units</vt:lpstr>
      <vt:lpstr>Exercise: A Real Data Archival Example</vt:lpstr>
      <vt:lpstr>Exercise: Cont’d</vt:lpstr>
      <vt:lpstr>Exercise: Cont’d</vt:lpstr>
      <vt:lpstr>Exercise: Cont’d</vt:lpstr>
      <vt:lpstr>Exercise (2): Cont’d</vt:lpstr>
      <vt:lpstr>Summary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Objectives</dc:title>
  <dc:creator>Robert B. Cook</dc:creator>
  <cp:lastModifiedBy>Wei, Yaxing</cp:lastModifiedBy>
  <cp:revision>650</cp:revision>
  <cp:lastPrinted>1601-01-01T00:00:00Z</cp:lastPrinted>
  <dcterms:created xsi:type="dcterms:W3CDTF">2002-07-16T14:35:23Z</dcterms:created>
  <dcterms:modified xsi:type="dcterms:W3CDTF">2015-01-25T19:44:16Z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