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9" r:id="rId1"/>
  </p:sldMasterIdLst>
  <p:notesMasterIdLst>
    <p:notesMasterId r:id="rId29"/>
  </p:notesMasterIdLst>
  <p:handoutMasterIdLst>
    <p:handoutMasterId r:id="rId30"/>
  </p:handoutMasterIdLst>
  <p:sldIdLst>
    <p:sldId id="587" r:id="rId2"/>
    <p:sldId id="546" r:id="rId3"/>
    <p:sldId id="548" r:id="rId4"/>
    <p:sldId id="588" r:id="rId5"/>
    <p:sldId id="589" r:id="rId6"/>
    <p:sldId id="590" r:id="rId7"/>
    <p:sldId id="549" r:id="rId8"/>
    <p:sldId id="593" r:id="rId9"/>
    <p:sldId id="594" r:id="rId10"/>
    <p:sldId id="592" r:id="rId11"/>
    <p:sldId id="591" r:id="rId12"/>
    <p:sldId id="553" r:id="rId13"/>
    <p:sldId id="554" r:id="rId14"/>
    <p:sldId id="595" r:id="rId15"/>
    <p:sldId id="556" r:id="rId16"/>
    <p:sldId id="596" r:id="rId17"/>
    <p:sldId id="559" r:id="rId18"/>
    <p:sldId id="560" r:id="rId19"/>
    <p:sldId id="564" r:id="rId20"/>
    <p:sldId id="565" r:id="rId21"/>
    <p:sldId id="597" r:id="rId22"/>
    <p:sldId id="598" r:id="rId23"/>
    <p:sldId id="572" r:id="rId24"/>
    <p:sldId id="573" r:id="rId25"/>
    <p:sldId id="575" r:id="rId26"/>
    <p:sldId id="578" r:id="rId27"/>
    <p:sldId id="582" r:id="rId28"/>
  </p:sldIdLst>
  <p:sldSz cx="9144000" cy="6858000" type="screen4x3"/>
  <p:notesSz cx="6997700" cy="92710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0FF"/>
    <a:srgbClr val="0000CC"/>
    <a:srgbClr val="FFFFBF"/>
    <a:srgbClr val="C6B748"/>
    <a:srgbClr val="0000FF"/>
    <a:srgbClr val="0066FF"/>
    <a:srgbClr val="FFFF99"/>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6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t" anchorCtr="0" compatLnSpc="1">
            <a:prstTxWarp prst="textNoShape">
              <a:avLst/>
            </a:prstTxWarp>
          </a:bodyPr>
          <a:lstStyle>
            <a:lvl1pPr defTabSz="930275" eaLnBrk="1" hangingPunct="1">
              <a:defRPr sz="1200">
                <a:cs typeface="+mn-cs"/>
              </a:defRPr>
            </a:lvl1pPr>
          </a:lstStyle>
          <a:p>
            <a:pPr>
              <a:defRPr/>
            </a:pPr>
            <a:endParaRPr lang="en-US"/>
          </a:p>
        </p:txBody>
      </p:sp>
      <p:sp>
        <p:nvSpPr>
          <p:cNvPr id="131075" name="Rectangle 3"/>
          <p:cNvSpPr>
            <a:spLocks noGrp="1" noChangeArrowheads="1"/>
          </p:cNvSpPr>
          <p:nvPr>
            <p:ph type="dt" sz="quarter" idx="1"/>
          </p:nvPr>
        </p:nvSpPr>
        <p:spPr bwMode="auto">
          <a:xfrm>
            <a:off x="3960813" y="0"/>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t" anchorCtr="0" compatLnSpc="1">
            <a:prstTxWarp prst="textNoShape">
              <a:avLst/>
            </a:prstTxWarp>
          </a:bodyPr>
          <a:lstStyle>
            <a:lvl1pPr algn="r" defTabSz="930275" eaLnBrk="1" hangingPunct="1">
              <a:defRPr sz="1200">
                <a:cs typeface="+mn-cs"/>
              </a:defRPr>
            </a:lvl1pPr>
          </a:lstStyle>
          <a:p>
            <a:pPr>
              <a:defRPr/>
            </a:pPr>
            <a:endParaRPr lang="en-US"/>
          </a:p>
        </p:txBody>
      </p:sp>
      <p:sp>
        <p:nvSpPr>
          <p:cNvPr id="131076" name="Rectangle 4"/>
          <p:cNvSpPr>
            <a:spLocks noGrp="1" noChangeArrowheads="1"/>
          </p:cNvSpPr>
          <p:nvPr>
            <p:ph type="ftr" sz="quarter" idx="2"/>
          </p:nvPr>
        </p:nvSpPr>
        <p:spPr bwMode="auto">
          <a:xfrm>
            <a:off x="0" y="8805863"/>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b" anchorCtr="0" compatLnSpc="1">
            <a:prstTxWarp prst="textNoShape">
              <a:avLst/>
            </a:prstTxWarp>
          </a:bodyPr>
          <a:lstStyle>
            <a:lvl1pPr defTabSz="930275" eaLnBrk="1" hangingPunct="1">
              <a:defRPr sz="1200">
                <a:cs typeface="+mn-cs"/>
              </a:defRPr>
            </a:lvl1pPr>
          </a:lstStyle>
          <a:p>
            <a:pPr>
              <a:defRPr/>
            </a:pPr>
            <a:endParaRPr lang="en-US"/>
          </a:p>
        </p:txBody>
      </p:sp>
      <p:sp>
        <p:nvSpPr>
          <p:cNvPr id="131077" name="Rectangle 5"/>
          <p:cNvSpPr>
            <a:spLocks noGrp="1" noChangeArrowheads="1"/>
          </p:cNvSpPr>
          <p:nvPr>
            <p:ph type="sldNum" sz="quarter" idx="3"/>
          </p:nvPr>
        </p:nvSpPr>
        <p:spPr bwMode="auto">
          <a:xfrm>
            <a:off x="3960813" y="8805863"/>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b" anchorCtr="0" compatLnSpc="1">
            <a:prstTxWarp prst="textNoShape">
              <a:avLst/>
            </a:prstTxWarp>
          </a:bodyPr>
          <a:lstStyle>
            <a:lvl1pPr algn="r" defTabSz="930275" eaLnBrk="1" hangingPunct="1">
              <a:defRPr sz="1200">
                <a:cs typeface="+mn-cs"/>
              </a:defRPr>
            </a:lvl1pPr>
          </a:lstStyle>
          <a:p>
            <a:pPr>
              <a:defRPr/>
            </a:pPr>
            <a:fld id="{B9221549-3A27-9045-8AE4-562E70B4D204}" type="slidenum">
              <a:rPr lang="en-US"/>
              <a:pPr>
                <a:defRPr/>
              </a:pPr>
              <a:t>‹#›</a:t>
            </a:fld>
            <a:endParaRPr lang="en-US"/>
          </a:p>
        </p:txBody>
      </p:sp>
    </p:spTree>
    <p:extLst>
      <p:ext uri="{BB962C8B-B14F-4D97-AF65-F5344CB8AC3E}">
        <p14:creationId xmlns:p14="http://schemas.microsoft.com/office/powerpoint/2010/main" val="2965304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t" anchorCtr="0" compatLnSpc="1">
            <a:prstTxWarp prst="textNoShape">
              <a:avLst/>
            </a:prstTxWarp>
          </a:bodyPr>
          <a:lstStyle>
            <a:lvl1pPr defTabSz="930275" eaLnBrk="1" hangingPunct="1">
              <a:defRPr sz="1200">
                <a:cs typeface="+mn-cs"/>
              </a:defRPr>
            </a:lvl1pPr>
          </a:lstStyle>
          <a:p>
            <a:pPr>
              <a:defRPr/>
            </a:pPr>
            <a:endParaRPr lang="en-US"/>
          </a:p>
        </p:txBody>
      </p:sp>
      <p:sp>
        <p:nvSpPr>
          <p:cNvPr id="108547" name="Rectangle 3"/>
          <p:cNvSpPr>
            <a:spLocks noGrp="1" noChangeArrowheads="1"/>
          </p:cNvSpPr>
          <p:nvPr>
            <p:ph type="dt" idx="1"/>
          </p:nvPr>
        </p:nvSpPr>
        <p:spPr bwMode="auto">
          <a:xfrm>
            <a:off x="3960813" y="0"/>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t" anchorCtr="0" compatLnSpc="1">
            <a:prstTxWarp prst="textNoShape">
              <a:avLst/>
            </a:prstTxWarp>
          </a:bodyPr>
          <a:lstStyle>
            <a:lvl1pPr algn="r" defTabSz="930275" eaLnBrk="1" hangingPunct="1">
              <a:defRPr sz="1200">
                <a:cs typeface="+mn-cs"/>
              </a:defRPr>
            </a:lvl1pPr>
          </a:lstStyle>
          <a:p>
            <a:pPr>
              <a:defRPr/>
            </a:pPr>
            <a:endParaRPr lang="en-US"/>
          </a:p>
        </p:txBody>
      </p:sp>
      <p:sp>
        <p:nvSpPr>
          <p:cNvPr id="108548" name="Rectangle 4"/>
          <p:cNvSpPr>
            <a:spLocks noGrp="1" noRot="1" noChangeAspect="1" noChangeArrowheads="1" noTextEdit="1"/>
          </p:cNvSpPr>
          <p:nvPr>
            <p:ph type="sldImg" idx="2"/>
          </p:nvPr>
        </p:nvSpPr>
        <p:spPr bwMode="auto">
          <a:xfrm>
            <a:off x="1182688" y="695325"/>
            <a:ext cx="4635500" cy="3476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700088" y="4405313"/>
            <a:ext cx="5597525" cy="417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805863"/>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b" anchorCtr="0" compatLnSpc="1">
            <a:prstTxWarp prst="textNoShape">
              <a:avLst/>
            </a:prstTxWarp>
          </a:bodyPr>
          <a:lstStyle>
            <a:lvl1pPr defTabSz="930275" eaLnBrk="1" hangingPunct="1">
              <a:defRPr sz="1200">
                <a:cs typeface="+mn-cs"/>
              </a:defRPr>
            </a:lvl1pPr>
          </a:lstStyle>
          <a:p>
            <a:pPr>
              <a:defRPr/>
            </a:pPr>
            <a:endParaRPr lang="en-US"/>
          </a:p>
        </p:txBody>
      </p:sp>
      <p:sp>
        <p:nvSpPr>
          <p:cNvPr id="108551" name="Rectangle 7"/>
          <p:cNvSpPr>
            <a:spLocks noGrp="1" noChangeArrowheads="1"/>
          </p:cNvSpPr>
          <p:nvPr>
            <p:ph type="sldNum" sz="quarter" idx="5"/>
          </p:nvPr>
        </p:nvSpPr>
        <p:spPr bwMode="auto">
          <a:xfrm>
            <a:off x="3960813" y="8805863"/>
            <a:ext cx="30353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913" tIns="46457" rIns="92913" bIns="46457" numCol="1" anchor="b" anchorCtr="0" compatLnSpc="1">
            <a:prstTxWarp prst="textNoShape">
              <a:avLst/>
            </a:prstTxWarp>
          </a:bodyPr>
          <a:lstStyle>
            <a:lvl1pPr algn="r" defTabSz="930275" eaLnBrk="1" hangingPunct="1">
              <a:defRPr sz="1200">
                <a:cs typeface="+mn-cs"/>
              </a:defRPr>
            </a:lvl1pPr>
          </a:lstStyle>
          <a:p>
            <a:pPr>
              <a:defRPr/>
            </a:pPr>
            <a:fld id="{8751142C-39B7-8449-A628-605D4DF627BD}" type="slidenum">
              <a:rPr lang="en-US"/>
              <a:pPr>
                <a:defRPr/>
              </a:pPr>
              <a:t>‹#›</a:t>
            </a:fld>
            <a:endParaRPr lang="en-US"/>
          </a:p>
        </p:txBody>
      </p:sp>
    </p:spTree>
    <p:extLst>
      <p:ext uri="{BB962C8B-B14F-4D97-AF65-F5344CB8AC3E}">
        <p14:creationId xmlns:p14="http://schemas.microsoft.com/office/powerpoint/2010/main" val="21045953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Verdana"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11A3E4-C393-6242-A95D-2C3D94574C2F}" type="slidenum">
              <a:rPr lang="en-US"/>
              <a:pPr>
                <a:defRPr/>
              </a:pPr>
              <a:t>1</a:t>
            </a:fld>
            <a:endParaRPr lang="en-US"/>
          </a:p>
        </p:txBody>
      </p:sp>
      <p:sp>
        <p:nvSpPr>
          <p:cNvPr id="30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5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4790" eaLnBrk="1" hangingPunct="1">
              <a:spcBef>
                <a:spcPct val="0"/>
              </a:spcBef>
              <a:defRPr/>
            </a:pPr>
            <a:r>
              <a:rPr lang="en-US" dirty="0" smtClean="0">
                <a:latin typeface="Times New Roman" pitchFamily="18" charset="0"/>
                <a:ea typeface="ＭＳ Ｐゴシック" pitchFamily="34" charset="-128"/>
              </a:rPr>
              <a:t>An organization that keeps current metadata can benefit in many ways. Metadata records help ensure the organization</a:t>
            </a:r>
            <a:r>
              <a:rPr lang="en-US" altLang="en-US" dirty="0" smtClean="0">
                <a:latin typeface="Times New Roman" pitchFamily="18" charset="0"/>
                <a:ea typeface="ＭＳ Ｐゴシック" pitchFamily="34" charset="-128"/>
              </a:rPr>
              <a:t>’</a:t>
            </a:r>
            <a:r>
              <a:rPr lang="en-US" dirty="0" smtClean="0">
                <a:latin typeface="Times New Roman" pitchFamily="18" charset="0"/>
                <a:ea typeface="ＭＳ Ｐゴシック" pitchFamily="34" charset="-128"/>
              </a:rPr>
              <a:t>s investment in the data by retaining information about how the data was collected, processed, and quality controlled. This creates a permanent record of the dataset –which is critical institutional memory. When researchers leave or retire, metadata allows the dataset to </a:t>
            </a:r>
            <a:r>
              <a:rPr lang="ja-JP" altLang="en-US" smtClean="0">
                <a:latin typeface="Times New Roman" pitchFamily="18" charset="0"/>
                <a:ea typeface="ＭＳ Ｐゴシック" pitchFamily="34" charset="-128"/>
              </a:rPr>
              <a:t>“</a:t>
            </a:r>
            <a:r>
              <a:rPr lang="en-US" altLang="ja-JP" dirty="0" smtClean="0">
                <a:latin typeface="Times New Roman" pitchFamily="18" charset="0"/>
                <a:ea typeface="ＭＳ Ｐゴシック" pitchFamily="34" charset="-128"/>
              </a:rPr>
              <a:t>live on</a:t>
            </a:r>
            <a:r>
              <a:rPr lang="ja-JP" altLang="en-US" smtClean="0">
                <a:latin typeface="Times New Roman" pitchFamily="18" charset="0"/>
                <a:ea typeface="ＭＳ Ｐゴシック" pitchFamily="34" charset="-128"/>
              </a:rPr>
              <a:t>”</a:t>
            </a:r>
            <a:r>
              <a:rPr lang="en-US" altLang="ja-JP" dirty="0" smtClean="0">
                <a:latin typeface="Times New Roman" pitchFamily="18" charset="0"/>
                <a:ea typeface="ＭＳ Ｐゴシック" pitchFamily="34" charset="-128"/>
              </a:rPr>
              <a:t> for the organization. The data may be reused in another research project in the future, and future researchers in the organization will need to know how the dataset was created.  Finally, metadata advertises an organization</a:t>
            </a:r>
            <a:r>
              <a:rPr lang="ja-JP" altLang="en-US" smtClean="0">
                <a:latin typeface="Times New Roman" pitchFamily="18" charset="0"/>
                <a:ea typeface="ＭＳ Ｐゴシック" pitchFamily="34" charset="-128"/>
              </a:rPr>
              <a:t>’</a:t>
            </a:r>
            <a:r>
              <a:rPr lang="en-US" altLang="ja-JP" dirty="0" smtClean="0">
                <a:latin typeface="Times New Roman" pitchFamily="18" charset="0"/>
                <a:ea typeface="ＭＳ Ｐゴシック" pitchFamily="34" charset="-128"/>
              </a:rPr>
              <a:t>s research, creating new potential partnerships and collaboration thru data sharing. </a:t>
            </a:r>
          </a:p>
          <a:p>
            <a:pPr eaLnBrk="1" hangingPunct="1">
              <a:spcBef>
                <a:spcPct val="0"/>
              </a:spcBef>
              <a:defRPr/>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EAFF1EF0-F91A-9543-B0FD-463463EB8A9E}" type="slidenum">
              <a:rPr lang="en-US" smtClean="0">
                <a:latin typeface="Calibri" pitchFamily="34" charset="0"/>
                <a:ea typeface="ＭＳ Ｐゴシック" pitchFamily="34" charset="-128"/>
              </a:rPr>
              <a:pPr eaLnBrk="1" hangingPunct="1">
                <a:defRPr/>
              </a:pPr>
              <a:t>18</a:t>
            </a:fld>
            <a:endParaRPr lang="en-US" smtClean="0">
              <a:latin typeface="Calibri"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a:latin typeface="+mn-lt"/>
                <a:ea typeface="ＭＳ Ｐゴシック" charset="-128"/>
                <a:cs typeface="ＭＳ Ｐゴシック" charset="-128"/>
              </a:rPr>
              <a:t>Even if the value of data documentation is recognized, concerns remain as to the effort required to create metadata that effectively describes the data. </a:t>
            </a:r>
            <a:endParaRPr lang="en-US" dirty="0" smtClean="0">
              <a:ea typeface="ＭＳ Ｐゴシック" pitchFamily="34" charset="-128"/>
            </a:endParaRPr>
          </a:p>
          <a:p>
            <a:pPr marL="174296" indent="-174296" eaLnBrk="1" hangingPunct="1">
              <a:spcBef>
                <a:spcPct val="0"/>
              </a:spcBef>
              <a:buFont typeface="Arial" pitchFamily="34" charset="0"/>
              <a:buChar char="•"/>
              <a:defRPr/>
            </a:pPr>
            <a:endParaRPr lang="en-US" dirty="0" smtClean="0">
              <a:ea typeface="ＭＳ Ｐゴシック" pitchFamily="34" charset="-128"/>
            </a:endParaRPr>
          </a:p>
          <a:p>
            <a:pPr eaLnBrk="1" hangingPunct="1">
              <a:spcBef>
                <a:spcPct val="0"/>
              </a:spcBef>
              <a:defRPr/>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374F68F1-56DF-194D-9953-D55715FF5437}" type="slidenum">
              <a:rPr lang="en-US" smtClean="0">
                <a:latin typeface="Calibri" pitchFamily="34" charset="0"/>
                <a:ea typeface="ＭＳ Ｐゴシック" pitchFamily="34" charset="-128"/>
              </a:rPr>
              <a:pPr eaLnBrk="1" hangingPunct="1">
                <a:defRPr/>
              </a:pPr>
              <a:t>19</a:t>
            </a:fld>
            <a:endParaRPr lang="en-US"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3550" eaLnBrk="1" hangingPunct="1">
              <a:spcBef>
                <a:spcPct val="0"/>
              </a:spcBef>
            </a:pPr>
            <a:r>
              <a:rPr lang="en-US">
                <a:latin typeface="Calibri" charset="0"/>
              </a:rPr>
              <a:t>Metadata does require time and effort to create.  The workload, however, is reduced when metadata creation is incorporated into the data development process and the effort is distributed among data contributors. Metadata creation and management should be treated as a standard data development procedure and resources for staff and time should be included in project and proposal work plans and budgets. The use of a standardized metadata format and the development of discipline specific ‘profiles’ of metadata can enable data users to quickly find needed information and address data developer concerns about metadata use and comprehension.</a:t>
            </a:r>
          </a:p>
          <a:p>
            <a:pPr defTabSz="463550" eaLnBrk="1" hangingPunct="1">
              <a:spcBef>
                <a:spcPct val="0"/>
              </a:spcBef>
            </a:pPr>
            <a:endParaRPr lang="en-US" u="sng">
              <a:solidFill>
                <a:schemeClr val="accent1"/>
              </a:solidFill>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CF1D9215-CF3B-D546-BF18-11AD156BBB6A}" type="slidenum">
              <a:rPr lang="en-US" smtClean="0">
                <a:latin typeface="Calibri" pitchFamily="34" charset="0"/>
                <a:ea typeface="ＭＳ Ｐゴシック" pitchFamily="34" charset="-128"/>
              </a:rPr>
              <a:pPr eaLnBrk="1" hangingPunct="1">
                <a:defRPr/>
              </a:pPr>
              <a:t>20</a:t>
            </a:fld>
            <a:endParaRPr lang="en-US" smtClean="0">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4790" eaLnBrk="1" hangingPunct="1">
              <a:spcBef>
                <a:spcPct val="0"/>
              </a:spcBef>
              <a:defRPr/>
            </a:pPr>
            <a:endParaRPr lang="en-US"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7E95670E-6B9D-7F4F-ACCE-68B125D66008}" type="slidenum">
              <a:rPr lang="en-US" smtClean="0">
                <a:latin typeface="Calibri" pitchFamily="34" charset="0"/>
                <a:ea typeface="ＭＳ Ｐゴシック" pitchFamily="34" charset="-128"/>
              </a:rPr>
              <a:pPr eaLnBrk="1" hangingPunct="1">
                <a:defRPr/>
              </a:pPr>
              <a:t>21</a:t>
            </a:fld>
            <a:endParaRPr lang="en-US"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4790" eaLnBrk="1" hangingPunct="1">
              <a:spcBef>
                <a:spcPct val="0"/>
              </a:spcBef>
              <a:defRPr/>
            </a:pPr>
            <a:endParaRPr lang="en-US"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7E95670E-6B9D-7F4F-ACCE-68B125D66008}" type="slidenum">
              <a:rPr lang="en-US" smtClean="0">
                <a:latin typeface="Calibri" pitchFamily="34" charset="0"/>
                <a:ea typeface="ＭＳ Ｐゴシック" pitchFamily="34" charset="-128"/>
              </a:rPr>
              <a:pPr eaLnBrk="1" hangingPunct="1">
                <a:defRPr/>
              </a:pPr>
              <a:t>22</a:t>
            </a:fld>
            <a:endParaRPr lang="en-US"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Steps in creating quality metadata includes the following: </a:t>
            </a:r>
          </a:p>
          <a:p>
            <a:pPr marL="232395" indent="-232395">
              <a:buFontTx/>
              <a:buAutoNum type="arabicPeriod"/>
              <a:defRPr/>
            </a:pPr>
            <a:r>
              <a:rPr lang="en-US" dirty="0" smtClean="0"/>
              <a:t>Organize your information. Before you begin gather your resources, particularly anything you may have already written about the dataset for another purpose. For example, a grant proposal that has a well-written abstract and purpose for the research is a great resource.</a:t>
            </a:r>
          </a:p>
          <a:p>
            <a:pPr marL="232395" indent="-232395">
              <a:buFontTx/>
              <a:buAutoNum type="arabicPeriod"/>
              <a:defRPr/>
            </a:pPr>
            <a:r>
              <a:rPr lang="en-US" dirty="0" smtClean="0"/>
              <a:t>Write your metadata.</a:t>
            </a:r>
          </a:p>
          <a:p>
            <a:pPr marL="232395" indent="-232395">
              <a:buFontTx/>
              <a:buAutoNum type="arabicPeriod"/>
              <a:defRPr/>
            </a:pPr>
            <a:r>
              <a:rPr lang="en-US" dirty="0" smtClean="0"/>
              <a:t>Review the record for accuracy and completeness.</a:t>
            </a:r>
          </a:p>
          <a:p>
            <a:pPr marL="232395" indent="-232395">
              <a:buFontTx/>
              <a:buAutoNum type="arabicPeriod"/>
              <a:defRPr/>
            </a:pPr>
            <a:r>
              <a:rPr lang="en-US" dirty="0" smtClean="0"/>
              <a:t>Ask someone else read your record.</a:t>
            </a:r>
          </a:p>
          <a:p>
            <a:pPr marL="232395" indent="-232395">
              <a:buFontTx/>
              <a:buAutoNum type="arabicPeriod"/>
              <a:defRPr/>
            </a:pPr>
            <a:r>
              <a:rPr lang="en-US" dirty="0" smtClean="0"/>
              <a:t>Revise your information based on comments from your reviewer, then review it once more before you publish it. </a:t>
            </a:r>
          </a:p>
          <a:p>
            <a:pPr eaLnBrk="1" hangingPunct="1">
              <a:spcBef>
                <a:spcPct val="0"/>
              </a:spcBef>
              <a:defRPr/>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14534725-BE0F-854D-93D2-69DC723731FF}" type="slidenum">
              <a:rPr lang="en-US" smtClean="0">
                <a:latin typeface="Calibri" pitchFamily="34" charset="0"/>
                <a:ea typeface="ＭＳ Ｐゴシック" pitchFamily="34" charset="-128"/>
              </a:rPr>
              <a:pPr eaLnBrk="1" hangingPunct="1">
                <a:defRPr/>
              </a:pPr>
              <a:t>23</a:t>
            </a:fld>
            <a:endParaRPr lang="en-US"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ea typeface="ＭＳ Ｐゴシック" pitchFamily="34" charset="-128"/>
              </a:rPr>
              <a:t>Think about the long-term effects of writing good metadata. </a:t>
            </a:r>
          </a:p>
          <a:p>
            <a:pPr>
              <a:defRPr/>
            </a:pPr>
            <a:r>
              <a:rPr lang="en-US" dirty="0" smtClean="0">
                <a:ea typeface="ＭＳ Ｐゴシック" pitchFamily="34" charset="-128"/>
              </a:rPr>
              <a:t>Avoid using jargon and take the time to define all technical terms and acronyms. </a:t>
            </a:r>
          </a:p>
          <a:p>
            <a:pPr>
              <a:defRPr/>
            </a:pPr>
            <a:r>
              <a:rPr lang="en-US" dirty="0" smtClean="0">
                <a:ea typeface="ＭＳ Ｐゴシック" pitchFamily="34" charset="-128"/>
              </a:rPr>
              <a:t>Clearly state data limitations – this may include any omissions to the data, or how complete the dataset is based on the data collection parameters.</a:t>
            </a:r>
          </a:p>
          <a:p>
            <a:pPr>
              <a:defRPr/>
            </a:pPr>
            <a:r>
              <a:rPr lang="en-US" dirty="0" smtClean="0">
                <a:ea typeface="ＭＳ Ｐゴシック" pitchFamily="34" charset="-128"/>
              </a:rPr>
              <a:t>Define the use of none or unknown: None usually means that you knew about data but nothing existed. Unknown means you don’t know whether that data existed or not. </a:t>
            </a:r>
          </a:p>
          <a:p>
            <a:pPr eaLnBrk="1" hangingPunct="1">
              <a:spcBef>
                <a:spcPct val="0"/>
              </a:spcBef>
              <a:defRPr/>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03D70B1F-46B2-F34E-8091-8930B33EDB21}" type="slidenum">
              <a:rPr lang="en-US" smtClean="0">
                <a:latin typeface="Calibri" pitchFamily="34" charset="0"/>
                <a:ea typeface="ＭＳ Ｐゴシック" pitchFamily="34" charset="-128"/>
              </a:rPr>
              <a:pPr eaLnBrk="1" hangingPunct="1">
                <a:defRPr/>
              </a:pPr>
              <a:t>24</a:t>
            </a:fld>
            <a:endParaRPr lang="en-US" smtClean="0">
              <a:latin typeface="Calibri"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spcAft>
                <a:spcPct val="50000"/>
              </a:spcAft>
              <a:defRPr/>
            </a:pPr>
            <a:r>
              <a:rPr lang="en-US" dirty="0" smtClean="0">
                <a:ea typeface="ＭＳ Ｐゴシック" pitchFamily="34" charset="-128"/>
                <a:cs typeface="Times New Roman" pitchFamily="18" charset="0"/>
              </a:rPr>
              <a:t>This example illustrates the importance of descriptive titles in metadata records. </a:t>
            </a:r>
          </a:p>
          <a:p>
            <a:pPr eaLnBrk="1" hangingPunct="1">
              <a:spcBef>
                <a:spcPct val="0"/>
              </a:spcBef>
              <a:spcAft>
                <a:spcPct val="50000"/>
              </a:spcAft>
              <a:defRPr/>
            </a:pPr>
            <a:r>
              <a:rPr lang="en-US" dirty="0" smtClean="0">
                <a:ea typeface="ＭＳ Ｐゴシック" pitchFamily="34" charset="-128"/>
              </a:rPr>
              <a:t>The title “</a:t>
            </a:r>
            <a:r>
              <a:rPr lang="en-US" i="1" dirty="0" smtClean="0">
                <a:ea typeface="ＭＳ Ｐゴシック" pitchFamily="34" charset="-128"/>
              </a:rPr>
              <a:t>Greater Yellowstone Rivers from 1:126,720  Forest Visitor Maps (1961-1983)”</a:t>
            </a:r>
            <a:r>
              <a:rPr lang="en-US" dirty="0" smtClean="0">
                <a:ea typeface="ＭＳ Ｐゴシック" pitchFamily="34" charset="-128"/>
              </a:rPr>
              <a:t>,  gives enough detail for a reader to discern whether they might like more information about your data from your metadata record. </a:t>
            </a:r>
          </a:p>
          <a:p>
            <a:pPr eaLnBrk="1" hangingPunct="1">
              <a:defRPr/>
            </a:pPr>
            <a:endParaRPr lang="en-US" dirty="0" smtClean="0">
              <a:ea typeface="ＭＳ Ｐゴシック" pitchFamily="34" charset="-128"/>
            </a:endParaRPr>
          </a:p>
          <a:p>
            <a:pPr eaLnBrk="1" hangingPunct="1">
              <a:spcBef>
                <a:spcPct val="0"/>
              </a:spcBef>
              <a:defRPr/>
            </a:pPr>
            <a:endParaRPr lang="en-US" i="1" dirty="0" smtClean="0">
              <a:ea typeface="ＭＳ Ｐゴシック" pitchFamily="34" charset="-128"/>
              <a:cs typeface="Times New Roman" pitchFamily="18" charset="0"/>
            </a:endParaRPr>
          </a:p>
          <a:p>
            <a:pPr eaLnBrk="1" hangingPunct="1">
              <a:defRPr/>
            </a:pPr>
            <a:endParaRPr lang="en-US" dirty="0" smtClean="0">
              <a:ea typeface="ＭＳ Ｐゴシック" pitchFamily="34" charset="-128"/>
            </a:endParaRPr>
          </a:p>
          <a:p>
            <a:pPr eaLnBrk="1" hangingPunct="1">
              <a:spcBef>
                <a:spcPct val="0"/>
              </a:spcBef>
              <a:defRPr/>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254B3A5C-660A-EA4C-AF2C-4175BF475606}" type="slidenum">
              <a:rPr lang="en-US" smtClean="0">
                <a:latin typeface="Calibri" pitchFamily="34" charset="0"/>
                <a:ea typeface="ＭＳ Ｐゴシック" pitchFamily="34" charset="-128"/>
              </a:rPr>
              <a:pPr eaLnBrk="1" hangingPunct="1">
                <a:defRPr/>
              </a:pPr>
              <a:t>25</a:t>
            </a:fld>
            <a:endParaRPr lang="en-US" smtClean="0">
              <a:latin typeface="Calibri"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2712" lvl="1" indent="-108129" eaLnBrk="1" hangingPunct="1">
              <a:spcAft>
                <a:spcPct val="70000"/>
              </a:spcAft>
              <a:tabLst>
                <a:tab pos="222712" algn="l"/>
                <a:tab pos="1024797" algn="l"/>
              </a:tabLst>
              <a:defRPr/>
            </a:pPr>
            <a:r>
              <a:rPr lang="en-US" sz="1100" dirty="0">
                <a:latin typeface="+mn-lt"/>
                <a:ea typeface="ＭＳ Ｐゴシック" pitchFamily="34" charset="-128"/>
              </a:rPr>
              <a:t>When creating your metadata, keep in mind that a computer will read your metadata record. Therefore, it is important not to use tabs, indents, and special characters because they can be misunderstood by a computer. </a:t>
            </a:r>
          </a:p>
          <a:p>
            <a:pPr marL="222712" lvl="1" indent="-108129" eaLnBrk="1" hangingPunct="1">
              <a:spcAft>
                <a:spcPct val="70000"/>
              </a:spcAft>
              <a:tabLst>
                <a:tab pos="222712" algn="l"/>
                <a:tab pos="1024797" algn="l"/>
              </a:tabLst>
              <a:defRPr/>
            </a:pPr>
            <a:r>
              <a:rPr lang="en-US" sz="1100" dirty="0">
                <a:latin typeface="+mn-lt"/>
                <a:ea typeface="ＭＳ Ｐゴシック" pitchFamily="34" charset="-128"/>
              </a:rPr>
              <a:t>If you are copying and pasting content from other sources into your metadata record it is prudent to use a text editor as a middle step to prevent applications from adding in unnecessary characters in the background of your text. </a:t>
            </a:r>
            <a:endParaRPr lang="en-US" sz="1100" b="1" dirty="0">
              <a:latin typeface="+mn-lt"/>
              <a:ea typeface="ＭＳ Ｐゴシック" pitchFamily="34" charset="-128"/>
            </a:endParaRPr>
          </a:p>
          <a:p>
            <a:pPr lvl="3" eaLnBrk="1" hangingPunct="1">
              <a:spcAft>
                <a:spcPct val="70000"/>
              </a:spcAft>
              <a:tabLst>
                <a:tab pos="222712" algn="l"/>
                <a:tab pos="1024797" algn="l"/>
              </a:tabLst>
              <a:defRPr/>
            </a:pPr>
            <a:endParaRPr lang="en-US" sz="1400" b="1" dirty="0">
              <a:latin typeface="Times New Roman" pitchFamily="18" charset="0"/>
              <a:ea typeface="ＭＳ Ｐゴシック" pitchFamily="34" charset="-128"/>
            </a:endParaRPr>
          </a:p>
          <a:p>
            <a:pPr lvl="3" eaLnBrk="1" hangingPunct="1">
              <a:spcAft>
                <a:spcPct val="70000"/>
              </a:spcAft>
              <a:tabLst>
                <a:tab pos="222712" algn="l"/>
                <a:tab pos="1024797" algn="l"/>
              </a:tabLst>
              <a:defRPr/>
            </a:pPr>
            <a:endParaRPr lang="en-US" sz="1400" b="1" dirty="0">
              <a:latin typeface="Times New Roman" pitchFamily="18" charset="0"/>
              <a:ea typeface="ＭＳ Ｐゴシック" pitchFamily="34" charset="-128"/>
            </a:endParaRPr>
          </a:p>
          <a:p>
            <a:pPr lvl="3" eaLnBrk="1" hangingPunct="1">
              <a:spcAft>
                <a:spcPct val="70000"/>
              </a:spcAft>
              <a:tabLst>
                <a:tab pos="222712" algn="l"/>
                <a:tab pos="1024797" algn="l"/>
              </a:tabLst>
              <a:defRPr/>
            </a:pPr>
            <a:endParaRPr lang="en-US" sz="1400" b="1" dirty="0">
              <a:latin typeface="Times New Roman" pitchFamily="18" charset="0"/>
              <a:ea typeface="ＭＳ Ｐゴシック" pitchFamily="34" charset="-128"/>
            </a:endParaRPr>
          </a:p>
          <a:p>
            <a:pPr eaLnBrk="1" hangingPunct="1">
              <a:tabLst>
                <a:tab pos="222712" algn="l"/>
                <a:tab pos="1024797" algn="l"/>
              </a:tabLst>
              <a:defRPr/>
            </a:pPr>
            <a:endParaRPr lang="en-US" dirty="0" smtClean="0">
              <a:latin typeface="Times New Roman" pitchFamily="18" charset="0"/>
              <a:ea typeface="ＭＳ Ｐゴシック" pitchFamily="34" charset="-128"/>
            </a:endParaRPr>
          </a:p>
          <a:p>
            <a:pPr eaLnBrk="1" hangingPunct="1">
              <a:spcBef>
                <a:spcPct val="0"/>
              </a:spcBef>
              <a:defRPr/>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AAF1E942-4B4C-0A44-A271-109D9A97430A}" type="slidenum">
              <a:rPr lang="en-US" smtClean="0">
                <a:latin typeface="Calibri" pitchFamily="34" charset="0"/>
                <a:ea typeface="ＭＳ Ｐゴシック" pitchFamily="34" charset="-128"/>
              </a:rPr>
              <a:pPr eaLnBrk="1" hangingPunct="1">
                <a:defRPr/>
              </a:pPr>
              <a:t>26</a:t>
            </a:fld>
            <a:endParaRPr lang="en-US" smtClean="0">
              <a:latin typeface="Calibri"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2000" dirty="0">
                <a:ea typeface="ＭＳ Ｐゴシック" pitchFamily="34" charset="-128"/>
              </a:rPr>
              <a:t>Metadata is documentation of data</a:t>
            </a:r>
          </a:p>
          <a:p>
            <a:pPr>
              <a:defRPr/>
            </a:pPr>
            <a:r>
              <a:rPr lang="en-US" sz="2000" dirty="0">
                <a:ea typeface="ＭＳ Ｐゴシック" pitchFamily="34" charset="-128"/>
              </a:rPr>
              <a:t>A metadata record captures critical information about the content of a dataset</a:t>
            </a:r>
          </a:p>
          <a:p>
            <a:pPr>
              <a:defRPr/>
            </a:pPr>
            <a:r>
              <a:rPr lang="en-US" sz="2000" dirty="0">
                <a:ea typeface="ＭＳ Ｐゴシック" pitchFamily="34" charset="-128"/>
              </a:rPr>
              <a:t>Metadata allows data to be discovered, accessed, and re-used</a:t>
            </a:r>
          </a:p>
          <a:p>
            <a:pPr>
              <a:defRPr/>
            </a:pPr>
            <a:r>
              <a:rPr lang="en-US" sz="2000" dirty="0">
                <a:ea typeface="ＭＳ Ｐゴシック" pitchFamily="34" charset="-128"/>
              </a:rPr>
              <a:t>A metadata standard provides structure and consistency to data documentation</a:t>
            </a:r>
          </a:p>
          <a:p>
            <a:pPr>
              <a:defRPr/>
            </a:pPr>
            <a:r>
              <a:rPr lang="en-US" sz="2000" dirty="0">
                <a:ea typeface="ＭＳ Ｐゴシック" pitchFamily="34" charset="-128"/>
              </a:rPr>
              <a:t>Standards and tools vary – select according to defined criteria such as data type, organizational guidance, and available resources</a:t>
            </a:r>
          </a:p>
          <a:p>
            <a:pPr>
              <a:defRPr/>
            </a:pPr>
            <a:r>
              <a:rPr lang="en-US" sz="2000" dirty="0">
                <a:ea typeface="ＭＳ Ｐゴシック" pitchFamily="34" charset="-128"/>
              </a:rPr>
              <a:t>Metadata is of critical importance to data developers, data users, and organizations</a:t>
            </a:r>
          </a:p>
          <a:p>
            <a:pPr>
              <a:defRPr/>
            </a:pPr>
            <a:r>
              <a:rPr lang="en-US" sz="2000" dirty="0">
                <a:ea typeface="ＭＳ Ｐゴシック" pitchFamily="34" charset="-128"/>
              </a:rPr>
              <a:t>Writing quality metadata is important because records are expected to last with the data over decades</a:t>
            </a:r>
            <a:endParaRPr lang="en-US" sz="1800" dirty="0">
              <a:ea typeface="ＭＳ Ｐゴシック" pitchFamily="34" charset="-128"/>
            </a:endParaRPr>
          </a:p>
          <a:p>
            <a:pPr>
              <a:defRPr/>
            </a:pPr>
            <a:r>
              <a:rPr lang="en-US" sz="2000" dirty="0">
                <a:ea typeface="ＭＳ Ｐゴシック" pitchFamily="34" charset="-128"/>
              </a:rPr>
              <a:t>Metadata completes a dataset.</a:t>
            </a:r>
          </a:p>
          <a:p>
            <a:pPr eaLnBrk="1" hangingPunct="1">
              <a:spcBef>
                <a:spcPct val="0"/>
              </a:spcBef>
              <a:defRPr/>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67B87D8B-BE55-6340-9A80-48C4328641B1}" type="slidenum">
              <a:rPr lang="en-US" smtClean="0">
                <a:latin typeface="Calibri" pitchFamily="34" charset="0"/>
                <a:ea typeface="ＭＳ Ｐゴシック" pitchFamily="34" charset="-128"/>
              </a:rPr>
              <a:pPr eaLnBrk="1" hangingPunct="1">
                <a:defRPr/>
              </a:pPr>
              <a:t>27</a:t>
            </a:fld>
            <a:endParaRPr lang="en-US"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60D45690-E433-8743-B502-ABFBAC8CB5D7}" type="slidenum">
              <a:rPr lang="en-US" smtClean="0">
                <a:latin typeface="Calibri" pitchFamily="34" charset="0"/>
                <a:ea typeface="ＭＳ Ｐゴシック" pitchFamily="34" charset="-128"/>
              </a:rPr>
              <a:pPr eaLnBrk="1" hangingPunct="1">
                <a:defRPr/>
              </a:pPr>
              <a:t>2</a:t>
            </a:fld>
            <a:endParaRPr lang="en-US"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4790" eaLnBrk="1" hangingPunct="1">
              <a:spcBef>
                <a:spcPct val="0"/>
              </a:spcBef>
              <a:defRPr/>
            </a:pPr>
            <a:r>
              <a:rPr lang="en-US" dirty="0" smtClean="0">
                <a:latin typeface="Times New Roman" charset="0"/>
                <a:ea typeface="ＭＳ Ｐゴシック" pitchFamily="34" charset="-128"/>
              </a:rPr>
              <a:t>Data collection in the field is recorded in a wide variety of ways, including field notebooks, streaming data from satellites, data created from models, </a:t>
            </a:r>
            <a:r>
              <a:rPr lang="en-US" dirty="0" err="1" smtClean="0">
                <a:latin typeface="Times New Roman" charset="0"/>
                <a:ea typeface="ＭＳ Ｐゴシック" pitchFamily="34" charset="-128"/>
              </a:rPr>
              <a:t>etc</a:t>
            </a: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F6A48904-32A8-1D47-950C-E4E33D3E7544}" type="slidenum">
              <a:rPr lang="en-US" smtClean="0">
                <a:latin typeface="Calibri" pitchFamily="34" charset="0"/>
                <a:ea typeface="ＭＳ Ｐゴシック" pitchFamily="34" charset="-128"/>
              </a:rPr>
              <a:pPr eaLnBrk="1" hangingPunct="1">
                <a:defRPr/>
              </a:pPr>
              <a:t>3</a:t>
            </a:fld>
            <a:endParaRPr lang="en-US"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64790" eaLnBrk="1" hangingPunct="1">
              <a:spcBef>
                <a:spcPct val="0"/>
              </a:spcBef>
              <a:defRPr/>
            </a:pPr>
            <a:r>
              <a:rPr lang="en-US" dirty="0" smtClean="0">
                <a:latin typeface="Times New Roman" charset="0"/>
                <a:ea typeface="ＭＳ Ｐゴシック" pitchFamily="34" charset="-128"/>
              </a:rPr>
              <a:t>After returning from the field, scientists will transfer field notes into spreadsheets and other types of databases in preparation for their data analysis. Displayed here is a partial copy of a data set taken from the website “Frog Watch”. Notice there is no indication of Celsius or Fahrenheit in the “temperature” column. This is a simple example of how it is difficult to understand a dataset without all of the information. </a:t>
            </a:r>
          </a:p>
          <a:p>
            <a:pPr eaLnBrk="1" hangingPunct="1">
              <a:spcBef>
                <a:spcPct val="0"/>
              </a:spcBef>
              <a:defRPr/>
            </a:pPr>
            <a:endParaRPr lang="en-US" u="sng" dirty="0" smtClean="0">
              <a:solidFill>
                <a:schemeClr val="accent1"/>
              </a:solidFill>
              <a:ea typeface="ＭＳ Ｐゴシック" pitchFamily="34" charset="-128"/>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ED598D42-12CF-1645-8EAE-AFAE9135C7B3}" type="slidenum">
              <a:rPr lang="en-US" smtClean="0">
                <a:latin typeface="Calibri" pitchFamily="34" charset="0"/>
                <a:ea typeface="ＭＳ Ｐゴシック" pitchFamily="34" charset="-128"/>
              </a:rPr>
              <a:pPr eaLnBrk="1" hangingPunct="1">
                <a:defRPr/>
              </a:pPr>
              <a:t>7</a:t>
            </a:fld>
            <a:endParaRPr 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https://</a:t>
            </a:r>
            <a:r>
              <a:rPr lang="en-US" dirty="0" err="1" smtClean="0"/>
              <a:t>royalsociety.org</a:t>
            </a:r>
            <a:r>
              <a:rPr lang="en-US" dirty="0" smtClean="0"/>
              <a:t>/~/media/</a:t>
            </a:r>
            <a:r>
              <a:rPr lang="en-US" dirty="0" err="1" smtClean="0"/>
              <a:t>Royal_Society_Content</a:t>
            </a:r>
            <a:r>
              <a:rPr lang="en-US" dirty="0" smtClean="0"/>
              <a:t>/policy/publications/2010/4294970126.pdf </a:t>
            </a:r>
            <a:endParaRPr lang="en-US" dirty="0"/>
          </a:p>
        </p:txBody>
      </p:sp>
      <p:sp>
        <p:nvSpPr>
          <p:cNvPr id="4" name="Slide Number Placeholder 3"/>
          <p:cNvSpPr>
            <a:spLocks noGrp="1"/>
          </p:cNvSpPr>
          <p:nvPr>
            <p:ph type="sldNum" sz="quarter" idx="5"/>
          </p:nvPr>
        </p:nvSpPr>
        <p:spPr/>
        <p:txBody>
          <a:bodyPr/>
          <a:lstStyle/>
          <a:p>
            <a:pPr>
              <a:defRPr/>
            </a:pPr>
            <a:fld id="{7C963B3A-2842-D249-8A73-68F1586062EB}"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7C963B3A-2842-D249-8A73-68F1586062EB}"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Aft>
                <a:spcPct val="90000"/>
              </a:spcAft>
              <a:defRPr/>
            </a:pPr>
            <a:r>
              <a:rPr lang="en-US" dirty="0" smtClean="0">
                <a:latin typeface="Times New Roman" pitchFamily="18" charset="0"/>
                <a:ea typeface="ＭＳ Ｐゴシック" pitchFamily="34" charset="-128"/>
              </a:rPr>
              <a:t>Metadata allows the user to search for and access data from a variety of sources. A search for metadata can be constricted to a geographic boundary, thus showing the user what data has been collected in a particular region. Metadata records help users determine whether the data will be applicable for use in a particular study. Finally, metadata records are of value to data users, because they determine how a dataset can be acquired, and if there are any restrictions on how the data can be used. </a:t>
            </a: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5283" indent="-290493" eaLnBrk="0" hangingPunct="0">
              <a:defRPr>
                <a:solidFill>
                  <a:schemeClr val="tx1"/>
                </a:solidFill>
                <a:latin typeface="Arial" charset="0"/>
                <a:cs typeface="Arial" charset="0"/>
              </a:defRPr>
            </a:lvl2pPr>
            <a:lvl3pPr marL="1161974" indent="-232395" eaLnBrk="0" hangingPunct="0">
              <a:defRPr>
                <a:solidFill>
                  <a:schemeClr val="tx1"/>
                </a:solidFill>
                <a:latin typeface="Arial" charset="0"/>
                <a:cs typeface="Arial" charset="0"/>
              </a:defRPr>
            </a:lvl3pPr>
            <a:lvl4pPr marL="1626763" indent="-232395" eaLnBrk="0" hangingPunct="0">
              <a:defRPr>
                <a:solidFill>
                  <a:schemeClr val="tx1"/>
                </a:solidFill>
                <a:latin typeface="Arial" charset="0"/>
                <a:cs typeface="Arial" charset="0"/>
              </a:defRPr>
            </a:lvl4pPr>
            <a:lvl5pPr marL="2091553" indent="-232395" eaLnBrk="0" hangingPunct="0">
              <a:defRPr>
                <a:solidFill>
                  <a:schemeClr val="tx1"/>
                </a:solidFill>
                <a:latin typeface="Arial" charset="0"/>
                <a:cs typeface="Arial" charset="0"/>
              </a:defRPr>
            </a:lvl5pPr>
            <a:lvl6pPr marL="2556342" indent="-232395" defTabSz="464790" eaLnBrk="0" fontAlgn="base" hangingPunct="0">
              <a:spcBef>
                <a:spcPct val="0"/>
              </a:spcBef>
              <a:spcAft>
                <a:spcPct val="0"/>
              </a:spcAft>
              <a:defRPr>
                <a:solidFill>
                  <a:schemeClr val="tx1"/>
                </a:solidFill>
                <a:latin typeface="Arial" charset="0"/>
                <a:cs typeface="Arial" charset="0"/>
              </a:defRPr>
            </a:lvl6pPr>
            <a:lvl7pPr marL="3021132" indent="-232395" defTabSz="464790" eaLnBrk="0" fontAlgn="base" hangingPunct="0">
              <a:spcBef>
                <a:spcPct val="0"/>
              </a:spcBef>
              <a:spcAft>
                <a:spcPct val="0"/>
              </a:spcAft>
              <a:defRPr>
                <a:solidFill>
                  <a:schemeClr val="tx1"/>
                </a:solidFill>
                <a:latin typeface="Arial" charset="0"/>
                <a:cs typeface="Arial" charset="0"/>
              </a:defRPr>
            </a:lvl7pPr>
            <a:lvl8pPr marL="3485921" indent="-232395" defTabSz="464790" eaLnBrk="0" fontAlgn="base" hangingPunct="0">
              <a:spcBef>
                <a:spcPct val="0"/>
              </a:spcBef>
              <a:spcAft>
                <a:spcPct val="0"/>
              </a:spcAft>
              <a:defRPr>
                <a:solidFill>
                  <a:schemeClr val="tx1"/>
                </a:solidFill>
                <a:latin typeface="Arial" charset="0"/>
                <a:cs typeface="Arial" charset="0"/>
              </a:defRPr>
            </a:lvl8pPr>
            <a:lvl9pPr marL="3950711" indent="-232395" defTabSz="464790" eaLnBrk="0" fontAlgn="base" hangingPunct="0">
              <a:spcBef>
                <a:spcPct val="0"/>
              </a:spcBef>
              <a:spcAft>
                <a:spcPct val="0"/>
              </a:spcAft>
              <a:defRPr>
                <a:solidFill>
                  <a:schemeClr val="tx1"/>
                </a:solidFill>
                <a:latin typeface="Arial" charset="0"/>
                <a:cs typeface="Arial" charset="0"/>
              </a:defRPr>
            </a:lvl9pPr>
          </a:lstStyle>
          <a:p>
            <a:pPr eaLnBrk="1" hangingPunct="1">
              <a:defRPr/>
            </a:pPr>
            <a:fld id="{7EF2686A-6338-434F-9CC3-79D8936E0488}" type="slidenum">
              <a:rPr lang="en-US" smtClean="0">
                <a:latin typeface="Calibri" pitchFamily="34" charset="0"/>
                <a:ea typeface="ＭＳ Ｐゴシック" pitchFamily="34" charset="-128"/>
              </a:rPr>
              <a:pPr eaLnBrk="1" hangingPunct="1">
                <a:defRPr/>
              </a:pPr>
              <a:t>17</a:t>
            </a:fld>
            <a:endParaRPr lang="en-US"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4"/>
          <p:cNvSpPr>
            <a:spLocks noChangeShapeType="1"/>
          </p:cNvSpPr>
          <p:nvPr userDrawn="1"/>
        </p:nvSpPr>
        <p:spPr bwMode="auto">
          <a:xfrm flipV="1">
            <a:off x="457200" y="2819400"/>
            <a:ext cx="5334000" cy="1588"/>
          </a:xfrm>
          <a:prstGeom prst="line">
            <a:avLst/>
          </a:prstGeom>
          <a:noFill/>
          <a:ln w="34925">
            <a:solidFill>
              <a:srgbClr val="00009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19"/>
          <p:cNvGrpSpPr>
            <a:grpSpLocks/>
          </p:cNvGrpSpPr>
          <p:nvPr userDrawn="1"/>
        </p:nvGrpSpPr>
        <p:grpSpPr bwMode="auto">
          <a:xfrm>
            <a:off x="6096000" y="0"/>
            <a:ext cx="2179638" cy="6858000"/>
            <a:chOff x="3696" y="0"/>
            <a:chExt cx="1373" cy="4320"/>
          </a:xfrm>
        </p:grpSpPr>
        <p:pic>
          <p:nvPicPr>
            <p:cNvPr id="6" name="Picture 18" descr="bluemarble_circle_transparent"/>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 y="1728"/>
              <a:ext cx="893"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2"/>
            <p:cNvSpPr>
              <a:spLocks noChangeShapeType="1"/>
            </p:cNvSpPr>
            <p:nvPr/>
          </p:nvSpPr>
          <p:spPr bwMode="auto">
            <a:xfrm>
              <a:off x="4128" y="0"/>
              <a:ext cx="0" cy="1584"/>
            </a:xfrm>
            <a:prstGeom prst="line">
              <a:avLst/>
            </a:prstGeom>
            <a:noFill/>
            <a:ln w="34925">
              <a:solidFill>
                <a:srgbClr val="00009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2" descr="congo_spot_circle_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1200"/>
              <a:ext cx="904" cy="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3"/>
            <p:cNvSpPr>
              <a:spLocks noChangeShapeType="1"/>
            </p:cNvSpPr>
            <p:nvPr/>
          </p:nvSpPr>
          <p:spPr bwMode="auto">
            <a:xfrm>
              <a:off x="4128" y="2736"/>
              <a:ext cx="0" cy="1584"/>
            </a:xfrm>
            <a:prstGeom prst="line">
              <a:avLst/>
            </a:prstGeom>
            <a:noFill/>
            <a:ln w="34925">
              <a:solidFill>
                <a:srgbClr val="00009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 name="Picture 19" descr="srtm_circle_transparent"/>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 y="2208"/>
              <a:ext cx="904" cy="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5"/>
            <p:cNvSpPr>
              <a:spLocks noChangeArrowheads="1"/>
            </p:cNvSpPr>
            <p:nvPr/>
          </p:nvSpPr>
          <p:spPr bwMode="auto">
            <a:xfrm>
              <a:off x="3760" y="1261"/>
              <a:ext cx="772" cy="737"/>
            </a:xfrm>
            <a:prstGeom prst="ellipse">
              <a:avLst/>
            </a:prstGeom>
            <a:noFill/>
            <a:ln w="15875">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Oval 16"/>
            <p:cNvSpPr>
              <a:spLocks noChangeArrowheads="1"/>
            </p:cNvSpPr>
            <p:nvPr/>
          </p:nvSpPr>
          <p:spPr bwMode="auto">
            <a:xfrm>
              <a:off x="4224" y="1776"/>
              <a:ext cx="816" cy="768"/>
            </a:xfrm>
            <a:prstGeom prst="ellipse">
              <a:avLst/>
            </a:prstGeom>
            <a:noFill/>
            <a:ln w="15875">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Oval 17"/>
            <p:cNvSpPr>
              <a:spLocks noChangeArrowheads="1"/>
            </p:cNvSpPr>
            <p:nvPr/>
          </p:nvSpPr>
          <p:spPr bwMode="auto">
            <a:xfrm>
              <a:off x="3744" y="2256"/>
              <a:ext cx="816" cy="768"/>
            </a:xfrm>
            <a:prstGeom prst="ellipse">
              <a:avLst/>
            </a:prstGeom>
            <a:noFill/>
            <a:ln w="15875">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88450" name="Rectangle 2"/>
          <p:cNvSpPr>
            <a:spLocks noGrp="1" noChangeArrowheads="1"/>
          </p:cNvSpPr>
          <p:nvPr>
            <p:ph type="ctrTitle"/>
          </p:nvPr>
        </p:nvSpPr>
        <p:spPr>
          <a:xfrm>
            <a:off x="457200" y="1295400"/>
            <a:ext cx="5334000" cy="1524000"/>
          </a:xfrm>
        </p:spPr>
        <p:txBody>
          <a:bodyPr/>
          <a:lstStyle>
            <a:lvl1pPr>
              <a:defRPr sz="3200"/>
            </a:lvl1pPr>
          </a:lstStyle>
          <a:p>
            <a:r>
              <a:rPr lang="en-US" smtClean="0"/>
              <a:t>Click to edit Master title style</a:t>
            </a:r>
            <a:endParaRPr lang="en-US"/>
          </a:p>
        </p:txBody>
      </p:sp>
      <p:sp>
        <p:nvSpPr>
          <p:cNvPr id="488451" name="Rectangle 3"/>
          <p:cNvSpPr>
            <a:spLocks noGrp="1" noChangeArrowheads="1"/>
          </p:cNvSpPr>
          <p:nvPr>
            <p:ph type="subTitle" idx="1"/>
          </p:nvPr>
        </p:nvSpPr>
        <p:spPr>
          <a:xfrm>
            <a:off x="457200" y="3048000"/>
            <a:ext cx="4648200" cy="1143000"/>
          </a:xfrm>
        </p:spPr>
        <p:txBody>
          <a:bodyPr/>
          <a:lstStyle>
            <a:lvl1pPr marL="0" indent="0">
              <a:buFontTx/>
              <a:buNone/>
              <a:defRPr sz="1600"/>
            </a:lvl1pPr>
          </a:lstStyle>
          <a:p>
            <a:r>
              <a:rPr lang="en-US" smtClean="0"/>
              <a:t>Click to edit Master subtitle style</a:t>
            </a:r>
            <a:endParaRPr lang="en-US"/>
          </a:p>
        </p:txBody>
      </p:sp>
      <p:pic>
        <p:nvPicPr>
          <p:cNvPr id="14"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53144" cy="7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981200" y="5754688"/>
            <a:ext cx="350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rotWithShape="1">
          <a:blip r:embed="rId7"/>
          <a:srcRect l="19112" t="9975" r="18088"/>
          <a:stretch/>
        </p:blipFill>
        <p:spPr>
          <a:xfrm>
            <a:off x="152400" y="5563031"/>
            <a:ext cx="1402687" cy="1294969"/>
          </a:xfrm>
          <a:prstGeom prst="rect">
            <a:avLst/>
          </a:prstGeom>
        </p:spPr>
      </p:pic>
    </p:spTree>
    <p:extLst>
      <p:ext uri="{BB962C8B-B14F-4D97-AF65-F5344CB8AC3E}">
        <p14:creationId xmlns:p14="http://schemas.microsoft.com/office/powerpoint/2010/main" val="300282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3CF52645-17A6-E542-9C05-231DFB3F0563}" type="slidenum">
              <a:rPr lang="en-US"/>
              <a:pPr>
                <a:defRPr/>
              </a:pPr>
              <a:t>‹#›</a:t>
            </a:fld>
            <a:endParaRPr lang="en-US"/>
          </a:p>
        </p:txBody>
      </p:sp>
    </p:spTree>
    <p:extLst>
      <p:ext uri="{BB962C8B-B14F-4D97-AF65-F5344CB8AC3E}">
        <p14:creationId xmlns:p14="http://schemas.microsoft.com/office/powerpoint/2010/main" val="57611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6500" y="274638"/>
            <a:ext cx="19431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56769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CAFA0523-F498-9942-B285-DF886F365CE1}" type="slidenum">
              <a:rPr lang="en-US"/>
              <a:pPr>
                <a:defRPr/>
              </a:pPr>
              <a:t>‹#›</a:t>
            </a:fld>
            <a:endParaRPr lang="en-US"/>
          </a:p>
        </p:txBody>
      </p:sp>
    </p:spTree>
    <p:extLst>
      <p:ext uri="{BB962C8B-B14F-4D97-AF65-F5344CB8AC3E}">
        <p14:creationId xmlns:p14="http://schemas.microsoft.com/office/powerpoint/2010/main" val="252105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1"/>
          <p:cNvSpPr txBox="1">
            <a:spLocks/>
          </p:cNvSpPr>
          <p:nvPr userDrawn="1"/>
        </p:nvSpPr>
        <p:spPr>
          <a:xfrm>
            <a:off x="0" y="6492875"/>
            <a:ext cx="5334000" cy="365125"/>
          </a:xfrm>
          <a:prstGeom prst="rect">
            <a:avLst/>
          </a:prstGeom>
        </p:spPr>
        <p:txBody>
          <a:bodyPr anchor="ctr"/>
          <a:lstStyle>
            <a:defPPr>
              <a:defRPr lang="en-US"/>
            </a:defPPr>
            <a:lvl1pPr algn="l" rtl="0" eaLnBrk="0" fontAlgn="base" hangingPunct="0">
              <a:spcBef>
                <a:spcPct val="0"/>
              </a:spcBef>
              <a:spcAft>
                <a:spcPct val="0"/>
              </a:spcAft>
              <a:defRPr sz="1200" kern="1200">
                <a:solidFill>
                  <a:schemeClr val="tx1">
                    <a:tint val="75000"/>
                  </a:schemeClr>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a:lstStyle>
          <a:p>
            <a:pPr>
              <a:defRPr/>
            </a:pPr>
            <a:r>
              <a:rPr lang="en-US" dirty="0" smtClean="0"/>
              <a:t>CC&amp;E Best Data Management Practices, April 19, 2015</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495EEAF4-EC63-5B46-A4E2-C46474ADEF7D}" type="slidenum">
              <a:rPr lang="en-US"/>
              <a:pPr>
                <a:defRPr/>
              </a:pPr>
              <a:t>‹#›</a:t>
            </a:fld>
            <a:endParaRPr lang="en-US"/>
          </a:p>
        </p:txBody>
      </p:sp>
    </p:spTree>
    <p:extLst>
      <p:ext uri="{BB962C8B-B14F-4D97-AF65-F5344CB8AC3E}">
        <p14:creationId xmlns:p14="http://schemas.microsoft.com/office/powerpoint/2010/main" val="258610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a:defRPr/>
            </a:lvl1pPr>
          </a:lstStyle>
          <a:p>
            <a:pPr>
              <a:defRPr/>
            </a:pPr>
            <a:fld id="{DF6703C7-E274-8F4E-8520-46497BBB0AB1}" type="slidenum">
              <a:rPr lang="en-US"/>
              <a:pPr>
                <a:defRPr/>
              </a:pPr>
              <a:t>‹#›</a:t>
            </a:fld>
            <a:endParaRPr lang="en-US"/>
          </a:p>
        </p:txBody>
      </p:sp>
    </p:spTree>
    <p:extLst>
      <p:ext uri="{BB962C8B-B14F-4D97-AF65-F5344CB8AC3E}">
        <p14:creationId xmlns:p14="http://schemas.microsoft.com/office/powerpoint/2010/main" val="279673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9600" y="1447800"/>
            <a:ext cx="3810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8111842B-4FE9-064D-8D66-E31688E00F7D}" type="slidenum">
              <a:rPr lang="en-US"/>
              <a:pPr>
                <a:defRPr/>
              </a:pPr>
              <a:t>‹#›</a:t>
            </a:fld>
            <a:endParaRPr lang="en-US"/>
          </a:p>
        </p:txBody>
      </p:sp>
      <p:sp>
        <p:nvSpPr>
          <p:cNvPr id="6"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59113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10B5DFA5-0712-2340-989A-A2FDAC3BE56B}" type="slidenum">
              <a:rPr lang="en-US"/>
              <a:pPr>
                <a:defRPr/>
              </a:pPr>
              <a:t>‹#›</a:t>
            </a:fld>
            <a:endParaRPr lang="en-US"/>
          </a:p>
        </p:txBody>
      </p:sp>
      <p:sp>
        <p:nvSpPr>
          <p:cNvPr id="8"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178224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11C69252-667A-854A-A0CD-7458CED406C1}" type="slidenum">
              <a:rPr lang="en-US"/>
              <a:pPr>
                <a:defRPr/>
              </a:pPr>
              <a:t>‹#›</a:t>
            </a:fld>
            <a:endParaRPr lang="en-US"/>
          </a:p>
        </p:txBody>
      </p:sp>
      <p:sp>
        <p:nvSpPr>
          <p:cNvPr id="4"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66837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059CCAEA-7E7D-4949-9AB4-90642AF17E82}" type="slidenum">
              <a:rPr lang="en-US"/>
              <a:pPr>
                <a:defRPr/>
              </a:pPr>
              <a:t>‹#›</a:t>
            </a:fld>
            <a:endParaRPr lang="en-US"/>
          </a:p>
        </p:txBody>
      </p:sp>
      <p:sp>
        <p:nvSpPr>
          <p:cNvPr id="3"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183908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FFE6077-B73D-EF4A-B574-6BDD3B9B9A20}" type="slidenum">
              <a:rPr lang="en-US"/>
              <a:pPr>
                <a:defRPr/>
              </a:pPr>
              <a:t>‹#›</a:t>
            </a:fld>
            <a:endParaRPr lang="en-US"/>
          </a:p>
        </p:txBody>
      </p:sp>
      <p:sp>
        <p:nvSpPr>
          <p:cNvPr id="6" name="Footer Placeholder 1"/>
          <p:cNvSpPr>
            <a:spLocks noGrp="1"/>
          </p:cNvSpPr>
          <p:nvPr>
            <p:ph type="ftr" sz="quarter" idx="11"/>
          </p:nvPr>
        </p:nvSpPr>
        <p:spPr/>
        <p:txBody>
          <a:bodyPr/>
          <a:lstStyle>
            <a:lvl1pPr>
              <a:defRPr/>
            </a:lvl1pPr>
          </a:lstStyle>
          <a:p>
            <a:pPr>
              <a:defRPr/>
            </a:pPr>
            <a:r>
              <a:rPr lang="en-US"/>
              <a:t>NASA TE Best Data Management Practices, May 2, 2013</a:t>
            </a:r>
          </a:p>
        </p:txBody>
      </p:sp>
    </p:spTree>
    <p:extLst>
      <p:ext uri="{BB962C8B-B14F-4D97-AF65-F5344CB8AC3E}">
        <p14:creationId xmlns:p14="http://schemas.microsoft.com/office/powerpoint/2010/main" val="4084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D6DEA490-B393-794A-89B1-3ED823AA7827}" type="slidenum">
              <a:rPr lang="en-US"/>
              <a:pPr>
                <a:defRPr/>
              </a:pPr>
              <a:t>‹#›</a:t>
            </a:fld>
            <a:endParaRPr lang="en-US"/>
          </a:p>
        </p:txBody>
      </p:sp>
    </p:spTree>
    <p:extLst>
      <p:ext uri="{BB962C8B-B14F-4D97-AF65-F5344CB8AC3E}">
        <p14:creationId xmlns:p14="http://schemas.microsoft.com/office/powerpoint/2010/main" val="13304348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7724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447800"/>
            <a:ext cx="7772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1414"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A83A9F3F-5F08-6643-B0CB-B5A21EFB2FAB}" type="slidenum">
              <a:rPr lang="en-US"/>
              <a:pPr>
                <a:defRPr/>
              </a:pPr>
              <a:t>‹#›</a:t>
            </a:fld>
            <a:endParaRPr lang="en-US"/>
          </a:p>
        </p:txBody>
      </p:sp>
      <p:pic>
        <p:nvPicPr>
          <p:cNvPr id="1029" name="Picture 15" descr="bluemarble_circle_transparent"/>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53425" y="1362075"/>
            <a:ext cx="3333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16"/>
          <p:cNvSpPr>
            <a:spLocks noChangeShapeType="1"/>
          </p:cNvSpPr>
          <p:nvPr/>
        </p:nvSpPr>
        <p:spPr bwMode="auto">
          <a:xfrm>
            <a:off x="8335963" y="762000"/>
            <a:ext cx="0" cy="549275"/>
          </a:xfrm>
          <a:prstGeom prst="line">
            <a:avLst/>
          </a:prstGeom>
          <a:noFill/>
          <a:ln w="34925">
            <a:solidFill>
              <a:srgbClr val="00009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1" name="Picture 17" descr="congo_spot_circle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74038" y="1177925"/>
            <a:ext cx="3381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8" descr="srtm_circle_transparent"/>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74038" y="1528763"/>
            <a:ext cx="33813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Oval 19"/>
          <p:cNvSpPr>
            <a:spLocks noChangeArrowheads="1"/>
          </p:cNvSpPr>
          <p:nvPr/>
        </p:nvSpPr>
        <p:spPr bwMode="auto">
          <a:xfrm>
            <a:off x="8197850" y="1198563"/>
            <a:ext cx="288925" cy="25717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1034" name="Oval 20"/>
          <p:cNvSpPr>
            <a:spLocks noChangeArrowheads="1"/>
          </p:cNvSpPr>
          <p:nvPr/>
        </p:nvSpPr>
        <p:spPr bwMode="auto">
          <a:xfrm>
            <a:off x="8372475" y="1377950"/>
            <a:ext cx="303213" cy="2667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1035" name="Oval 21"/>
          <p:cNvSpPr>
            <a:spLocks noChangeArrowheads="1"/>
          </p:cNvSpPr>
          <p:nvPr/>
        </p:nvSpPr>
        <p:spPr bwMode="auto">
          <a:xfrm>
            <a:off x="8191500" y="1544638"/>
            <a:ext cx="306388" cy="2667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round/>
                <a:headEnd/>
                <a:tailEnd/>
              </a14:hiddenLine>
            </a:ext>
          </a:extLst>
        </p:spPr>
        <p:txBody>
          <a:bodyPr wrap="none" anchor="ctr"/>
          <a:lstStyle/>
          <a:p>
            <a:endParaRPr lang="en-US"/>
          </a:p>
        </p:txBody>
      </p:sp>
      <p:sp>
        <p:nvSpPr>
          <p:cNvPr id="1036" name="Line 22"/>
          <p:cNvSpPr>
            <a:spLocks noChangeShapeType="1"/>
          </p:cNvSpPr>
          <p:nvPr/>
        </p:nvSpPr>
        <p:spPr bwMode="auto">
          <a:xfrm>
            <a:off x="482600" y="1143000"/>
            <a:ext cx="7848600" cy="0"/>
          </a:xfrm>
          <a:prstGeom prst="line">
            <a:avLst/>
          </a:prstGeom>
          <a:noFill/>
          <a:ln w="34925">
            <a:solidFill>
              <a:srgbClr val="00009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3"/>
          </p:nvPr>
        </p:nvSpPr>
        <p:spPr>
          <a:xfrm>
            <a:off x="0" y="6492875"/>
            <a:ext cx="533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dirty="0" smtClean="0"/>
              <a:t>CC&amp;E Best Data Management Practices, April 19, 2015</a:t>
            </a:r>
            <a:endParaRPr lang="en-US" dirty="0"/>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hf hdr="0" dt="0"/>
  <p:txStyles>
    <p:titleStyle>
      <a:lvl1pPr algn="l" rtl="0" eaLnBrk="0" fontAlgn="base" hangingPunct="0">
        <a:spcBef>
          <a:spcPct val="0"/>
        </a:spcBef>
        <a:spcAft>
          <a:spcPct val="0"/>
        </a:spcAft>
        <a:defRPr sz="3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3400" b="1">
          <a:solidFill>
            <a:schemeClr val="tx2"/>
          </a:solidFill>
          <a:latin typeface="Calibri" charset="0"/>
          <a:ea typeface="ＭＳ Ｐゴシック" charset="0"/>
          <a:cs typeface="ＭＳ Ｐゴシック" charset="0"/>
        </a:defRPr>
      </a:lvl5pPr>
      <a:lvl6pPr marL="457200" algn="l" rtl="0" eaLnBrk="1" fontAlgn="base" hangingPunct="1">
        <a:spcBef>
          <a:spcPct val="0"/>
        </a:spcBef>
        <a:spcAft>
          <a:spcPct val="0"/>
        </a:spcAft>
        <a:defRPr sz="3400" b="1">
          <a:solidFill>
            <a:schemeClr val="tx2"/>
          </a:solidFill>
          <a:latin typeface="Calibri" charset="0"/>
        </a:defRPr>
      </a:lvl6pPr>
      <a:lvl7pPr marL="914400" algn="l" rtl="0" eaLnBrk="1" fontAlgn="base" hangingPunct="1">
        <a:spcBef>
          <a:spcPct val="0"/>
        </a:spcBef>
        <a:spcAft>
          <a:spcPct val="0"/>
        </a:spcAft>
        <a:defRPr sz="3400" b="1">
          <a:solidFill>
            <a:schemeClr val="tx2"/>
          </a:solidFill>
          <a:latin typeface="Calibri" charset="0"/>
        </a:defRPr>
      </a:lvl7pPr>
      <a:lvl8pPr marL="1371600" algn="l" rtl="0" eaLnBrk="1" fontAlgn="base" hangingPunct="1">
        <a:spcBef>
          <a:spcPct val="0"/>
        </a:spcBef>
        <a:spcAft>
          <a:spcPct val="0"/>
        </a:spcAft>
        <a:defRPr sz="3400" b="1">
          <a:solidFill>
            <a:schemeClr val="tx2"/>
          </a:solidFill>
          <a:latin typeface="Calibri" charset="0"/>
        </a:defRPr>
      </a:lvl8pPr>
      <a:lvl9pPr marL="1828800" algn="l" rtl="0" eaLnBrk="1" fontAlgn="base" hangingPunct="1">
        <a:spcBef>
          <a:spcPct val="0"/>
        </a:spcBef>
        <a:spcAft>
          <a:spcPct val="0"/>
        </a:spcAft>
        <a:defRPr sz="3400" b="1">
          <a:solidFill>
            <a:schemeClr val="tx2"/>
          </a:solidFill>
          <a:latin typeface="Calibri" charset="0"/>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2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thanavans@ornl.gov" TargetMode="External"/><Relationship Id="rId4" Type="http://schemas.openxmlformats.org/officeDocument/2006/relationships/hyperlink" Target="mailto:vhutchison@usgs.gov"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hyperlink" Target="http://nsidc.org/data/nimbus/" TargetMode="External"/><Relationship Id="rId4" Type="http://schemas.openxmlformats.org/officeDocument/2006/relationships/hyperlink" Target="http://nsidc.org/data/nmavcs1h/" TargetMode="External"/><Relationship Id="rId5" Type="http://schemas.openxmlformats.org/officeDocument/2006/relationships/hyperlink" Target="http://nsidc.org/data/nmidcs1h/" TargetMode="External"/><Relationship Id="rId6" Type="http://schemas.openxmlformats.org/officeDocument/2006/relationships/hyperlink" Target="http://nsidc.org/data/nimbus/news.html" TargetMode="External"/><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www.w3.org/TR/2014/WD-tabular-metadata-20140710/" TargetMode="External"/><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hyperlink" Target="http://resources.arcgis.com/en/help/main/10.1/index.html%23//003t00000008000000" TargetMode="External"/><Relationship Id="rId4" Type="http://schemas.openxmlformats.org/officeDocument/2006/relationships/hyperlink" Target="https://data.gulfresearchinitiative.org/metadata-editor-start" TargetMode="External"/><Relationship Id="rId5" Type="http://schemas.openxmlformats.org/officeDocument/2006/relationships/hyperlink" Target="http://www.usgs.gov/datamanagement/describe/metadata.php" TargetMode="External"/><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hyperlink" Target="https://www.fgdc.gov/metadata/iso-metadata-editor-revie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381000" y="1600200"/>
            <a:ext cx="5867400" cy="1447800"/>
          </a:xfrm>
        </p:spPr>
        <p:txBody>
          <a:bodyPr/>
          <a:lstStyle/>
          <a:p>
            <a:pPr eaLnBrk="1" hangingPunct="1"/>
            <a:r>
              <a:rPr lang="en-US" sz="3600" dirty="0" smtClean="0">
                <a:solidFill>
                  <a:srgbClr val="333399"/>
                </a:solidFill>
                <a:latin typeface="Calibri" charset="0"/>
              </a:rPr>
              <a:t>Preparing Metadata</a:t>
            </a:r>
            <a:r>
              <a:rPr lang="en-US" sz="1200" dirty="0">
                <a:solidFill>
                  <a:srgbClr val="333399"/>
                </a:solidFill>
                <a:latin typeface="Calibri" charset="0"/>
              </a:rPr>
              <a:t/>
            </a:r>
            <a:br>
              <a:rPr lang="en-US" sz="1200" dirty="0">
                <a:solidFill>
                  <a:srgbClr val="333399"/>
                </a:solidFill>
                <a:latin typeface="Calibri" charset="0"/>
              </a:rPr>
            </a:br>
            <a:endParaRPr lang="en-US" sz="2400" dirty="0">
              <a:solidFill>
                <a:srgbClr val="333399"/>
              </a:solidFill>
              <a:latin typeface="Calibri" charset="0"/>
            </a:endParaRPr>
          </a:p>
        </p:txBody>
      </p:sp>
      <p:sp>
        <p:nvSpPr>
          <p:cNvPr id="16386" name="Rectangle 3"/>
          <p:cNvSpPr>
            <a:spLocks noGrp="1" noChangeArrowheads="1"/>
          </p:cNvSpPr>
          <p:nvPr>
            <p:ph type="subTitle" idx="1"/>
          </p:nvPr>
        </p:nvSpPr>
        <p:spPr>
          <a:xfrm>
            <a:off x="457200" y="2590800"/>
            <a:ext cx="5486400" cy="2438400"/>
          </a:xfrm>
        </p:spPr>
        <p:txBody>
          <a:bodyPr/>
          <a:lstStyle/>
          <a:p>
            <a:pPr eaLnBrk="1" hangingPunct="1"/>
            <a:endParaRPr lang="en-US" sz="1400" dirty="0">
              <a:latin typeface="Calibri" charset="0"/>
            </a:endParaRPr>
          </a:p>
          <a:p>
            <a:pPr eaLnBrk="1" hangingPunct="1"/>
            <a:r>
              <a:rPr lang="en-US" sz="1800" dirty="0">
                <a:latin typeface="Calibri" charset="0"/>
              </a:rPr>
              <a:t>Suresh </a:t>
            </a:r>
            <a:r>
              <a:rPr lang="en-US" sz="1800" dirty="0" smtClean="0">
                <a:latin typeface="Calibri" charset="0"/>
              </a:rPr>
              <a:t>Vannan</a:t>
            </a:r>
          </a:p>
          <a:p>
            <a:pPr eaLnBrk="1" hangingPunct="1"/>
            <a:r>
              <a:rPr lang="en-US" sz="1400" dirty="0" smtClean="0">
                <a:latin typeface="Calibri" charset="0"/>
              </a:rPr>
              <a:t>ORNL </a:t>
            </a:r>
            <a:r>
              <a:rPr lang="en-US" sz="1400" dirty="0">
                <a:latin typeface="Calibri" charset="0"/>
              </a:rPr>
              <a:t>Distributed Active Archive Center </a:t>
            </a:r>
          </a:p>
          <a:p>
            <a:pPr eaLnBrk="1" hangingPunct="1"/>
            <a:r>
              <a:rPr lang="en-US" sz="1400" dirty="0">
                <a:latin typeface="Calibri" charset="0"/>
              </a:rPr>
              <a:t>Oak Ridge National Laboratory, Oak Ridge, TN</a:t>
            </a:r>
          </a:p>
          <a:p>
            <a:pPr eaLnBrk="1" hangingPunct="1"/>
            <a:r>
              <a:rPr lang="en-US" sz="1400" dirty="0">
                <a:latin typeface="Calibri" charset="0"/>
                <a:hlinkClick r:id="rId3"/>
              </a:rPr>
              <a:t>santhanavans@ornl.gov</a:t>
            </a:r>
            <a:r>
              <a:rPr lang="en-US" sz="1400" dirty="0">
                <a:latin typeface="Calibri" charset="0"/>
              </a:rPr>
              <a:t> </a:t>
            </a:r>
          </a:p>
          <a:p>
            <a:pPr eaLnBrk="1" hangingPunct="1"/>
            <a:endParaRPr lang="en-US" sz="1000" dirty="0" smtClean="0">
              <a:latin typeface="Calibri" charset="0"/>
            </a:endParaRPr>
          </a:p>
          <a:p>
            <a:pPr eaLnBrk="1" hangingPunct="1"/>
            <a:endParaRPr lang="en-US" sz="1050" dirty="0">
              <a:latin typeface="Calibri" charset="0"/>
            </a:endParaRPr>
          </a:p>
          <a:p>
            <a:pPr eaLnBrk="1" hangingPunct="1"/>
            <a:r>
              <a:rPr lang="en-US" sz="1400" dirty="0" err="1">
                <a:latin typeface="Calibri" charset="0"/>
              </a:rPr>
              <a:t>Viv</a:t>
            </a:r>
            <a:r>
              <a:rPr lang="en-US" sz="1400" dirty="0">
                <a:latin typeface="Calibri" charset="0"/>
              </a:rPr>
              <a:t> Hutchison</a:t>
            </a:r>
          </a:p>
          <a:p>
            <a:pPr eaLnBrk="1" hangingPunct="1"/>
            <a:r>
              <a:rPr lang="en-US" sz="1400" dirty="0">
                <a:latin typeface="Calibri" charset="0"/>
              </a:rPr>
              <a:t>US Geological Survey</a:t>
            </a:r>
          </a:p>
          <a:p>
            <a:pPr eaLnBrk="1" hangingPunct="1"/>
            <a:r>
              <a:rPr lang="en-US" sz="1400" dirty="0">
                <a:latin typeface="Calibri" charset="0"/>
              </a:rPr>
              <a:t>Core Science Analytics Synthesis &amp; Libraries</a:t>
            </a:r>
          </a:p>
          <a:p>
            <a:pPr eaLnBrk="1" hangingPunct="1"/>
            <a:r>
              <a:rPr lang="en-US" sz="1400" dirty="0">
                <a:latin typeface="Calibri" charset="0"/>
              </a:rPr>
              <a:t>Denver, CO</a:t>
            </a:r>
          </a:p>
          <a:p>
            <a:pPr eaLnBrk="1" hangingPunct="1"/>
            <a:r>
              <a:rPr lang="en-US" sz="1400" dirty="0">
                <a:latin typeface="Calibri" charset="0"/>
                <a:hlinkClick r:id="rId4"/>
              </a:rPr>
              <a:t>vhutchison@</a:t>
            </a:r>
            <a:r>
              <a:rPr lang="en-US" sz="1400" dirty="0" smtClean="0">
                <a:latin typeface="Calibri" charset="0"/>
                <a:hlinkClick r:id="rId4"/>
              </a:rPr>
              <a:t>usgs.gov</a:t>
            </a:r>
            <a:r>
              <a:rPr lang="en-US" sz="1400" dirty="0" smtClean="0">
                <a:latin typeface="Calibri" charset="0"/>
              </a:rPr>
              <a:t> </a:t>
            </a:r>
            <a:endParaRPr lang="en-US" sz="1400" dirty="0">
              <a:latin typeface="Calibri" charset="0"/>
            </a:endParaRPr>
          </a:p>
          <a:p>
            <a:pPr eaLnBrk="1" hangingPunct="1"/>
            <a:endParaRPr lang="en-US" sz="1000" dirty="0" smtClean="0">
              <a:latin typeface="Calibri" charset="0"/>
            </a:endParaRPr>
          </a:p>
          <a:p>
            <a:pPr eaLnBrk="1" hangingPunct="1"/>
            <a:endParaRPr lang="en-US" sz="1000" dirty="0">
              <a:latin typeface="Calibri" charset="0"/>
            </a:endParaRPr>
          </a:p>
        </p:txBody>
      </p:sp>
      <p:sp>
        <p:nvSpPr>
          <p:cNvPr id="2" name="Rectangle 1"/>
          <p:cNvSpPr/>
          <p:nvPr/>
        </p:nvSpPr>
        <p:spPr>
          <a:xfrm>
            <a:off x="6841067" y="5181600"/>
            <a:ext cx="2286000" cy="1477328"/>
          </a:xfrm>
          <a:prstGeom prst="rect">
            <a:avLst/>
          </a:prstGeom>
        </p:spPr>
        <p:txBody>
          <a:bodyPr wrap="square">
            <a:spAutoFit/>
          </a:bodyPr>
          <a:lstStyle/>
          <a:p>
            <a:pPr eaLnBrk="1" hangingPunct="1"/>
            <a:r>
              <a:rPr lang="en-US" dirty="0">
                <a:latin typeface="Calibri" charset="0"/>
              </a:rPr>
              <a:t>CC&amp;E Joint Science </a:t>
            </a:r>
            <a:r>
              <a:rPr lang="en-US" dirty="0" smtClean="0">
                <a:latin typeface="Calibri" charset="0"/>
              </a:rPr>
              <a:t>Workshop</a:t>
            </a:r>
          </a:p>
          <a:p>
            <a:pPr eaLnBrk="1" hangingPunct="1"/>
            <a:endParaRPr lang="en-US" dirty="0">
              <a:latin typeface="Calibri" charset="0"/>
            </a:endParaRPr>
          </a:p>
          <a:p>
            <a:pPr eaLnBrk="1" hangingPunct="1"/>
            <a:r>
              <a:rPr lang="en-US" dirty="0">
                <a:latin typeface="Calibri" charset="0"/>
              </a:rPr>
              <a:t>College Park, MD</a:t>
            </a:r>
          </a:p>
          <a:p>
            <a:pPr eaLnBrk="1" hangingPunct="1"/>
            <a:r>
              <a:rPr lang="en-US" dirty="0">
                <a:latin typeface="Calibri" charset="0"/>
              </a:rPr>
              <a:t>April 19, 2015</a:t>
            </a:r>
            <a:endParaRPr lang="en-US" dirty="0">
              <a:latin typeface="Calibri" charset="0"/>
            </a:endParaRPr>
          </a:p>
        </p:txBody>
      </p:sp>
    </p:spTree>
    <p:extLst>
      <p:ext uri="{BB962C8B-B14F-4D97-AF65-F5344CB8AC3E}">
        <p14:creationId xmlns:p14="http://schemas.microsoft.com/office/powerpoint/2010/main" val="845432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772400" cy="944562"/>
          </a:xfrm>
        </p:spPr>
        <p:txBody>
          <a:bodyPr/>
          <a:lstStyle/>
          <a:p>
            <a:r>
              <a:rPr lang="en-US" dirty="0" smtClean="0"/>
              <a:t>Documentation</a:t>
            </a:r>
            <a:endParaRPr lang="en-US" dirty="0"/>
          </a:p>
        </p:txBody>
      </p:sp>
      <p:sp>
        <p:nvSpPr>
          <p:cNvPr id="4" name="Slide Number Placeholder 3"/>
          <p:cNvSpPr>
            <a:spLocks noGrp="1"/>
          </p:cNvSpPr>
          <p:nvPr>
            <p:ph type="sldNum" sz="quarter" idx="10"/>
          </p:nvPr>
        </p:nvSpPr>
        <p:spPr/>
        <p:txBody>
          <a:bodyPr/>
          <a:lstStyle/>
          <a:p>
            <a:pPr>
              <a:defRPr/>
            </a:pPr>
            <a:fld id="{495EEAF4-EC63-5B46-A4E2-C46474ADEF7D}" type="slidenum">
              <a:rPr lang="en-US" smtClean="0"/>
              <a:pPr>
                <a:defRPr/>
              </a:pPr>
              <a:t>10</a:t>
            </a:fld>
            <a:endParaRPr lang="en-US"/>
          </a:p>
        </p:txBody>
      </p:sp>
      <p:pic>
        <p:nvPicPr>
          <p:cNvPr id="6" name="Picture 5"/>
          <p:cNvPicPr>
            <a:picLocks noChangeAspect="1"/>
          </p:cNvPicPr>
          <p:nvPr/>
        </p:nvPicPr>
        <p:blipFill>
          <a:blip r:embed="rId2"/>
          <a:stretch>
            <a:fillRect/>
          </a:stretch>
        </p:blipFill>
        <p:spPr>
          <a:xfrm>
            <a:off x="228600" y="1371600"/>
            <a:ext cx="8763000" cy="4658398"/>
          </a:xfrm>
          <a:prstGeom prst="rect">
            <a:avLst/>
          </a:prstGeom>
        </p:spPr>
      </p:pic>
    </p:spTree>
    <p:extLst>
      <p:ext uri="{BB962C8B-B14F-4D97-AF65-F5344CB8AC3E}">
        <p14:creationId xmlns:p14="http://schemas.microsoft.com/office/powerpoint/2010/main" val="37544654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and Documentation</a:t>
            </a:r>
            <a:endParaRPr lang="en-US" dirty="0"/>
          </a:p>
        </p:txBody>
      </p:sp>
      <p:sp>
        <p:nvSpPr>
          <p:cNvPr id="4" name="Slide Number Placeholder 3"/>
          <p:cNvSpPr>
            <a:spLocks noGrp="1"/>
          </p:cNvSpPr>
          <p:nvPr>
            <p:ph type="sldNum" sz="quarter" idx="10"/>
          </p:nvPr>
        </p:nvSpPr>
        <p:spPr/>
        <p:txBody>
          <a:bodyPr/>
          <a:lstStyle/>
          <a:p>
            <a:pPr>
              <a:defRPr/>
            </a:pPr>
            <a:fld id="{495EEAF4-EC63-5B46-A4E2-C46474ADEF7D}" type="slidenum">
              <a:rPr lang="en-US" smtClean="0"/>
              <a:pPr>
                <a:defRPr/>
              </a:pPr>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85556569"/>
              </p:ext>
            </p:extLst>
          </p:nvPr>
        </p:nvGraphicFramePr>
        <p:xfrm>
          <a:off x="533400" y="1676400"/>
          <a:ext cx="5943600" cy="4012735"/>
        </p:xfrm>
        <a:graphic>
          <a:graphicData uri="http://schemas.openxmlformats.org/drawingml/2006/table">
            <a:tbl>
              <a:tblPr firstRow="1" bandRow="1">
                <a:tableStyleId>{073A0DAA-6AF3-43AB-8588-CEC1D06C72B9}</a:tableStyleId>
              </a:tblPr>
              <a:tblGrid>
                <a:gridCol w="2971800"/>
                <a:gridCol w="2971800"/>
              </a:tblGrid>
              <a:tr h="446575">
                <a:tc>
                  <a:txBody>
                    <a:bodyPr/>
                    <a:lstStyle/>
                    <a:p>
                      <a:r>
                        <a:rPr lang="en-US" dirty="0" smtClean="0"/>
                        <a:t>Metadata</a:t>
                      </a:r>
                      <a:endParaRPr lang="en-US" dirty="0"/>
                    </a:p>
                  </a:txBody>
                  <a:tcPr/>
                </a:tc>
                <a:tc>
                  <a:txBody>
                    <a:bodyPr/>
                    <a:lstStyle/>
                    <a:p>
                      <a:r>
                        <a:rPr lang="en-US" dirty="0" smtClean="0"/>
                        <a:t>Documentation</a:t>
                      </a:r>
                      <a:endParaRPr lang="en-US" dirty="0"/>
                    </a:p>
                  </a:txBody>
                  <a:tcPr/>
                </a:tc>
              </a:tr>
              <a:tr h="446575">
                <a:tc>
                  <a:txBody>
                    <a:bodyPr/>
                    <a:lstStyle/>
                    <a:p>
                      <a:r>
                        <a:rPr lang="en-US" sz="2400" dirty="0" smtClean="0"/>
                        <a:t>Structured</a:t>
                      </a:r>
                      <a:endParaRPr lang="en-US" sz="2400" dirty="0"/>
                    </a:p>
                  </a:txBody>
                  <a:tcPr/>
                </a:tc>
                <a:tc>
                  <a:txBody>
                    <a:bodyPr/>
                    <a:lstStyle/>
                    <a:p>
                      <a:r>
                        <a:rPr lang="en-US" sz="2400" dirty="0" smtClean="0"/>
                        <a:t>Unstructured</a:t>
                      </a:r>
                      <a:endParaRPr lang="en-US" sz="2400" dirty="0"/>
                    </a:p>
                  </a:txBody>
                  <a:tcPr/>
                </a:tc>
              </a:tr>
              <a:tr h="446575">
                <a:tc>
                  <a:txBody>
                    <a:bodyPr/>
                    <a:lstStyle/>
                    <a:p>
                      <a:r>
                        <a:rPr lang="en-US" sz="2400" dirty="0" smtClean="0"/>
                        <a:t>Standards</a:t>
                      </a:r>
                      <a:r>
                        <a:rPr lang="en-US" sz="2400" baseline="0" dirty="0" smtClean="0"/>
                        <a:t> compatible</a:t>
                      </a:r>
                      <a:endParaRPr lang="en-US" sz="2400" dirty="0"/>
                    </a:p>
                  </a:txBody>
                  <a:tcPr/>
                </a:tc>
                <a:tc>
                  <a:txBody>
                    <a:bodyPr/>
                    <a:lstStyle/>
                    <a:p>
                      <a:r>
                        <a:rPr lang="en-US" sz="2400" dirty="0" smtClean="0"/>
                        <a:t>User defined</a:t>
                      </a:r>
                      <a:endParaRPr lang="en-US" sz="2400" dirty="0"/>
                    </a:p>
                  </a:txBody>
                  <a:tcPr/>
                </a:tc>
              </a:tr>
              <a:tr h="446575">
                <a:tc>
                  <a:txBody>
                    <a:bodyPr/>
                    <a:lstStyle/>
                    <a:p>
                      <a:r>
                        <a:rPr lang="en-US" sz="2400" dirty="0" smtClean="0"/>
                        <a:t>Machine readable</a:t>
                      </a:r>
                      <a:endParaRPr lang="en-US" sz="2400" dirty="0"/>
                    </a:p>
                  </a:txBody>
                  <a:tcPr/>
                </a:tc>
                <a:tc>
                  <a:txBody>
                    <a:bodyPr/>
                    <a:lstStyle/>
                    <a:p>
                      <a:r>
                        <a:rPr lang="en-US" sz="2400" dirty="0" smtClean="0"/>
                        <a:t>Human</a:t>
                      </a:r>
                      <a:r>
                        <a:rPr lang="en-US" sz="2400" baseline="0" dirty="0" smtClean="0"/>
                        <a:t> readable</a:t>
                      </a:r>
                      <a:endParaRPr lang="en-US" sz="2400" dirty="0"/>
                    </a:p>
                  </a:txBody>
                  <a:tcPr/>
                </a:tc>
              </a:tr>
              <a:tr h="770800">
                <a:tc>
                  <a:txBody>
                    <a:bodyPr/>
                    <a:lstStyle/>
                    <a:p>
                      <a:r>
                        <a:rPr lang="en-US" sz="2400" dirty="0" smtClean="0"/>
                        <a:t>Can</a:t>
                      </a:r>
                      <a:r>
                        <a:rPr lang="en-US" sz="2400" baseline="0" dirty="0" smtClean="0"/>
                        <a:t> supplement documentation</a:t>
                      </a:r>
                      <a:endParaRPr lang="en-US" sz="2400" dirty="0"/>
                    </a:p>
                  </a:txBody>
                  <a:tcPr/>
                </a:tc>
                <a:tc>
                  <a:txBody>
                    <a:bodyPr/>
                    <a:lstStyle/>
                    <a:p>
                      <a:r>
                        <a:rPr lang="en-US" sz="2400" dirty="0" smtClean="0"/>
                        <a:t>Cannot supplement metadata</a:t>
                      </a:r>
                      <a:endParaRPr lang="en-US" sz="2400" dirty="0"/>
                    </a:p>
                  </a:txBody>
                  <a:tcPr/>
                </a:tc>
              </a:tr>
              <a:tr h="446575">
                <a:tc>
                  <a:txBody>
                    <a:bodyPr/>
                    <a:lstStyle/>
                    <a:p>
                      <a:r>
                        <a:rPr lang="en-US" sz="2400" dirty="0" smtClean="0"/>
                        <a:t>XML</a:t>
                      </a:r>
                      <a:r>
                        <a:rPr lang="en-US" sz="2400" baseline="0" dirty="0" smtClean="0"/>
                        <a:t> </a:t>
                      </a:r>
                      <a:r>
                        <a:rPr lang="en-US" sz="2400" baseline="0" dirty="0" smtClean="0"/>
                        <a:t>based </a:t>
                      </a:r>
                      <a:endParaRPr lang="en-US" sz="2400" dirty="0"/>
                    </a:p>
                  </a:txBody>
                  <a:tcPr/>
                </a:tc>
                <a:tc>
                  <a:txBody>
                    <a:bodyPr/>
                    <a:lstStyle/>
                    <a:p>
                      <a:r>
                        <a:rPr lang="en-US" sz="2400" dirty="0" smtClean="0"/>
                        <a:t>text, doc, </a:t>
                      </a:r>
                      <a:r>
                        <a:rPr lang="en-US" sz="2400" dirty="0" err="1" smtClean="0"/>
                        <a:t>pdf</a:t>
                      </a:r>
                      <a:r>
                        <a:rPr lang="en-US" sz="2400" dirty="0" smtClean="0"/>
                        <a:t> </a:t>
                      </a:r>
                      <a:endParaRPr lang="en-US" sz="2400" dirty="0"/>
                    </a:p>
                  </a:txBody>
                  <a:tcPr/>
                </a:tc>
              </a:tr>
              <a:tr h="446575">
                <a:tc>
                  <a:txBody>
                    <a:bodyPr/>
                    <a:lstStyle/>
                    <a:p>
                      <a:r>
                        <a:rPr lang="en-US" sz="2400" dirty="0" smtClean="0"/>
                        <a:t>Granule</a:t>
                      </a:r>
                      <a:r>
                        <a:rPr lang="en-US" sz="2400" baseline="0" dirty="0" smtClean="0"/>
                        <a:t> based</a:t>
                      </a:r>
                      <a:endParaRPr lang="en-US" sz="2400" dirty="0"/>
                    </a:p>
                  </a:txBody>
                  <a:tcPr/>
                </a:tc>
                <a:tc>
                  <a:txBody>
                    <a:bodyPr/>
                    <a:lstStyle/>
                    <a:p>
                      <a:r>
                        <a:rPr lang="en-US" sz="2400" dirty="0" smtClean="0"/>
                        <a:t>Collection based</a:t>
                      </a:r>
                      <a:endParaRPr lang="en-US" sz="2400" dirty="0"/>
                    </a:p>
                  </a:txBody>
                  <a:tcPr/>
                </a:tc>
              </a:tr>
              <a:tr h="446575">
                <a:tc>
                  <a:txBody>
                    <a:bodyPr/>
                    <a:lstStyle/>
                    <a:p>
                      <a:r>
                        <a:rPr lang="en-US" sz="2400" dirty="0" smtClean="0"/>
                        <a:t>Can</a:t>
                      </a:r>
                      <a:r>
                        <a:rPr lang="en-US" sz="2400" baseline="0" dirty="0" smtClean="0"/>
                        <a:t> be automated</a:t>
                      </a:r>
                      <a:endParaRPr lang="en-US" sz="2400" dirty="0"/>
                    </a:p>
                  </a:txBody>
                  <a:tcPr/>
                </a:tc>
                <a:tc>
                  <a:txBody>
                    <a:bodyPr/>
                    <a:lstStyle/>
                    <a:p>
                      <a:r>
                        <a:rPr lang="en-US" sz="2400" dirty="0" smtClean="0"/>
                        <a:t>Manual</a:t>
                      </a:r>
                      <a:endParaRPr lang="en-US" sz="2400" dirty="0"/>
                    </a:p>
                  </a:txBody>
                  <a:tcPr/>
                </a:tc>
              </a:tr>
            </a:tbl>
          </a:graphicData>
        </a:graphic>
      </p:graphicFrame>
    </p:spTree>
    <p:extLst>
      <p:ext uri="{BB962C8B-B14F-4D97-AF65-F5344CB8AC3E}">
        <p14:creationId xmlns:p14="http://schemas.microsoft.com/office/powerpoint/2010/main" val="4188888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152400"/>
            <a:ext cx="8229600" cy="1143000"/>
          </a:xfrm>
        </p:spPr>
        <p:txBody>
          <a:bodyPr/>
          <a:lstStyle/>
          <a:p>
            <a:pPr>
              <a:defRPr/>
            </a:pPr>
            <a:r>
              <a:rPr lang="en-US" dirty="0">
                <a:latin typeface="Calibri" charset="0"/>
                <a:cs typeface="+mj-cs"/>
              </a:rPr>
              <a:t>Why Care About Metadata?</a:t>
            </a:r>
          </a:p>
        </p:txBody>
      </p:sp>
      <p:sp>
        <p:nvSpPr>
          <p:cNvPr id="31746" name="Content Placeholder 2"/>
          <p:cNvSpPr>
            <a:spLocks noGrp="1"/>
          </p:cNvSpPr>
          <p:nvPr>
            <p:ph idx="1"/>
          </p:nvPr>
        </p:nvSpPr>
        <p:spPr>
          <a:xfrm>
            <a:off x="381000" y="1217613"/>
            <a:ext cx="6934200" cy="5259387"/>
          </a:xfrm>
        </p:spPr>
        <p:txBody>
          <a:bodyPr/>
          <a:lstStyle/>
          <a:p>
            <a:r>
              <a:rPr lang="en-US" sz="2600" u="sng" dirty="0">
                <a:latin typeface="Calibri" charset="0"/>
              </a:rPr>
              <a:t>Fourth Paradigm</a:t>
            </a:r>
            <a:r>
              <a:rPr lang="en-US" sz="2600" dirty="0">
                <a:latin typeface="Calibri" charset="0"/>
              </a:rPr>
              <a:t>: scientific breakthroughs will increasingly be powered by advanced computing capabilities that help researchers manipulate and explore massive datasets. </a:t>
            </a:r>
          </a:p>
          <a:p>
            <a:pPr>
              <a:buFontTx/>
              <a:buNone/>
            </a:pPr>
            <a:endParaRPr lang="en-US" sz="2600" dirty="0">
              <a:latin typeface="Calibri" charset="0"/>
            </a:endParaRPr>
          </a:p>
          <a:p>
            <a:r>
              <a:rPr lang="en-US" sz="2600" dirty="0">
                <a:latin typeface="Calibri" charset="0"/>
              </a:rPr>
              <a:t>“Metadata </a:t>
            </a:r>
            <a:r>
              <a:rPr lang="en-US" sz="2600" u="sng" dirty="0">
                <a:latin typeface="Calibri" charset="0"/>
              </a:rPr>
              <a:t>must</a:t>
            </a:r>
            <a:r>
              <a:rPr lang="en-US" sz="2600" dirty="0">
                <a:latin typeface="Calibri" charset="0"/>
              </a:rPr>
              <a:t> be preserved when scientific data is generated…”  -- </a:t>
            </a:r>
            <a:r>
              <a:rPr lang="en-US" sz="2600" i="1" dirty="0">
                <a:latin typeface="Calibri" charset="0"/>
              </a:rPr>
              <a:t>Jim Gray, The Fourth Paradigm</a:t>
            </a:r>
          </a:p>
          <a:p>
            <a:pPr>
              <a:buFontTx/>
              <a:buNone/>
            </a:pPr>
            <a:endParaRPr lang="en-US" sz="2600" i="1" dirty="0">
              <a:latin typeface="Calibri" charset="0"/>
            </a:endParaRPr>
          </a:p>
          <a:p>
            <a:r>
              <a:rPr lang="en-US" sz="2600" dirty="0">
                <a:latin typeface="Calibri" charset="0"/>
              </a:rPr>
              <a:t>Further the time/space distance between data producer and re-use, the more detailed metadata that i</a:t>
            </a:r>
            <a:r>
              <a:rPr lang="en-US" altLang="ja-JP" sz="2600" dirty="0">
                <a:latin typeface="Calibri" charset="0"/>
              </a:rPr>
              <a:t>s required.</a:t>
            </a:r>
          </a:p>
          <a:p>
            <a:endParaRPr lang="en-US" sz="2400" dirty="0">
              <a:latin typeface="Calibri" charset="0"/>
            </a:endParaRPr>
          </a:p>
          <a:p>
            <a:pPr>
              <a:buFontTx/>
              <a:buNone/>
            </a:pPr>
            <a:endParaRPr lang="en-US" sz="2400" dirty="0">
              <a:latin typeface="Calibri" charset="0"/>
            </a:endParaRPr>
          </a:p>
        </p:txBody>
      </p:sp>
      <p:pic>
        <p:nvPicPr>
          <p:cNvPr id="31747" name="Picture 4" descr="Screen shot 2011-09-17 at 4.03.2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362200"/>
            <a:ext cx="17272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24B0B8DC-37E0-2E44-A033-5B8233A5867C}" type="slidenum">
              <a:rPr lang="en-US" sz="1400"/>
              <a:pPr/>
              <a:t>12</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US" dirty="0" smtClean="0">
                <a:cs typeface="+mj-cs"/>
              </a:rPr>
              <a:t>Metadata: Why Care?</a:t>
            </a:r>
            <a:endParaRPr lang="en-US" dirty="0">
              <a:cs typeface="+mj-cs"/>
            </a:endParaRP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37490FC0-0FAA-0F49-BE95-2538AF65A00A}" type="slidenum">
              <a:rPr lang="en-US" sz="1400"/>
              <a:pPr/>
              <a:t>13</a:t>
            </a:fld>
            <a:endParaRPr lang="en-US" sz="1400"/>
          </a:p>
        </p:txBody>
      </p:sp>
      <p:pic>
        <p:nvPicPr>
          <p:cNvPr id="7" name="Picture 6"/>
          <p:cNvPicPr>
            <a:picLocks noChangeAspect="1"/>
          </p:cNvPicPr>
          <p:nvPr/>
        </p:nvPicPr>
        <p:blipFill>
          <a:blip r:embed="rId3"/>
          <a:stretch>
            <a:fillRect/>
          </a:stretch>
        </p:blipFill>
        <p:spPr>
          <a:xfrm>
            <a:off x="380999" y="1447800"/>
            <a:ext cx="6177461" cy="4953000"/>
          </a:xfrm>
          <a:prstGeom prst="rect">
            <a:avLst/>
          </a:prstGeom>
        </p:spPr>
      </p:pic>
      <p:sp>
        <p:nvSpPr>
          <p:cNvPr id="8" name="TextBox 7"/>
          <p:cNvSpPr txBox="1"/>
          <p:nvPr/>
        </p:nvSpPr>
        <p:spPr>
          <a:xfrm>
            <a:off x="6934200" y="2971800"/>
            <a:ext cx="1905000" cy="923330"/>
          </a:xfrm>
          <a:prstGeom prst="rect">
            <a:avLst/>
          </a:prstGeom>
          <a:noFill/>
        </p:spPr>
        <p:txBody>
          <a:bodyPr wrap="square" rtlCol="0">
            <a:spAutoFit/>
          </a:bodyPr>
          <a:lstStyle/>
          <a:p>
            <a:r>
              <a:rPr lang="en-US" dirty="0" smtClean="0"/>
              <a:t>Protect research investments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US" dirty="0" smtClean="0">
                <a:cs typeface="+mj-cs"/>
              </a:rPr>
              <a:t>Metadata: Why Care?</a:t>
            </a:r>
            <a:endParaRPr lang="en-US" dirty="0">
              <a:cs typeface="+mj-cs"/>
            </a:endParaRP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37490FC0-0FAA-0F49-BE95-2538AF65A00A}" type="slidenum">
              <a:rPr lang="en-US" sz="1400"/>
              <a:pPr/>
              <a:t>14</a:t>
            </a:fld>
            <a:endParaRPr lang="en-US" sz="1400"/>
          </a:p>
        </p:txBody>
      </p:sp>
      <p:grpSp>
        <p:nvGrpSpPr>
          <p:cNvPr id="13" name="Group 12"/>
          <p:cNvGrpSpPr/>
          <p:nvPr/>
        </p:nvGrpSpPr>
        <p:grpSpPr>
          <a:xfrm>
            <a:off x="457200" y="1447800"/>
            <a:ext cx="5774263" cy="2057400"/>
            <a:chOff x="457200" y="1447800"/>
            <a:chExt cx="5774263" cy="2057400"/>
          </a:xfrm>
        </p:grpSpPr>
        <p:pic>
          <p:nvPicPr>
            <p:cNvPr id="4" name="Picture 3"/>
            <p:cNvPicPr>
              <a:picLocks noChangeAspect="1"/>
            </p:cNvPicPr>
            <p:nvPr/>
          </p:nvPicPr>
          <p:blipFill>
            <a:blip r:embed="rId3"/>
            <a:stretch>
              <a:fillRect/>
            </a:stretch>
          </p:blipFill>
          <p:spPr>
            <a:xfrm>
              <a:off x="457200" y="1447800"/>
              <a:ext cx="3286125" cy="2057400"/>
            </a:xfrm>
            <a:prstGeom prst="rect">
              <a:avLst/>
            </a:prstGeom>
          </p:spPr>
        </p:pic>
        <p:sp>
          <p:nvSpPr>
            <p:cNvPr id="9" name="TextBox 8"/>
            <p:cNvSpPr txBox="1"/>
            <p:nvPr/>
          </p:nvSpPr>
          <p:spPr>
            <a:xfrm>
              <a:off x="3886200" y="1981200"/>
              <a:ext cx="2345263" cy="461665"/>
            </a:xfrm>
            <a:prstGeom prst="rect">
              <a:avLst/>
            </a:prstGeom>
            <a:noFill/>
          </p:spPr>
          <p:txBody>
            <a:bodyPr wrap="none" rtlCol="0">
              <a:spAutoFit/>
            </a:bodyPr>
            <a:lstStyle/>
            <a:p>
              <a:r>
                <a:rPr lang="en-US" sz="2400" dirty="0" smtClean="0"/>
                <a:t>Accountability</a:t>
              </a:r>
            </a:p>
          </p:txBody>
        </p:sp>
      </p:grpSp>
      <p:grpSp>
        <p:nvGrpSpPr>
          <p:cNvPr id="15" name="Group 14"/>
          <p:cNvGrpSpPr/>
          <p:nvPr/>
        </p:nvGrpSpPr>
        <p:grpSpPr>
          <a:xfrm>
            <a:off x="5334000" y="2667000"/>
            <a:ext cx="3581400" cy="1993900"/>
            <a:chOff x="5334000" y="2667000"/>
            <a:chExt cx="3581400" cy="1993900"/>
          </a:xfrm>
        </p:grpSpPr>
        <p:pic>
          <p:nvPicPr>
            <p:cNvPr id="5" name="Picture 4"/>
            <p:cNvPicPr>
              <a:picLocks noChangeAspect="1"/>
            </p:cNvPicPr>
            <p:nvPr/>
          </p:nvPicPr>
          <p:blipFill>
            <a:blip r:embed="rId4"/>
            <a:stretch>
              <a:fillRect/>
            </a:stretch>
          </p:blipFill>
          <p:spPr>
            <a:xfrm>
              <a:off x="5334000" y="2667000"/>
              <a:ext cx="2143978" cy="1993900"/>
            </a:xfrm>
            <a:prstGeom prst="rect">
              <a:avLst/>
            </a:prstGeom>
          </p:spPr>
        </p:pic>
        <p:sp>
          <p:nvSpPr>
            <p:cNvPr id="10" name="TextBox 9"/>
            <p:cNvSpPr txBox="1"/>
            <p:nvPr/>
          </p:nvSpPr>
          <p:spPr>
            <a:xfrm>
              <a:off x="7467600" y="2895600"/>
              <a:ext cx="1447800" cy="1477327"/>
            </a:xfrm>
            <a:prstGeom prst="rect">
              <a:avLst/>
            </a:prstGeom>
            <a:noFill/>
          </p:spPr>
          <p:txBody>
            <a:bodyPr wrap="square" rtlCol="0">
              <a:spAutoFit/>
            </a:bodyPr>
            <a:lstStyle/>
            <a:p>
              <a:pPr marL="285750" indent="-285750">
                <a:buFont typeface="Arial"/>
                <a:buChar char="•"/>
              </a:pPr>
              <a:endParaRPr lang="en-US" sz="2400" dirty="0" smtClean="0"/>
            </a:p>
            <a:p>
              <a:r>
                <a:rPr lang="en-US" sz="2400" dirty="0" smtClean="0"/>
                <a:t>Reuse of data</a:t>
              </a:r>
            </a:p>
            <a:p>
              <a:pPr marL="285750" indent="-285750">
                <a:buFont typeface="Arial"/>
                <a:buChar char="•"/>
              </a:pPr>
              <a:endParaRPr lang="en-US" dirty="0"/>
            </a:p>
          </p:txBody>
        </p:sp>
      </p:grpSp>
      <p:grpSp>
        <p:nvGrpSpPr>
          <p:cNvPr id="17" name="Group 16"/>
          <p:cNvGrpSpPr/>
          <p:nvPr/>
        </p:nvGrpSpPr>
        <p:grpSpPr>
          <a:xfrm>
            <a:off x="228600" y="4038600"/>
            <a:ext cx="3352800" cy="1905000"/>
            <a:chOff x="228600" y="4038600"/>
            <a:chExt cx="3352800" cy="1905000"/>
          </a:xfrm>
        </p:grpSpPr>
        <p:sp>
          <p:nvSpPr>
            <p:cNvPr id="11" name="TextBox 10"/>
            <p:cNvSpPr txBox="1"/>
            <p:nvPr/>
          </p:nvSpPr>
          <p:spPr>
            <a:xfrm>
              <a:off x="228600" y="4495800"/>
              <a:ext cx="1111753" cy="738664"/>
            </a:xfrm>
            <a:prstGeom prst="rect">
              <a:avLst/>
            </a:prstGeom>
            <a:noFill/>
          </p:spPr>
          <p:txBody>
            <a:bodyPr wrap="none" rtlCol="0">
              <a:spAutoFit/>
            </a:bodyPr>
            <a:lstStyle/>
            <a:p>
              <a:r>
                <a:rPr lang="en-US" sz="2400" dirty="0" smtClean="0"/>
                <a:t>Credit</a:t>
              </a:r>
            </a:p>
            <a:p>
              <a:endParaRPr lang="en-US" dirty="0"/>
            </a:p>
          </p:txBody>
        </p:sp>
        <p:pic>
          <p:nvPicPr>
            <p:cNvPr id="6" name="Picture 5"/>
            <p:cNvPicPr>
              <a:picLocks noChangeAspect="1"/>
            </p:cNvPicPr>
            <p:nvPr/>
          </p:nvPicPr>
          <p:blipFill>
            <a:blip r:embed="rId5"/>
            <a:stretch>
              <a:fillRect/>
            </a:stretch>
          </p:blipFill>
          <p:spPr>
            <a:xfrm>
              <a:off x="1358900" y="4038600"/>
              <a:ext cx="2222500" cy="1905000"/>
            </a:xfrm>
            <a:prstGeom prst="rect">
              <a:avLst/>
            </a:prstGeom>
          </p:spPr>
        </p:pic>
      </p:grpSp>
      <p:grpSp>
        <p:nvGrpSpPr>
          <p:cNvPr id="16" name="Group 15"/>
          <p:cNvGrpSpPr/>
          <p:nvPr/>
        </p:nvGrpSpPr>
        <p:grpSpPr>
          <a:xfrm>
            <a:off x="4343400" y="4876800"/>
            <a:ext cx="3759200" cy="1705927"/>
            <a:chOff x="4343400" y="4876800"/>
            <a:chExt cx="3759200" cy="1705927"/>
          </a:xfrm>
        </p:grpSpPr>
        <p:pic>
          <p:nvPicPr>
            <p:cNvPr id="12" name="Picture 11"/>
            <p:cNvPicPr>
              <a:picLocks noChangeAspect="1"/>
            </p:cNvPicPr>
            <p:nvPr/>
          </p:nvPicPr>
          <p:blipFill>
            <a:blip r:embed="rId6"/>
            <a:stretch>
              <a:fillRect/>
            </a:stretch>
          </p:blipFill>
          <p:spPr>
            <a:xfrm>
              <a:off x="6324600" y="4876800"/>
              <a:ext cx="1778000" cy="1368227"/>
            </a:xfrm>
            <a:prstGeom prst="rect">
              <a:avLst/>
            </a:prstGeom>
          </p:spPr>
        </p:pic>
        <p:sp>
          <p:nvSpPr>
            <p:cNvPr id="14" name="TextBox 13"/>
            <p:cNvSpPr txBox="1"/>
            <p:nvPr/>
          </p:nvSpPr>
          <p:spPr>
            <a:xfrm>
              <a:off x="4343400" y="5105400"/>
              <a:ext cx="1752600" cy="1477327"/>
            </a:xfrm>
            <a:prstGeom prst="rect">
              <a:avLst/>
            </a:prstGeom>
            <a:noFill/>
          </p:spPr>
          <p:txBody>
            <a:bodyPr wrap="square" rtlCol="0">
              <a:spAutoFit/>
            </a:bodyPr>
            <a:lstStyle/>
            <a:p>
              <a:pPr marL="285750" indent="-285750">
                <a:buFont typeface="Arial"/>
                <a:buChar char="•"/>
              </a:pPr>
              <a:endParaRPr lang="en-US" sz="2400" dirty="0" smtClean="0"/>
            </a:p>
            <a:p>
              <a:r>
                <a:rPr lang="en-US" sz="2400" dirty="0" smtClean="0"/>
                <a:t>Further Research</a:t>
              </a:r>
            </a:p>
            <a:p>
              <a:pPr marL="285750" indent="-285750">
                <a:buFont typeface="Arial"/>
                <a:buChar char="•"/>
              </a:pPr>
              <a:endParaRPr lang="en-US" dirty="0"/>
            </a:p>
          </p:txBody>
        </p:sp>
      </p:grpSp>
    </p:spTree>
    <p:extLst>
      <p:ext uri="{BB962C8B-B14F-4D97-AF65-F5344CB8AC3E}">
        <p14:creationId xmlns:p14="http://schemas.microsoft.com/office/powerpoint/2010/main" val="1800850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457200" y="1371600"/>
            <a:ext cx="8305800" cy="6321425"/>
          </a:xfrm>
        </p:spPr>
        <p:txBody>
          <a:bodyPr/>
          <a:lstStyle/>
          <a:p>
            <a:pPr marL="0" indent="0">
              <a:buFontTx/>
              <a:buNone/>
              <a:defRPr/>
            </a:pPr>
            <a:r>
              <a:rPr lang="en-US" sz="1800" dirty="0" smtClean="0">
                <a:latin typeface="Arial" charset="0"/>
                <a:cs typeface="Arial" charset="0"/>
              </a:rPr>
              <a:t>A </a:t>
            </a:r>
            <a:r>
              <a:rPr lang="en-US" sz="1800" dirty="0">
                <a:latin typeface="Arial" charset="0"/>
                <a:cs typeface="Arial" charset="0"/>
              </a:rPr>
              <a:t>new image processing technique reveals something not before seen in </a:t>
            </a:r>
            <a:r>
              <a:rPr lang="en-US" sz="1800" dirty="0" smtClean="0">
                <a:latin typeface="Arial" charset="0"/>
                <a:cs typeface="Arial" charset="0"/>
              </a:rPr>
              <a:t>this </a:t>
            </a:r>
            <a:r>
              <a:rPr lang="en-US" sz="1800" dirty="0">
                <a:latin typeface="Arial" charset="0"/>
                <a:cs typeface="Arial" charset="0"/>
              </a:rPr>
              <a:t>Hubble Space Telescope image taken 11 years ago: A faint planet </a:t>
            </a:r>
            <a:r>
              <a:rPr lang="en-US" sz="1800" dirty="0" smtClean="0">
                <a:latin typeface="Arial" charset="0"/>
                <a:cs typeface="Arial" charset="0"/>
              </a:rPr>
              <a:t>(</a:t>
            </a:r>
            <a:r>
              <a:rPr lang="en-US" sz="1800" dirty="0">
                <a:latin typeface="Arial" charset="0"/>
                <a:cs typeface="Arial" charset="0"/>
              </a:rPr>
              <a:t>arrows), the outermost of three discovered with ground-based telescopes </a:t>
            </a:r>
            <a:r>
              <a:rPr lang="en-US" sz="1800" dirty="0" smtClean="0">
                <a:latin typeface="Arial" charset="0"/>
                <a:cs typeface="Arial" charset="0"/>
              </a:rPr>
              <a:t>last </a:t>
            </a:r>
            <a:r>
              <a:rPr lang="en-US" sz="1800" dirty="0">
                <a:latin typeface="Arial" charset="0"/>
                <a:cs typeface="Arial" charset="0"/>
              </a:rPr>
              <a:t>year around the young star HR 8799.D. </a:t>
            </a:r>
            <a:r>
              <a:rPr lang="en-US" sz="1800" dirty="0" err="1">
                <a:latin typeface="Arial" charset="0"/>
                <a:cs typeface="Arial" charset="0"/>
              </a:rPr>
              <a:t>Lafrenière</a:t>
            </a:r>
            <a:r>
              <a:rPr lang="en-US" sz="1800" dirty="0">
                <a:latin typeface="Arial" charset="0"/>
                <a:cs typeface="Arial" charset="0"/>
              </a:rPr>
              <a:t> et al., Astrophysical </a:t>
            </a:r>
            <a:r>
              <a:rPr lang="en-US" sz="1800" dirty="0" smtClean="0">
                <a:latin typeface="Arial" charset="0"/>
                <a:cs typeface="Arial" charset="0"/>
              </a:rPr>
              <a:t>Journal </a:t>
            </a:r>
            <a:r>
              <a:rPr lang="en-US" sz="1800" dirty="0">
                <a:latin typeface="Arial" charset="0"/>
                <a:cs typeface="Arial" charset="0"/>
              </a:rPr>
              <a:t>Letters</a:t>
            </a:r>
          </a:p>
          <a:p>
            <a:pPr>
              <a:defRPr/>
            </a:pPr>
            <a:endParaRPr lang="en-US" sz="1400" dirty="0">
              <a:latin typeface="Arial" charset="0"/>
              <a:cs typeface="Arial" charset="0"/>
            </a:endParaRPr>
          </a:p>
          <a:p>
            <a:pPr>
              <a:defRPr/>
            </a:pPr>
            <a:endParaRPr lang="en-US" sz="1400" dirty="0">
              <a:latin typeface="Arial" charset="0"/>
              <a:cs typeface="Arial" charset="0"/>
            </a:endParaRPr>
          </a:p>
          <a:p>
            <a:pPr>
              <a:defRPr/>
            </a:pPr>
            <a:endParaRPr lang="en-US" sz="1400" dirty="0">
              <a:latin typeface="Arial" charset="0"/>
              <a:cs typeface="Arial" charset="0"/>
            </a:endParaRPr>
          </a:p>
        </p:txBody>
      </p:sp>
      <p:pic>
        <p:nvPicPr>
          <p:cNvPr id="35842" name="Picture 3" descr="Hubb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19400"/>
            <a:ext cx="35131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381000" y="4430713"/>
            <a:ext cx="83820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endParaRPr lang="en-US" sz="1800">
              <a:solidFill>
                <a:srgbClr val="000000"/>
              </a:solidFill>
              <a:latin typeface="Arial" charset="0"/>
              <a:cs typeface="Arial" charset="0"/>
            </a:endParaRPr>
          </a:p>
          <a:p>
            <a:pPr eaLnBrk="1" hangingPunct="1"/>
            <a:r>
              <a:rPr lang="ja-JP" altLang="en-US" sz="1800" b="1">
                <a:solidFill>
                  <a:srgbClr val="000000"/>
                </a:solidFill>
                <a:latin typeface="Arial" charset="0"/>
                <a:cs typeface="Arial" charset="0"/>
              </a:rPr>
              <a:t>“</a:t>
            </a:r>
            <a:r>
              <a:rPr lang="en-US" altLang="ja-JP" sz="1800" b="1">
                <a:solidFill>
                  <a:srgbClr val="000000"/>
                </a:solidFill>
                <a:latin typeface="Arial" charset="0"/>
                <a:cs typeface="Arial" charset="0"/>
              </a:rPr>
              <a:t>The first thing it tells you is </a:t>
            </a:r>
            <a:r>
              <a:rPr lang="en-US" altLang="ja-JP" sz="1800" b="1" u="sng">
                <a:solidFill>
                  <a:srgbClr val="000000"/>
                </a:solidFill>
                <a:latin typeface="Arial" charset="0"/>
                <a:cs typeface="Arial" charset="0"/>
              </a:rPr>
              <a:t>how valuable maintaining long-term archives can be</a:t>
            </a:r>
            <a:r>
              <a:rPr lang="en-US" altLang="ja-JP" sz="1800" b="1">
                <a:solidFill>
                  <a:srgbClr val="000000"/>
                </a:solidFill>
                <a:latin typeface="Arial" charset="0"/>
                <a:cs typeface="Arial" charset="0"/>
              </a:rPr>
              <a:t>. Here is a major discovery that’s been lurking in the data for about 10 years!</a:t>
            </a:r>
            <a:r>
              <a:rPr lang="ja-JP" altLang="en-US" sz="1800" b="1">
                <a:solidFill>
                  <a:srgbClr val="000000"/>
                </a:solidFill>
                <a:latin typeface="Arial" charset="0"/>
                <a:cs typeface="Arial" charset="0"/>
              </a:rPr>
              <a:t>”</a:t>
            </a:r>
            <a:r>
              <a:rPr lang="en-US" altLang="ja-JP" sz="1800" b="1">
                <a:solidFill>
                  <a:srgbClr val="000000"/>
                </a:solidFill>
                <a:latin typeface="Arial" charset="0"/>
                <a:cs typeface="Arial" charset="0"/>
              </a:rPr>
              <a:t> comments Matt Mountain, director of the Space Telescope Science Institute in Baltimore, which operates Hubble.</a:t>
            </a:r>
          </a:p>
          <a:p>
            <a:pPr eaLnBrk="1" hangingPunct="1"/>
            <a:endParaRPr lang="en-US" sz="1400">
              <a:solidFill>
                <a:srgbClr val="000000"/>
              </a:solidFill>
              <a:latin typeface="Arial" charset="0"/>
              <a:cs typeface="Arial" charset="0"/>
            </a:endParaRPr>
          </a:p>
          <a:p>
            <a:pPr eaLnBrk="1" hangingPunct="1"/>
            <a:endParaRPr lang="en-US" sz="1800">
              <a:latin typeface="Arial" charset="0"/>
              <a:cs typeface="Arial" charset="0"/>
            </a:endParaRPr>
          </a:p>
        </p:txBody>
      </p:sp>
      <p:sp>
        <p:nvSpPr>
          <p:cNvPr id="35844" name="Title 1"/>
          <p:cNvSpPr>
            <a:spLocks noGrp="1"/>
          </p:cNvSpPr>
          <p:nvPr>
            <p:ph type="title"/>
          </p:nvPr>
        </p:nvSpPr>
        <p:spPr>
          <a:xfrm>
            <a:off x="457200" y="2971800"/>
            <a:ext cx="3962400" cy="1600200"/>
          </a:xfrm>
        </p:spPr>
        <p:txBody>
          <a:bodyPr/>
          <a:lstStyle/>
          <a:p>
            <a:pPr algn="ctr"/>
            <a:r>
              <a:rPr lang="ja-JP" altLang="en-US" sz="2000">
                <a:latin typeface="Arial" charset="0"/>
                <a:cs typeface="Arial" charset="0"/>
              </a:rPr>
              <a:t>“</a:t>
            </a:r>
            <a:r>
              <a:rPr lang="en-US" altLang="ja-JP" sz="2000">
                <a:latin typeface="Arial" charset="0"/>
                <a:cs typeface="Arial" charset="0"/>
              </a:rPr>
              <a:t>Planet hidden in Hubble archives</a:t>
            </a:r>
            <a:r>
              <a:rPr lang="ja-JP" altLang="en-US" sz="2000">
                <a:latin typeface="Arial" charset="0"/>
                <a:cs typeface="Arial" charset="0"/>
              </a:rPr>
              <a:t>”</a:t>
            </a:r>
            <a:r>
              <a:rPr lang="en-US" altLang="ja-JP" sz="2000">
                <a:latin typeface="Arial" charset="0"/>
                <a:cs typeface="Arial" charset="0"/>
              </a:rPr>
              <a:t> </a:t>
            </a:r>
            <a:r>
              <a:rPr lang="en-US" altLang="ja-JP" sz="2000" i="1">
                <a:latin typeface="Arial" charset="0"/>
                <a:cs typeface="Arial" charset="0"/>
              </a:rPr>
              <a:t>Science News </a:t>
            </a:r>
            <a:br>
              <a:rPr lang="en-US" altLang="ja-JP" sz="2000" i="1">
                <a:latin typeface="Arial" charset="0"/>
                <a:cs typeface="Arial" charset="0"/>
              </a:rPr>
            </a:br>
            <a:r>
              <a:rPr lang="en-US" altLang="ja-JP" sz="2000">
                <a:latin typeface="Arial" charset="0"/>
                <a:cs typeface="Arial" charset="0"/>
              </a:rPr>
              <a:t>(Feb. 27, 2009)</a:t>
            </a:r>
            <a:r>
              <a:rPr lang="en-US" altLang="ja-JP" sz="2400">
                <a:latin typeface="Arial" charset="0"/>
                <a:cs typeface="Arial" charset="0"/>
              </a:rPr>
              <a:t/>
            </a:r>
            <a:br>
              <a:rPr lang="en-US" altLang="ja-JP" sz="2400">
                <a:latin typeface="Arial" charset="0"/>
                <a:cs typeface="Arial" charset="0"/>
              </a:rPr>
            </a:br>
            <a:endParaRPr lang="en-US" sz="2400">
              <a:latin typeface="Arial" charset="0"/>
              <a:cs typeface="Arial" charset="0"/>
            </a:endParaRPr>
          </a:p>
        </p:txBody>
      </p:sp>
      <p:sp>
        <p:nvSpPr>
          <p:cNvPr id="7" name="Title 1"/>
          <p:cNvSpPr txBox="1">
            <a:spLocks/>
          </p:cNvSpPr>
          <p:nvPr/>
        </p:nvSpPr>
        <p:spPr bwMode="auto">
          <a:xfrm>
            <a:off x="-914400" y="76200"/>
            <a:ext cx="7086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nchor="ctr"/>
          <a:lst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ea typeface="ＭＳ Ｐゴシック" charset="0"/>
              </a:defRPr>
            </a:lvl2pPr>
            <a:lvl3pPr algn="l" rtl="0" eaLnBrk="0" fontAlgn="base" hangingPunct="0">
              <a:spcBef>
                <a:spcPct val="0"/>
              </a:spcBef>
              <a:spcAft>
                <a:spcPct val="0"/>
              </a:spcAft>
              <a:defRPr sz="3600" b="1">
                <a:solidFill>
                  <a:srgbClr val="FFFF99"/>
                </a:solidFill>
                <a:latin typeface="Arial" charset="0"/>
                <a:ea typeface="ＭＳ Ｐゴシック" charset="0"/>
              </a:defRPr>
            </a:lvl3pPr>
            <a:lvl4pPr algn="l" rtl="0" eaLnBrk="0" fontAlgn="base" hangingPunct="0">
              <a:spcBef>
                <a:spcPct val="0"/>
              </a:spcBef>
              <a:spcAft>
                <a:spcPct val="0"/>
              </a:spcAft>
              <a:defRPr sz="3600" b="1">
                <a:solidFill>
                  <a:srgbClr val="FFFF99"/>
                </a:solidFill>
                <a:latin typeface="Arial" charset="0"/>
                <a:ea typeface="ＭＳ Ｐゴシック" charset="0"/>
              </a:defRPr>
            </a:lvl4pPr>
            <a:lvl5pPr algn="l" rtl="0" eaLnBrk="0" fontAlgn="base" hangingPunct="0">
              <a:spcBef>
                <a:spcPct val="0"/>
              </a:spcBef>
              <a:spcAft>
                <a:spcPct val="0"/>
              </a:spcAft>
              <a:defRPr sz="3600" b="1">
                <a:solidFill>
                  <a:srgbClr val="FFFF99"/>
                </a:solidFill>
                <a:latin typeface="Arial" charset="0"/>
                <a:ea typeface="ＭＳ Ｐゴシック" charset="0"/>
              </a:defRPr>
            </a:lvl5pPr>
            <a:lvl6pPr marL="457200" algn="l" rtl="0" eaLnBrk="0" fontAlgn="base" hangingPunct="0">
              <a:spcBef>
                <a:spcPct val="0"/>
              </a:spcBef>
              <a:spcAft>
                <a:spcPct val="0"/>
              </a:spcAft>
              <a:defRPr sz="3600" b="1">
                <a:solidFill>
                  <a:srgbClr val="FFFF99"/>
                </a:solidFill>
                <a:latin typeface="Arial" charset="0"/>
                <a:ea typeface="ＭＳ Ｐゴシック" charset="0"/>
              </a:defRPr>
            </a:lvl6pPr>
            <a:lvl7pPr marL="914400" algn="l" rtl="0" eaLnBrk="0" fontAlgn="base" hangingPunct="0">
              <a:spcBef>
                <a:spcPct val="0"/>
              </a:spcBef>
              <a:spcAft>
                <a:spcPct val="0"/>
              </a:spcAft>
              <a:defRPr sz="3600" b="1">
                <a:solidFill>
                  <a:srgbClr val="FFFF99"/>
                </a:solidFill>
                <a:latin typeface="Arial" charset="0"/>
                <a:ea typeface="ＭＳ Ｐゴシック" charset="0"/>
              </a:defRPr>
            </a:lvl7pPr>
            <a:lvl8pPr marL="1371600" algn="l" rtl="0" eaLnBrk="0" fontAlgn="base" hangingPunct="0">
              <a:spcBef>
                <a:spcPct val="0"/>
              </a:spcBef>
              <a:spcAft>
                <a:spcPct val="0"/>
              </a:spcAft>
              <a:defRPr sz="3600" b="1">
                <a:solidFill>
                  <a:srgbClr val="FFFF99"/>
                </a:solidFill>
                <a:latin typeface="Arial" charset="0"/>
                <a:ea typeface="ＭＳ Ｐゴシック" charset="0"/>
              </a:defRPr>
            </a:lvl8pPr>
            <a:lvl9pPr marL="1828800" algn="l" rtl="0" eaLnBrk="0" fontAlgn="base" hangingPunct="0">
              <a:spcBef>
                <a:spcPct val="0"/>
              </a:spcBef>
              <a:spcAft>
                <a:spcPct val="0"/>
              </a:spcAft>
              <a:defRPr sz="3600" b="1">
                <a:solidFill>
                  <a:srgbClr val="FFFF99"/>
                </a:solidFill>
                <a:latin typeface="Arial" charset="0"/>
                <a:ea typeface="ＭＳ Ｐゴシック" charset="0"/>
              </a:defRPr>
            </a:lvl9pPr>
          </a:lstStyle>
          <a:p>
            <a:pPr algn="ctr">
              <a:defRPr/>
            </a:pPr>
            <a:r>
              <a:rPr lang="en-US" altLang="ja-JP" dirty="0" smtClean="0">
                <a:solidFill>
                  <a:srgbClr val="000000"/>
                </a:solidFill>
                <a:cs typeface="Arial" charset="0"/>
              </a:rPr>
              <a:t>Metadata: Why Care?</a:t>
            </a:r>
            <a:endParaRPr lang="en-US" dirty="0">
              <a:solidFill>
                <a:srgbClr val="000000"/>
              </a:solidFill>
              <a:cs typeface="Arial" charset="0"/>
            </a:endParaRPr>
          </a:p>
        </p:txBody>
      </p:sp>
      <p:sp>
        <p:nvSpPr>
          <p:cNvPr id="35846" name="TextBox 1"/>
          <p:cNvSpPr txBox="1">
            <a:spLocks noChangeArrowheads="1"/>
          </p:cNvSpPr>
          <p:nvPr/>
        </p:nvSpPr>
        <p:spPr bwMode="auto">
          <a:xfrm>
            <a:off x="4724400" y="5943600"/>
            <a:ext cx="419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sz="1600" b="1" i="1">
                <a:solidFill>
                  <a:srgbClr val="FF0000"/>
                </a:solidFill>
                <a:latin typeface="Arial" charset="0"/>
              </a:rPr>
              <a:t>…Metadata is critical in maintaining data in archives – for understanding data you discover</a:t>
            </a:r>
          </a:p>
        </p:txBody>
      </p:sp>
      <p:sp>
        <p:nvSpPr>
          <p:cNvPr id="3584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639256B2-2E6B-8B4C-AC96-E3EF2341BEAC}" type="slidenum">
              <a:rPr lang="en-US" sz="1400"/>
              <a:pPr/>
              <a:t>15</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ontent Placeholder 2"/>
          <p:cNvSpPr>
            <a:spLocks noGrp="1"/>
          </p:cNvSpPr>
          <p:nvPr>
            <p:ph idx="1"/>
          </p:nvPr>
        </p:nvSpPr>
        <p:spPr>
          <a:xfrm>
            <a:off x="457200" y="1371600"/>
            <a:ext cx="3810000" cy="6321425"/>
          </a:xfrm>
        </p:spPr>
        <p:txBody>
          <a:bodyPr/>
          <a:lstStyle/>
          <a:p>
            <a:pPr marL="0" indent="0">
              <a:buFontTx/>
              <a:buNone/>
              <a:defRPr/>
            </a:pPr>
            <a:r>
              <a:rPr lang="en-US" sz="1800" dirty="0"/>
              <a:t>Using satellite data from the </a:t>
            </a:r>
            <a:r>
              <a:rPr lang="en-US" sz="1800" dirty="0">
                <a:hlinkClick r:id="rId3"/>
              </a:rPr>
              <a:t>Nimbus Data Rescue Project</a:t>
            </a:r>
            <a:r>
              <a:rPr lang="en-US" sz="1800" dirty="0"/>
              <a:t>, NSIDC scientists have estimated the location of the North and South Pole sea ice edges at various times during the late 1960s. </a:t>
            </a:r>
            <a:endParaRPr lang="en-US" sz="1800" dirty="0" smtClean="0"/>
          </a:p>
          <a:p>
            <a:pPr marL="0" indent="0">
              <a:buFontTx/>
              <a:buNone/>
              <a:defRPr/>
            </a:pPr>
            <a:endParaRPr lang="en-US" sz="1800" dirty="0"/>
          </a:p>
          <a:p>
            <a:pPr marL="0" indent="0">
              <a:buFontTx/>
              <a:buNone/>
              <a:defRPr/>
            </a:pPr>
            <a:r>
              <a:rPr lang="en-US" sz="1800" dirty="0" smtClean="0"/>
              <a:t>The </a:t>
            </a:r>
            <a:r>
              <a:rPr lang="en-US" sz="1800" dirty="0"/>
              <a:t>researchers manually inspected thousands of recently recovered </a:t>
            </a:r>
            <a:r>
              <a:rPr lang="en-US" sz="1800" dirty="0">
                <a:hlinkClick r:id="rId4"/>
              </a:rPr>
              <a:t>AVCS </a:t>
            </a:r>
            <a:r>
              <a:rPr lang="en-US" sz="1800" dirty="0"/>
              <a:t>and </a:t>
            </a:r>
            <a:r>
              <a:rPr lang="en-US" sz="1800" dirty="0">
                <a:hlinkClick r:id="rId5"/>
              </a:rPr>
              <a:t>IDCS </a:t>
            </a:r>
            <a:r>
              <a:rPr lang="en-US" sz="1800" dirty="0"/>
              <a:t>images from 1964, 1966, and 1969-70 and placed points along visible ice edges to help delineate North and South Pole sea ice extent.</a:t>
            </a:r>
            <a:endParaRPr lang="en-US" sz="1400" dirty="0">
              <a:latin typeface="Arial" charset="0"/>
              <a:cs typeface="Arial" charset="0"/>
            </a:endParaRPr>
          </a:p>
          <a:p>
            <a:pPr>
              <a:defRPr/>
            </a:pPr>
            <a:endParaRPr lang="en-US" sz="1400" dirty="0">
              <a:latin typeface="Arial" charset="0"/>
              <a:cs typeface="Arial" charset="0"/>
            </a:endParaRPr>
          </a:p>
          <a:p>
            <a:pPr>
              <a:defRPr/>
            </a:pPr>
            <a:endParaRPr lang="en-US" sz="1400" dirty="0">
              <a:latin typeface="Arial" charset="0"/>
              <a:cs typeface="Arial" charset="0"/>
            </a:endParaRPr>
          </a:p>
        </p:txBody>
      </p:sp>
      <p:sp>
        <p:nvSpPr>
          <p:cNvPr id="35843" name="TextBox 4"/>
          <p:cNvSpPr txBox="1">
            <a:spLocks noChangeArrowheads="1"/>
          </p:cNvSpPr>
          <p:nvPr/>
        </p:nvSpPr>
        <p:spPr bwMode="auto">
          <a:xfrm>
            <a:off x="381000" y="5791200"/>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1800" dirty="0">
                <a:solidFill>
                  <a:srgbClr val="000000"/>
                </a:solidFill>
                <a:latin typeface="Arial" charset="0"/>
                <a:cs typeface="Arial" charset="0"/>
                <a:hlinkClick r:id="rId6"/>
              </a:rPr>
              <a:t>http://nsidc.org/data/nimbus/</a:t>
            </a:r>
            <a:r>
              <a:rPr lang="en-US" sz="1800" dirty="0" smtClean="0">
                <a:solidFill>
                  <a:srgbClr val="000000"/>
                </a:solidFill>
                <a:latin typeface="Arial" charset="0"/>
                <a:cs typeface="Arial" charset="0"/>
                <a:hlinkClick r:id="rId6"/>
              </a:rPr>
              <a:t>news.html</a:t>
            </a:r>
            <a:r>
              <a:rPr lang="en-US" sz="1800" dirty="0" smtClean="0">
                <a:solidFill>
                  <a:srgbClr val="000000"/>
                </a:solidFill>
                <a:latin typeface="Arial" charset="0"/>
                <a:cs typeface="Arial" charset="0"/>
              </a:rPr>
              <a:t> </a:t>
            </a:r>
            <a:endParaRPr lang="en-US" sz="1800" dirty="0">
              <a:latin typeface="Arial" charset="0"/>
              <a:cs typeface="Arial" charset="0"/>
            </a:endParaRPr>
          </a:p>
        </p:txBody>
      </p:sp>
      <p:sp>
        <p:nvSpPr>
          <p:cNvPr id="7" name="Title 1"/>
          <p:cNvSpPr txBox="1">
            <a:spLocks/>
          </p:cNvSpPr>
          <p:nvPr/>
        </p:nvSpPr>
        <p:spPr bwMode="auto">
          <a:xfrm>
            <a:off x="-914400" y="76200"/>
            <a:ext cx="7086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lIns="90488" tIns="44450" rIns="90488" bIns="44450" anchor="ctr"/>
          <a:lst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ea typeface="ＭＳ Ｐゴシック" charset="0"/>
              </a:defRPr>
            </a:lvl2pPr>
            <a:lvl3pPr algn="l" rtl="0" eaLnBrk="0" fontAlgn="base" hangingPunct="0">
              <a:spcBef>
                <a:spcPct val="0"/>
              </a:spcBef>
              <a:spcAft>
                <a:spcPct val="0"/>
              </a:spcAft>
              <a:defRPr sz="3600" b="1">
                <a:solidFill>
                  <a:srgbClr val="FFFF99"/>
                </a:solidFill>
                <a:latin typeface="Arial" charset="0"/>
                <a:ea typeface="ＭＳ Ｐゴシック" charset="0"/>
              </a:defRPr>
            </a:lvl3pPr>
            <a:lvl4pPr algn="l" rtl="0" eaLnBrk="0" fontAlgn="base" hangingPunct="0">
              <a:spcBef>
                <a:spcPct val="0"/>
              </a:spcBef>
              <a:spcAft>
                <a:spcPct val="0"/>
              </a:spcAft>
              <a:defRPr sz="3600" b="1">
                <a:solidFill>
                  <a:srgbClr val="FFFF99"/>
                </a:solidFill>
                <a:latin typeface="Arial" charset="0"/>
                <a:ea typeface="ＭＳ Ｐゴシック" charset="0"/>
              </a:defRPr>
            </a:lvl4pPr>
            <a:lvl5pPr algn="l" rtl="0" eaLnBrk="0" fontAlgn="base" hangingPunct="0">
              <a:spcBef>
                <a:spcPct val="0"/>
              </a:spcBef>
              <a:spcAft>
                <a:spcPct val="0"/>
              </a:spcAft>
              <a:defRPr sz="3600" b="1">
                <a:solidFill>
                  <a:srgbClr val="FFFF99"/>
                </a:solidFill>
                <a:latin typeface="Arial" charset="0"/>
                <a:ea typeface="ＭＳ Ｐゴシック" charset="0"/>
              </a:defRPr>
            </a:lvl5pPr>
            <a:lvl6pPr marL="457200" algn="l" rtl="0" eaLnBrk="0" fontAlgn="base" hangingPunct="0">
              <a:spcBef>
                <a:spcPct val="0"/>
              </a:spcBef>
              <a:spcAft>
                <a:spcPct val="0"/>
              </a:spcAft>
              <a:defRPr sz="3600" b="1">
                <a:solidFill>
                  <a:srgbClr val="FFFF99"/>
                </a:solidFill>
                <a:latin typeface="Arial" charset="0"/>
                <a:ea typeface="ＭＳ Ｐゴシック" charset="0"/>
              </a:defRPr>
            </a:lvl6pPr>
            <a:lvl7pPr marL="914400" algn="l" rtl="0" eaLnBrk="0" fontAlgn="base" hangingPunct="0">
              <a:spcBef>
                <a:spcPct val="0"/>
              </a:spcBef>
              <a:spcAft>
                <a:spcPct val="0"/>
              </a:spcAft>
              <a:defRPr sz="3600" b="1">
                <a:solidFill>
                  <a:srgbClr val="FFFF99"/>
                </a:solidFill>
                <a:latin typeface="Arial" charset="0"/>
                <a:ea typeface="ＭＳ Ｐゴシック" charset="0"/>
              </a:defRPr>
            </a:lvl7pPr>
            <a:lvl8pPr marL="1371600" algn="l" rtl="0" eaLnBrk="0" fontAlgn="base" hangingPunct="0">
              <a:spcBef>
                <a:spcPct val="0"/>
              </a:spcBef>
              <a:spcAft>
                <a:spcPct val="0"/>
              </a:spcAft>
              <a:defRPr sz="3600" b="1">
                <a:solidFill>
                  <a:srgbClr val="FFFF99"/>
                </a:solidFill>
                <a:latin typeface="Arial" charset="0"/>
                <a:ea typeface="ＭＳ Ｐゴシック" charset="0"/>
              </a:defRPr>
            </a:lvl8pPr>
            <a:lvl9pPr marL="1828800" algn="l" rtl="0" eaLnBrk="0" fontAlgn="base" hangingPunct="0">
              <a:spcBef>
                <a:spcPct val="0"/>
              </a:spcBef>
              <a:spcAft>
                <a:spcPct val="0"/>
              </a:spcAft>
              <a:defRPr sz="3600" b="1">
                <a:solidFill>
                  <a:srgbClr val="FFFF99"/>
                </a:solidFill>
                <a:latin typeface="Arial" charset="0"/>
                <a:ea typeface="ＭＳ Ｐゴシック" charset="0"/>
              </a:defRPr>
            </a:lvl9pPr>
          </a:lstStyle>
          <a:p>
            <a:pPr algn="ctr">
              <a:defRPr/>
            </a:pPr>
            <a:r>
              <a:rPr lang="en-US" altLang="ja-JP" dirty="0" smtClean="0">
                <a:solidFill>
                  <a:srgbClr val="000000"/>
                </a:solidFill>
                <a:cs typeface="Arial" charset="0"/>
              </a:rPr>
              <a:t>Metadata: Why Care?</a:t>
            </a:r>
            <a:endParaRPr lang="en-US" dirty="0">
              <a:solidFill>
                <a:srgbClr val="000000"/>
              </a:solidFill>
              <a:cs typeface="Arial" charset="0"/>
            </a:endParaRPr>
          </a:p>
        </p:txBody>
      </p:sp>
      <p:sp>
        <p:nvSpPr>
          <p:cNvPr id="3584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639256B2-2E6B-8B4C-AC96-E3EF2341BEAC}" type="slidenum">
              <a:rPr lang="en-US" sz="1400"/>
              <a:pPr/>
              <a:t>16</a:t>
            </a:fld>
            <a:endParaRPr lang="en-US" sz="1400"/>
          </a:p>
        </p:txBody>
      </p:sp>
      <p:pic>
        <p:nvPicPr>
          <p:cNvPr id="2" name="Picture 1"/>
          <p:cNvPicPr>
            <a:picLocks noChangeAspect="1"/>
          </p:cNvPicPr>
          <p:nvPr/>
        </p:nvPicPr>
        <p:blipFill>
          <a:blip r:embed="rId7"/>
          <a:stretch>
            <a:fillRect/>
          </a:stretch>
        </p:blipFill>
        <p:spPr>
          <a:xfrm>
            <a:off x="4572000" y="1828800"/>
            <a:ext cx="3652901" cy="3733800"/>
          </a:xfrm>
          <a:prstGeom prst="rect">
            <a:avLst/>
          </a:prstGeom>
        </p:spPr>
      </p:pic>
      <p:pic>
        <p:nvPicPr>
          <p:cNvPr id="4" name="Picture 3"/>
          <p:cNvPicPr>
            <a:picLocks noChangeAspect="1"/>
          </p:cNvPicPr>
          <p:nvPr/>
        </p:nvPicPr>
        <p:blipFill>
          <a:blip r:embed="rId8"/>
          <a:stretch>
            <a:fillRect/>
          </a:stretch>
        </p:blipFill>
        <p:spPr>
          <a:xfrm>
            <a:off x="7543800" y="5105400"/>
            <a:ext cx="1028700" cy="877824"/>
          </a:xfrm>
          <a:prstGeom prst="rect">
            <a:avLst/>
          </a:prstGeom>
        </p:spPr>
      </p:pic>
    </p:spTree>
    <p:extLst>
      <p:ext uri="{BB962C8B-B14F-4D97-AF65-F5344CB8AC3E}">
        <p14:creationId xmlns:p14="http://schemas.microsoft.com/office/powerpoint/2010/main" val="10344198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04800" y="1358900"/>
            <a:ext cx="7848600" cy="4737100"/>
          </a:xfrm>
        </p:spPr>
        <p:txBody>
          <a:bodyPr>
            <a:noAutofit/>
          </a:bodyPr>
          <a:lstStyle/>
          <a:p>
            <a:pPr marL="0" indent="0">
              <a:buNone/>
              <a:defRPr/>
            </a:pPr>
            <a:r>
              <a:rPr lang="en-US" dirty="0" smtClean="0">
                <a:ea typeface="ＭＳ Ｐゴシック" pitchFamily="34" charset="-128"/>
              </a:rPr>
              <a:t>Metadata gives a user the ability to:</a:t>
            </a:r>
          </a:p>
          <a:p>
            <a:pPr>
              <a:buSzPct val="90000"/>
              <a:defRPr/>
            </a:pPr>
            <a:r>
              <a:rPr lang="en-US" dirty="0" smtClean="0">
                <a:ea typeface="ＭＳ Ｐゴシック" pitchFamily="34" charset="-128"/>
              </a:rPr>
              <a:t>Search, retrieve, and evaluate data set information from both inside and outside an organization</a:t>
            </a:r>
          </a:p>
          <a:p>
            <a:pPr>
              <a:buSzPct val="90000"/>
              <a:defRPr/>
            </a:pPr>
            <a:r>
              <a:rPr lang="en-US" dirty="0" smtClean="0">
                <a:ea typeface="ＭＳ Ｐゴシック" pitchFamily="34" charset="-128"/>
              </a:rPr>
              <a:t>Find data: Determine what data exists for a geographic location and/or topic</a:t>
            </a:r>
          </a:p>
          <a:p>
            <a:pPr>
              <a:buSzPct val="90000"/>
              <a:defRPr/>
            </a:pPr>
            <a:r>
              <a:rPr lang="en-US" dirty="0" smtClean="0">
                <a:ea typeface="ＭＳ Ｐゴシック" pitchFamily="34" charset="-128"/>
              </a:rPr>
              <a:t>Determine applicability: Decide if a data set meets a particular need</a:t>
            </a:r>
          </a:p>
          <a:p>
            <a:pPr>
              <a:buSzPct val="90000"/>
              <a:defRPr/>
            </a:pPr>
            <a:r>
              <a:rPr lang="en-US" dirty="0" smtClean="0">
                <a:ea typeface="ＭＳ Ｐゴシック" pitchFamily="34" charset="-128"/>
              </a:rPr>
              <a:t>Discover how to acquire the dataset you identified; process and use the dataset</a:t>
            </a:r>
          </a:p>
          <a:p>
            <a:pPr>
              <a:buClr>
                <a:srgbClr val="177F8A"/>
              </a:buClr>
              <a:buSzPct val="100000"/>
              <a:buFontTx/>
              <a:buNone/>
              <a:defRPr/>
            </a:pPr>
            <a:endParaRPr lang="en-US" sz="2400" dirty="0" smtClean="0">
              <a:ea typeface="ＭＳ Ｐゴシック" pitchFamily="34" charset="-128"/>
            </a:endParaRPr>
          </a:p>
          <a:p>
            <a:pPr marL="109728" indent="0">
              <a:buFontTx/>
              <a:buNone/>
              <a:defRPr/>
            </a:pPr>
            <a:endParaRPr lang="en-US" sz="2400" dirty="0" smtClean="0">
              <a:ea typeface="ＭＳ Ｐゴシック" pitchFamily="34" charset="-128"/>
            </a:endParaRPr>
          </a:p>
        </p:txBody>
      </p:sp>
      <p:sp>
        <p:nvSpPr>
          <p:cNvPr id="41986" name="Title 1"/>
          <p:cNvSpPr>
            <a:spLocks noGrp="1"/>
          </p:cNvSpPr>
          <p:nvPr>
            <p:ph type="title"/>
          </p:nvPr>
        </p:nvSpPr>
        <p:spPr>
          <a:xfrm>
            <a:off x="457200" y="488950"/>
            <a:ext cx="9144000" cy="701675"/>
          </a:xfrm>
        </p:spPr>
        <p:txBody>
          <a:bodyPr/>
          <a:lstStyle/>
          <a:p>
            <a:r>
              <a:rPr lang="en-US">
                <a:latin typeface="Calibri" charset="0"/>
              </a:rPr>
              <a:t>What is the Value to Data Users?</a:t>
            </a:r>
          </a:p>
        </p:txBody>
      </p:sp>
      <p:sp>
        <p:nvSpPr>
          <p:cNvPr id="41989"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A78378B8-A075-1E4A-A82E-69823412A1A8}" type="slidenum">
              <a:rPr lang="en-US" sz="1400"/>
              <a:pPr/>
              <a:t>17</a:t>
            </a:fld>
            <a:endParaRPr lang="en-US" sz="14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533400" y="1371600"/>
            <a:ext cx="5827712" cy="4905375"/>
          </a:xfrm>
        </p:spPr>
        <p:txBody>
          <a:bodyPr/>
          <a:lstStyle/>
          <a:p>
            <a:r>
              <a:rPr lang="en-US" sz="2400" dirty="0">
                <a:latin typeface="Calibri" charset="0"/>
              </a:rPr>
              <a:t>Metadata helps ensure an organization’</a:t>
            </a:r>
            <a:r>
              <a:rPr lang="en-US" altLang="ja-JP" sz="2400" dirty="0">
                <a:latin typeface="Calibri" charset="0"/>
              </a:rPr>
              <a:t>s investment in data: </a:t>
            </a:r>
          </a:p>
          <a:p>
            <a:pPr lvl="1">
              <a:buSzPct val="90000"/>
            </a:pPr>
            <a:r>
              <a:rPr lang="en-US" sz="2000" dirty="0">
                <a:latin typeface="Calibri" charset="0"/>
                <a:ea typeface="ＭＳ Ｐゴシック" charset="0"/>
              </a:rPr>
              <a:t>Documentation of data processing steps, quality control, definitions, data uses, and restrictions</a:t>
            </a:r>
          </a:p>
          <a:p>
            <a:pPr lvl="1">
              <a:buSzPct val="90000"/>
            </a:pPr>
            <a:r>
              <a:rPr lang="en-US" sz="2000" dirty="0">
                <a:latin typeface="Calibri" charset="0"/>
                <a:ea typeface="ＭＳ Ｐゴシック" charset="0"/>
              </a:rPr>
              <a:t>Ability to use data after initial intended purpose</a:t>
            </a:r>
          </a:p>
          <a:p>
            <a:r>
              <a:rPr lang="en-US" sz="2400" dirty="0">
                <a:latin typeface="Calibri" charset="0"/>
              </a:rPr>
              <a:t>Transcends people and time: </a:t>
            </a:r>
          </a:p>
          <a:p>
            <a:pPr lvl="1">
              <a:buSzPct val="90000"/>
            </a:pPr>
            <a:r>
              <a:rPr lang="en-US" sz="2000" dirty="0">
                <a:latin typeface="Calibri" charset="0"/>
                <a:ea typeface="ＭＳ Ｐゴシック" charset="0"/>
              </a:rPr>
              <a:t>Offers data permanence</a:t>
            </a:r>
          </a:p>
          <a:p>
            <a:pPr lvl="1">
              <a:buSzPct val="90000"/>
            </a:pPr>
            <a:r>
              <a:rPr lang="en-US" sz="2000" dirty="0">
                <a:latin typeface="Calibri" charset="0"/>
                <a:ea typeface="ＭＳ Ｐゴシック" charset="0"/>
              </a:rPr>
              <a:t>Creates institutional memory</a:t>
            </a:r>
          </a:p>
          <a:p>
            <a:r>
              <a:rPr lang="en-US" sz="2400" dirty="0">
                <a:latin typeface="Calibri" charset="0"/>
              </a:rPr>
              <a:t>Advertises an organization’</a:t>
            </a:r>
            <a:r>
              <a:rPr lang="en-US" altLang="ja-JP" sz="2400" dirty="0">
                <a:latin typeface="Calibri" charset="0"/>
              </a:rPr>
              <a:t>s research: </a:t>
            </a:r>
          </a:p>
          <a:p>
            <a:pPr lvl="1">
              <a:buSzPct val="90000"/>
            </a:pPr>
            <a:r>
              <a:rPr lang="en-US" sz="2000" dirty="0">
                <a:latin typeface="Calibri" charset="0"/>
                <a:ea typeface="ＭＳ Ｐゴシック" charset="0"/>
              </a:rPr>
              <a:t>Creates possible new partnerships and collaborations through data sharing</a:t>
            </a:r>
          </a:p>
          <a:p>
            <a:pPr>
              <a:buClr>
                <a:srgbClr val="177F8A"/>
              </a:buClr>
              <a:buFontTx/>
              <a:buNone/>
            </a:pPr>
            <a:endParaRPr lang="en-US" sz="2400" dirty="0">
              <a:latin typeface="Calibri" charset="0"/>
            </a:endParaRPr>
          </a:p>
          <a:p>
            <a:endParaRPr lang="en-US" sz="2400" dirty="0">
              <a:latin typeface="Calibri" charset="0"/>
            </a:endParaRPr>
          </a:p>
        </p:txBody>
      </p:sp>
      <p:sp>
        <p:nvSpPr>
          <p:cNvPr id="44034" name="Title 1"/>
          <p:cNvSpPr>
            <a:spLocks noGrp="1"/>
          </p:cNvSpPr>
          <p:nvPr>
            <p:ph type="title"/>
          </p:nvPr>
        </p:nvSpPr>
        <p:spPr>
          <a:xfrm>
            <a:off x="381000" y="381000"/>
            <a:ext cx="9144000" cy="701675"/>
          </a:xfrm>
        </p:spPr>
        <p:txBody>
          <a:bodyPr/>
          <a:lstStyle/>
          <a:p>
            <a:r>
              <a:rPr lang="en-US">
                <a:latin typeface="Calibri" charset="0"/>
              </a:rPr>
              <a:t>What is the Value to Organizations?</a:t>
            </a:r>
          </a:p>
        </p:txBody>
      </p:sp>
      <p:sp>
        <p:nvSpPr>
          <p:cNvPr id="4403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FB387F1C-3CFE-AD47-A822-DF26A0E2A169}" type="slidenum">
              <a:rPr lang="en-US" sz="1400"/>
              <a:pPr/>
              <a:t>18</a:t>
            </a:fld>
            <a:endParaRPr lang="en-US" sz="14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8488" y="1358900"/>
            <a:ext cx="7993062" cy="4737100"/>
          </a:xfrm>
        </p:spPr>
        <p:txBody>
          <a:bodyPr>
            <a:noAutofit/>
          </a:bodyPr>
          <a:lstStyle/>
          <a:p>
            <a:pPr marL="0" indent="0">
              <a:buFontTx/>
              <a:buNone/>
              <a:defRPr/>
            </a:pPr>
            <a:r>
              <a:rPr lang="en-US" dirty="0" smtClean="0">
                <a:ea typeface="ＭＳ Ｐゴシック" pitchFamily="34" charset="-128"/>
              </a:rPr>
              <a:t>Even if the value of data documentation is recognized, concerns remain as to the effort required to create metadata that effectively describe the data.</a:t>
            </a:r>
          </a:p>
          <a:p>
            <a:pPr>
              <a:buClr>
                <a:srgbClr val="177F8A"/>
              </a:buClr>
              <a:buSzPct val="100000"/>
              <a:buFontTx/>
              <a:buNone/>
              <a:defRPr/>
            </a:pPr>
            <a:endParaRPr lang="en-US" sz="2400" dirty="0" smtClean="0">
              <a:ea typeface="ＭＳ Ｐゴシック" pitchFamily="34" charset="-128"/>
            </a:endParaRPr>
          </a:p>
          <a:p>
            <a:pPr>
              <a:buFont typeface="Arial" pitchFamily="34" charset="0"/>
              <a:buChar char="•"/>
              <a:defRPr/>
            </a:pPr>
            <a:endParaRPr lang="en-US" sz="2400" dirty="0" smtClean="0">
              <a:ea typeface="ＭＳ Ｐゴシック" pitchFamily="34" charset="-128"/>
            </a:endParaRPr>
          </a:p>
        </p:txBody>
      </p:sp>
      <p:sp>
        <p:nvSpPr>
          <p:cNvPr id="51202" name="Title 1"/>
          <p:cNvSpPr>
            <a:spLocks noGrp="1"/>
          </p:cNvSpPr>
          <p:nvPr>
            <p:ph type="title"/>
          </p:nvPr>
        </p:nvSpPr>
        <p:spPr>
          <a:xfrm>
            <a:off x="457200" y="228600"/>
            <a:ext cx="8153400" cy="701675"/>
          </a:xfrm>
        </p:spPr>
        <p:txBody>
          <a:bodyPr/>
          <a:lstStyle/>
          <a:p>
            <a:pPr algn="ctr"/>
            <a:r>
              <a:rPr lang="en-US">
                <a:latin typeface="Calibri" charset="0"/>
              </a:rPr>
              <a:t>Still…There are Occasional Concerns About Creating Metadata</a:t>
            </a:r>
          </a:p>
        </p:txBody>
      </p:sp>
      <p:pic>
        <p:nvPicPr>
          <p:cNvPr id="51203" name="Picture 2" descr="C:\Users\Quercus2\Desktop\7269881_2c26974793_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450" y="3706813"/>
            <a:ext cx="3176588"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rot="16200000">
            <a:off x="4999038" y="4846638"/>
            <a:ext cx="2420937" cy="230187"/>
          </a:xfrm>
          <a:prstGeom prst="rect">
            <a:avLst/>
          </a:prstGeom>
          <a:noFill/>
        </p:spPr>
        <p:txBody>
          <a:bodyPr>
            <a:spAutoFit/>
          </a:bodyPr>
          <a:lstStyle/>
          <a:p>
            <a:pPr>
              <a:defRPr/>
            </a:pPr>
            <a:r>
              <a:rPr lang="en-US" sz="900" dirty="0">
                <a:solidFill>
                  <a:schemeClr val="bg1">
                    <a:lumMod val="75000"/>
                  </a:schemeClr>
                </a:solidFill>
              </a:rPr>
              <a:t>CC image by </a:t>
            </a:r>
            <a:r>
              <a:rPr lang="en-US" sz="900" dirty="0" err="1">
                <a:solidFill>
                  <a:schemeClr val="bg1">
                    <a:lumMod val="75000"/>
                  </a:schemeClr>
                </a:solidFill>
              </a:rPr>
              <a:t>waterlilysage</a:t>
            </a:r>
            <a:r>
              <a:rPr lang="en-US" sz="900" dirty="0">
                <a:solidFill>
                  <a:schemeClr val="bg1">
                    <a:lumMod val="75000"/>
                  </a:schemeClr>
                </a:solidFill>
              </a:rPr>
              <a:t>  on </a:t>
            </a:r>
            <a:r>
              <a:rPr lang="en-US" sz="900" dirty="0" err="1">
                <a:solidFill>
                  <a:schemeClr val="bg1">
                    <a:lumMod val="75000"/>
                  </a:schemeClr>
                </a:solidFill>
              </a:rPr>
              <a:t>Flickr</a:t>
            </a:r>
            <a:endParaRPr lang="en-US" sz="900" dirty="0">
              <a:solidFill>
                <a:schemeClr val="bg1">
                  <a:lumMod val="75000"/>
                </a:schemeClr>
              </a:solidFill>
            </a:endParaRPr>
          </a:p>
        </p:txBody>
      </p:sp>
      <p:sp>
        <p:nvSpPr>
          <p:cNvPr id="5120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B9491D83-2265-A84D-95F5-446CCD43B83B}" type="slidenum">
              <a:rPr lang="en-US" sz="1400"/>
              <a:pPr/>
              <a:t>19</a:t>
            </a:fld>
            <a:endParaRPr lang="en-US" sz="14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533400" y="1524000"/>
            <a:ext cx="7993063" cy="4737100"/>
          </a:xfrm>
        </p:spPr>
        <p:txBody>
          <a:bodyPr/>
          <a:lstStyle/>
          <a:p>
            <a:pPr>
              <a:spcAft>
                <a:spcPct val="20000"/>
              </a:spcAft>
            </a:pPr>
            <a:r>
              <a:rPr lang="en-US" sz="2800" dirty="0" smtClean="0">
                <a:latin typeface="Calibri" charset="0"/>
              </a:rPr>
              <a:t>When to collec</a:t>
            </a:r>
            <a:r>
              <a:rPr lang="en-US" sz="2800" dirty="0" smtClean="0">
                <a:latin typeface="Calibri" charset="0"/>
              </a:rPr>
              <a:t>t Metadata?</a:t>
            </a:r>
          </a:p>
          <a:p>
            <a:pPr>
              <a:spcAft>
                <a:spcPct val="20000"/>
              </a:spcAft>
            </a:pPr>
            <a:r>
              <a:rPr lang="en-US" sz="2800" dirty="0" smtClean="0">
                <a:latin typeface="Calibri" charset="0"/>
              </a:rPr>
              <a:t>How to collect Metadata?</a:t>
            </a:r>
          </a:p>
          <a:p>
            <a:pPr>
              <a:spcAft>
                <a:spcPct val="20000"/>
              </a:spcAft>
            </a:pPr>
            <a:r>
              <a:rPr lang="en-US" sz="2800" dirty="0" smtClean="0">
                <a:latin typeface="Calibri" charset="0"/>
              </a:rPr>
              <a:t>Metadata and Documentation</a:t>
            </a:r>
            <a:endParaRPr lang="en-US" sz="2800" dirty="0">
              <a:latin typeface="Calibri" charset="0"/>
            </a:endParaRPr>
          </a:p>
          <a:p>
            <a:pPr>
              <a:spcAft>
                <a:spcPct val="20000"/>
              </a:spcAft>
            </a:pPr>
            <a:r>
              <a:rPr lang="en-US" sz="2800" dirty="0">
                <a:latin typeface="Calibri" charset="0"/>
              </a:rPr>
              <a:t>M</a:t>
            </a:r>
            <a:r>
              <a:rPr lang="en-US" sz="2800" dirty="0" smtClean="0">
                <a:latin typeface="Calibri" charset="0"/>
              </a:rPr>
              <a:t>etadata </a:t>
            </a:r>
            <a:r>
              <a:rPr lang="en-US" sz="2800" dirty="0">
                <a:latin typeface="Calibri" charset="0"/>
              </a:rPr>
              <a:t>standards and how to choose one to use</a:t>
            </a:r>
          </a:p>
          <a:p>
            <a:pPr>
              <a:spcAft>
                <a:spcPct val="20000"/>
              </a:spcAft>
            </a:pPr>
            <a:r>
              <a:rPr lang="en-US" sz="2800" dirty="0">
                <a:latin typeface="Calibri" charset="0"/>
              </a:rPr>
              <a:t>Tips on how to write quality metadata records</a:t>
            </a:r>
          </a:p>
          <a:p>
            <a:pPr>
              <a:spcAft>
                <a:spcPct val="20000"/>
              </a:spcAft>
            </a:pPr>
            <a:endParaRPr lang="en-US" dirty="0">
              <a:latin typeface="Calibri" charset="0"/>
            </a:endParaRPr>
          </a:p>
          <a:p>
            <a:pPr>
              <a:buClr>
                <a:srgbClr val="177F8A"/>
              </a:buClr>
              <a:buFontTx/>
              <a:buNone/>
            </a:pPr>
            <a:endParaRPr lang="en-US" sz="2400" dirty="0">
              <a:latin typeface="Calibri" charset="0"/>
            </a:endParaRPr>
          </a:p>
          <a:p>
            <a:endParaRPr lang="en-US" sz="2400" dirty="0">
              <a:latin typeface="Calibri" charset="0"/>
            </a:endParaRPr>
          </a:p>
        </p:txBody>
      </p:sp>
      <p:sp>
        <p:nvSpPr>
          <p:cNvPr id="19458" name="Title 1"/>
          <p:cNvSpPr>
            <a:spLocks noGrp="1"/>
          </p:cNvSpPr>
          <p:nvPr>
            <p:ph type="title"/>
          </p:nvPr>
        </p:nvSpPr>
        <p:spPr>
          <a:xfrm>
            <a:off x="457200" y="488950"/>
            <a:ext cx="7924800" cy="701675"/>
          </a:xfrm>
        </p:spPr>
        <p:txBody>
          <a:bodyPr/>
          <a:lstStyle/>
          <a:p>
            <a:r>
              <a:rPr lang="en-US">
                <a:latin typeface="Calibri" charset="0"/>
              </a:rPr>
              <a:t>Topics</a:t>
            </a:r>
          </a:p>
        </p:txBody>
      </p:sp>
      <p:sp>
        <p:nvSpPr>
          <p:cNvPr id="1946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155FF17C-5824-724A-9A94-E2F07BDA16ED}" type="slidenum">
              <a:rPr lang="en-US" sz="1400"/>
              <a:pPr/>
              <a:t>2</a:t>
            </a:fld>
            <a:endParaRPr lang="en-US" sz="1400"/>
          </a:p>
        </p:txBody>
      </p:sp>
      <p:pic>
        <p:nvPicPr>
          <p:cNvPr id="3" name="Picture 2"/>
          <p:cNvPicPr>
            <a:picLocks noChangeAspect="1"/>
          </p:cNvPicPr>
          <p:nvPr/>
        </p:nvPicPr>
        <p:blipFill>
          <a:blip r:embed="rId3"/>
          <a:stretch>
            <a:fillRect/>
          </a:stretch>
        </p:blipFill>
        <p:spPr>
          <a:xfrm>
            <a:off x="5334000" y="4572000"/>
            <a:ext cx="2489200" cy="18669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598488" y="1190625"/>
            <a:ext cx="7993062" cy="4737100"/>
          </a:xfrm>
        </p:spPr>
        <p:txBody>
          <a:bodyPr/>
          <a:lstStyle/>
          <a:p>
            <a:pPr>
              <a:buClr>
                <a:srgbClr val="177F8A"/>
              </a:buClr>
              <a:buFontTx/>
              <a:buNone/>
            </a:pPr>
            <a:endParaRPr lang="en-US" sz="2400">
              <a:latin typeface="Calibri" charset="0"/>
            </a:endParaRPr>
          </a:p>
          <a:p>
            <a:endParaRPr lang="en-US" sz="2400">
              <a:latin typeface="Calibri" charset="0"/>
            </a:endParaRPr>
          </a:p>
        </p:txBody>
      </p:sp>
      <p:sp>
        <p:nvSpPr>
          <p:cNvPr id="13314" name="Title 1"/>
          <p:cNvSpPr>
            <a:spLocks noGrp="1"/>
          </p:cNvSpPr>
          <p:nvPr>
            <p:ph type="title"/>
          </p:nvPr>
        </p:nvSpPr>
        <p:spPr>
          <a:xfrm>
            <a:off x="381000" y="457200"/>
            <a:ext cx="9144000" cy="701675"/>
          </a:xfrm>
        </p:spPr>
        <p:txBody>
          <a:bodyPr>
            <a:normAutofit/>
          </a:bodyPr>
          <a:lstStyle/>
          <a:p>
            <a:pPr>
              <a:defRPr/>
            </a:pPr>
            <a:r>
              <a:rPr lang="en-US" dirty="0" smtClean="0">
                <a:ea typeface="ＭＳ Ｐゴシック" pitchFamily="34" charset="-128"/>
              </a:rPr>
              <a:t>Let’s Address these Concerns…</a:t>
            </a:r>
            <a:endParaRPr lang="en-US" i="1" dirty="0" smtClean="0">
              <a:solidFill>
                <a:schemeClr val="accent2">
                  <a:lumMod val="75000"/>
                </a:schemeClr>
              </a:solidFill>
              <a:ea typeface="ＭＳ Ｐゴシック" pitchFamily="34" charset="-128"/>
            </a:endParaRPr>
          </a:p>
        </p:txBody>
      </p:sp>
      <p:graphicFrame>
        <p:nvGraphicFramePr>
          <p:cNvPr id="4" name="Table 3"/>
          <p:cNvGraphicFramePr>
            <a:graphicFrameLocks noGrp="1"/>
          </p:cNvGraphicFramePr>
          <p:nvPr/>
        </p:nvGraphicFramePr>
        <p:xfrm>
          <a:off x="533400" y="1360488"/>
          <a:ext cx="7807325" cy="4964113"/>
        </p:xfrm>
        <a:graphic>
          <a:graphicData uri="http://schemas.openxmlformats.org/drawingml/2006/table">
            <a:tbl>
              <a:tblPr/>
              <a:tblGrid>
                <a:gridCol w="3904483"/>
                <a:gridCol w="3902842"/>
              </a:tblGrid>
              <a:tr h="5932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Calibri" charset="0"/>
                          <a:ea typeface="ＭＳ Ｐゴシック" charset="-128"/>
                          <a:cs typeface="Arial" charset="0"/>
                        </a:rPr>
                        <a:t>Concern</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Calibri" charset="0"/>
                          <a:ea typeface="ＭＳ Ｐゴシック" charset="-128"/>
                          <a:cs typeface="Arial" charset="0"/>
                        </a:rPr>
                        <a:t>Solution</a:t>
                      </a:r>
                    </a:p>
                  </a:txBody>
                  <a:tcPr marL="91436" marR="91436"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5074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ＭＳ Ｐゴシック" charset="-128"/>
                          <a:cs typeface="Arial" charset="0"/>
                        </a:rPr>
                        <a:t>workload required to capture accurate robust metadata </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incorporate metadata creation into data development process – distribute the effort</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242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ＭＳ Ｐゴシック" charset="-128"/>
                          <a:cs typeface="Arial" charset="0"/>
                        </a:rPr>
                        <a:t>time and resources to create, manage, and maintain metadata</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include in grant budget and schedule</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02426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readability / usability of metadata</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use a standardized metadata format</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715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charset="0"/>
                          <a:ea typeface="ＭＳ Ｐゴシック" charset="-128"/>
                          <a:cs typeface="Arial" charset="0"/>
                        </a:rPr>
                        <a:t>discipline specific information and ontologies</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charset="0"/>
                          <a:ea typeface="ＭＳ Ｐゴシック" charset="-128"/>
                          <a:cs typeface="Arial" charset="0"/>
                        </a:rPr>
                        <a:t>use  ‘profile’ standard to require specific information and use specific values</a:t>
                      </a:r>
                    </a:p>
                  </a:txBody>
                  <a:tcPr marL="91436" marR="91436" marT="45721" marB="4572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53271"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6B3D339D-F4F6-334D-A979-6E5AEBAC6927}" type="slidenum">
              <a:rPr lang="en-US" sz="1400"/>
              <a:pPr/>
              <a:t>20</a:t>
            </a:fld>
            <a:endParaRPr lang="en-US" sz="14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04800" y="1103313"/>
            <a:ext cx="8686800" cy="1030287"/>
          </a:xfrm>
        </p:spPr>
        <p:txBody>
          <a:bodyPr>
            <a:noAutofit/>
          </a:bodyPr>
          <a:lstStyle/>
          <a:p>
            <a:pPr marL="109728" indent="0">
              <a:buSzPct val="100000"/>
              <a:buFontTx/>
              <a:buNone/>
              <a:defRPr/>
            </a:pPr>
            <a:r>
              <a:rPr lang="en-US" sz="2800" dirty="0" smtClean="0">
                <a:ea typeface="ＭＳ Ｐゴシック" pitchFamily="34" charset="-128"/>
              </a:rPr>
              <a:t>Many standards collect similar information…factors </a:t>
            </a:r>
            <a:r>
              <a:rPr lang="en-US" sz="2800" dirty="0">
                <a:ea typeface="ＭＳ Ｐゴシック" pitchFamily="34" charset="-128"/>
              </a:rPr>
              <a:t/>
            </a:r>
            <a:br>
              <a:rPr lang="en-US" sz="2800" dirty="0">
                <a:ea typeface="ＭＳ Ｐゴシック" pitchFamily="34" charset="-128"/>
              </a:rPr>
            </a:br>
            <a:r>
              <a:rPr lang="en-US" sz="2800" dirty="0" smtClean="0">
                <a:ea typeface="ＭＳ Ｐゴシック" pitchFamily="34" charset="-128"/>
              </a:rPr>
              <a:t>to consider: </a:t>
            </a:r>
          </a:p>
        </p:txBody>
      </p:sp>
      <p:sp>
        <p:nvSpPr>
          <p:cNvPr id="57346" name="Title 1"/>
          <p:cNvSpPr>
            <a:spLocks noGrp="1"/>
          </p:cNvSpPr>
          <p:nvPr>
            <p:ph type="title"/>
          </p:nvPr>
        </p:nvSpPr>
        <p:spPr>
          <a:xfrm>
            <a:off x="457200" y="441325"/>
            <a:ext cx="9144000" cy="701675"/>
          </a:xfrm>
        </p:spPr>
        <p:txBody>
          <a:bodyPr/>
          <a:lstStyle/>
          <a:p>
            <a:r>
              <a:rPr lang="en-US">
                <a:latin typeface="Calibri" charset="0"/>
              </a:rPr>
              <a:t>Choosing a Metadata Standard</a:t>
            </a:r>
          </a:p>
        </p:txBody>
      </p:sp>
      <p:sp>
        <p:nvSpPr>
          <p:cNvPr id="5734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AFDD2463-8D59-E548-A5E8-EFCF06B4E691}" type="slidenum">
              <a:rPr lang="en-US" sz="1400"/>
              <a:pPr/>
              <a:t>21</a:t>
            </a:fld>
            <a:endParaRPr lang="en-US" sz="1400"/>
          </a:p>
        </p:txBody>
      </p:sp>
      <p:graphicFrame>
        <p:nvGraphicFramePr>
          <p:cNvPr id="2" name="Table 1"/>
          <p:cNvGraphicFramePr>
            <a:graphicFrameLocks noGrp="1"/>
          </p:cNvGraphicFramePr>
          <p:nvPr>
            <p:extLst>
              <p:ext uri="{D42A27DB-BD31-4B8C-83A1-F6EECF244321}">
                <p14:modId xmlns:p14="http://schemas.microsoft.com/office/powerpoint/2010/main" val="1100079090"/>
              </p:ext>
            </p:extLst>
          </p:nvPr>
        </p:nvGraphicFramePr>
        <p:xfrm>
          <a:off x="609600" y="2362200"/>
          <a:ext cx="6096000" cy="2291080"/>
        </p:xfrm>
        <a:graphic>
          <a:graphicData uri="http://schemas.openxmlformats.org/drawingml/2006/table">
            <a:tbl>
              <a:tblPr firstRow="1" bandRow="1">
                <a:tableStyleId>{073A0DAA-6AF3-43AB-8588-CEC1D06C72B9}</a:tableStyleId>
              </a:tblPr>
              <a:tblGrid>
                <a:gridCol w="3962400"/>
                <a:gridCol w="2133600"/>
              </a:tblGrid>
              <a:tr h="370840">
                <a:tc>
                  <a:txBody>
                    <a:bodyPr/>
                    <a:lstStyle/>
                    <a:p>
                      <a:pPr algn="ctr"/>
                      <a:r>
                        <a:rPr lang="en-US" dirty="0" smtClean="0"/>
                        <a:t>Type</a:t>
                      </a:r>
                      <a:endParaRPr lang="en-US" dirty="0"/>
                    </a:p>
                  </a:txBody>
                  <a:tcPr/>
                </a:tc>
                <a:tc>
                  <a:txBody>
                    <a:bodyPr/>
                    <a:lstStyle/>
                    <a:p>
                      <a:pPr algn="ctr"/>
                      <a:r>
                        <a:rPr lang="en-US" dirty="0" smtClean="0"/>
                        <a:t>Standard</a:t>
                      </a:r>
                      <a:endParaRPr lang="en-US" dirty="0"/>
                    </a:p>
                  </a:txBody>
                  <a:tcPr/>
                </a:tc>
              </a:tr>
              <a:tr h="370840">
                <a:tc>
                  <a:txBody>
                    <a:bodyPr/>
                    <a:lstStyle/>
                    <a:p>
                      <a:r>
                        <a:rPr lang="en-US" sz="1800" b="0" dirty="0" smtClean="0"/>
                        <a:t>GIS data? Raster/vector or point data</a:t>
                      </a:r>
                      <a:endParaRPr lang="en-US" b="0" dirty="0"/>
                    </a:p>
                  </a:txBody>
                  <a:tcPr/>
                </a:tc>
                <a:tc>
                  <a:txBody>
                    <a:bodyPr/>
                    <a:lstStyle/>
                    <a:p>
                      <a:r>
                        <a:rPr lang="en-US" sz="1800" b="0" dirty="0" smtClean="0"/>
                        <a:t>FGDC Content Standard</a:t>
                      </a:r>
                      <a:endParaRPr lang="en-US" b="0" dirty="0"/>
                    </a:p>
                  </a:txBody>
                  <a:tcPr/>
                </a:tc>
              </a:tr>
              <a:tr h="370840">
                <a:tc>
                  <a:txBody>
                    <a:bodyPr/>
                    <a:lstStyle/>
                    <a:p>
                      <a:r>
                        <a:rPr lang="en-US" sz="1800" b="0" dirty="0" smtClean="0">
                          <a:ea typeface="ＭＳ Ｐゴシック" pitchFamily="34" charset="-128"/>
                        </a:rPr>
                        <a:t>Data retrieved from instruments such as monitoring stations or satellites</a:t>
                      </a:r>
                      <a:endParaRPr lang="en-US" b="0" dirty="0"/>
                    </a:p>
                  </a:txBody>
                  <a:tcPr/>
                </a:tc>
                <a:tc>
                  <a:txBody>
                    <a:bodyPr/>
                    <a:lstStyle/>
                    <a:p>
                      <a:r>
                        <a:rPr lang="en-US" sz="1800" b="0" dirty="0" smtClean="0">
                          <a:ea typeface="ＭＳ Ｐゴシック" pitchFamily="34" charset="-128"/>
                        </a:rPr>
                        <a:t>ISO 19115</a:t>
                      </a:r>
                      <a:endParaRPr lang="en-US" b="0" dirty="0"/>
                    </a:p>
                  </a:txBody>
                  <a:tcPr/>
                </a:tc>
              </a:tr>
              <a:tr h="370840">
                <a:tc>
                  <a:txBody>
                    <a:bodyPr/>
                    <a:lstStyle/>
                    <a:p>
                      <a:r>
                        <a:rPr lang="en-US" sz="1800" b="0" dirty="0" smtClean="0">
                          <a:ea typeface="ＭＳ Ｐゴシック" pitchFamily="34" charset="-128"/>
                        </a:rPr>
                        <a:t>Ecological data</a:t>
                      </a:r>
                      <a:endParaRPr lang="en-US" b="0" dirty="0"/>
                    </a:p>
                  </a:txBody>
                  <a:tcPr/>
                </a:tc>
                <a:tc>
                  <a:txBody>
                    <a:bodyPr/>
                    <a:lstStyle/>
                    <a:p>
                      <a:r>
                        <a:rPr lang="en-US" b="0" dirty="0" smtClean="0"/>
                        <a:t>Ecological</a:t>
                      </a:r>
                      <a:r>
                        <a:rPr lang="en-US" b="0" baseline="0" dirty="0" smtClean="0"/>
                        <a:t> </a:t>
                      </a:r>
                      <a:r>
                        <a:rPr lang="en-US" b="0" dirty="0" smtClean="0"/>
                        <a:t>Markup Language</a:t>
                      </a:r>
                      <a:endParaRPr lang="en-US" b="0" dirty="0"/>
                    </a:p>
                  </a:txBody>
                  <a:tcPr/>
                </a:tc>
              </a:tr>
            </a:tbl>
          </a:graphicData>
        </a:graphic>
      </p:graphicFrame>
      <p:pic>
        <p:nvPicPr>
          <p:cNvPr id="4" name="Picture 3"/>
          <p:cNvPicPr>
            <a:picLocks noChangeAspect="1"/>
          </p:cNvPicPr>
          <p:nvPr/>
        </p:nvPicPr>
        <p:blipFill>
          <a:blip r:embed="rId3"/>
          <a:stretch>
            <a:fillRect/>
          </a:stretch>
        </p:blipFill>
        <p:spPr>
          <a:xfrm>
            <a:off x="762000" y="4953000"/>
            <a:ext cx="1066800" cy="1066800"/>
          </a:xfrm>
          <a:prstGeom prst="rect">
            <a:avLst/>
          </a:prstGeom>
        </p:spPr>
      </p:pic>
    </p:spTree>
    <p:extLst>
      <p:ext uri="{BB962C8B-B14F-4D97-AF65-F5344CB8AC3E}">
        <p14:creationId xmlns:p14="http://schemas.microsoft.com/office/powerpoint/2010/main" val="88227864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04800" y="1103313"/>
            <a:ext cx="7620000" cy="1030287"/>
          </a:xfrm>
        </p:spPr>
        <p:txBody>
          <a:bodyPr>
            <a:noAutofit/>
          </a:bodyPr>
          <a:lstStyle/>
          <a:p>
            <a:pPr marL="109728" indent="0">
              <a:buSzPct val="100000"/>
              <a:buFontTx/>
              <a:buNone/>
              <a:defRPr/>
            </a:pPr>
            <a:endParaRPr lang="en-US" sz="2800" dirty="0" smtClean="0">
              <a:ea typeface="ＭＳ Ｐゴシック" pitchFamily="34" charset="-128"/>
            </a:endParaRPr>
          </a:p>
          <a:p>
            <a:pPr marL="566928" indent="-457200">
              <a:buSzPct val="100000"/>
              <a:defRPr/>
            </a:pPr>
            <a:r>
              <a:rPr lang="en-US" sz="2800" dirty="0" smtClean="0">
                <a:ea typeface="ＭＳ Ｐゴシック" pitchFamily="34" charset="-128"/>
              </a:rPr>
              <a:t>Organizational Requirements (</a:t>
            </a:r>
            <a:r>
              <a:rPr lang="en-US" sz="2400" dirty="0" smtClean="0">
                <a:ea typeface="ＭＳ Ｐゴシック" pitchFamily="34" charset="-128"/>
              </a:rPr>
              <a:t>Example NASA Measures =&gt; ECHO/ISO 19115</a:t>
            </a:r>
            <a:r>
              <a:rPr lang="en-US" sz="2800" dirty="0" smtClean="0">
                <a:ea typeface="ＭＳ Ｐゴシック" pitchFamily="34" charset="-128"/>
              </a:rPr>
              <a:t>) </a:t>
            </a:r>
          </a:p>
          <a:p>
            <a:pPr marL="566928" indent="-457200">
              <a:buSzPct val="100000"/>
              <a:defRPr/>
            </a:pPr>
            <a:r>
              <a:rPr lang="en-US" sz="2800" dirty="0" smtClean="0">
                <a:ea typeface="ＭＳ Ｐゴシック" pitchFamily="34" charset="-128"/>
              </a:rPr>
              <a:t>Functional Need (Search versus descriptive metadata)</a:t>
            </a:r>
          </a:p>
          <a:p>
            <a:pPr marL="566928" indent="-457200">
              <a:buSzPct val="100000"/>
              <a:defRPr/>
            </a:pPr>
            <a:r>
              <a:rPr lang="en-US" sz="2800" dirty="0" smtClean="0">
                <a:ea typeface="ＭＳ Ｐゴシック" pitchFamily="34" charset="-128"/>
              </a:rPr>
              <a:t>How detailed are the contents (ISO 19115 has quality and provenance specifications too)</a:t>
            </a:r>
          </a:p>
          <a:p>
            <a:pPr marL="566928" indent="-457200">
              <a:buSzPct val="100000"/>
              <a:defRPr/>
            </a:pPr>
            <a:r>
              <a:rPr lang="en-US" sz="2800" dirty="0" smtClean="0">
                <a:ea typeface="ＭＳ Ｐゴシック" pitchFamily="34" charset="-128"/>
              </a:rPr>
              <a:t>Ease of use</a:t>
            </a:r>
          </a:p>
          <a:p>
            <a:pPr marL="566928" indent="-457200">
              <a:buSzPct val="100000"/>
              <a:defRPr/>
            </a:pPr>
            <a:endParaRPr lang="en-US" sz="2800" dirty="0">
              <a:ea typeface="ＭＳ Ｐゴシック" pitchFamily="34" charset="-128"/>
            </a:endParaRPr>
          </a:p>
        </p:txBody>
      </p:sp>
      <p:sp>
        <p:nvSpPr>
          <p:cNvPr id="57346" name="Title 1"/>
          <p:cNvSpPr>
            <a:spLocks noGrp="1"/>
          </p:cNvSpPr>
          <p:nvPr>
            <p:ph type="title"/>
          </p:nvPr>
        </p:nvSpPr>
        <p:spPr>
          <a:xfrm>
            <a:off x="457200" y="441325"/>
            <a:ext cx="9144000" cy="701675"/>
          </a:xfrm>
        </p:spPr>
        <p:txBody>
          <a:bodyPr/>
          <a:lstStyle/>
          <a:p>
            <a:r>
              <a:rPr lang="en-US" dirty="0">
                <a:latin typeface="Calibri" charset="0"/>
              </a:rPr>
              <a:t>Choosing a Metadata Standard</a:t>
            </a:r>
          </a:p>
        </p:txBody>
      </p:sp>
      <p:sp>
        <p:nvSpPr>
          <p:cNvPr id="5734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AFDD2463-8D59-E548-A5E8-EFCF06B4E691}" type="slidenum">
              <a:rPr lang="en-US" sz="1400"/>
              <a:pPr/>
              <a:t>22</a:t>
            </a:fld>
            <a:endParaRPr lang="en-US" sz="1400"/>
          </a:p>
        </p:txBody>
      </p:sp>
    </p:spTree>
    <p:extLst>
      <p:ext uri="{BB962C8B-B14F-4D97-AF65-F5344CB8AC3E}">
        <p14:creationId xmlns:p14="http://schemas.microsoft.com/office/powerpoint/2010/main" val="333830045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029200"/>
            <a:ext cx="36449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Content Placeholder 2"/>
          <p:cNvSpPr>
            <a:spLocks noGrp="1"/>
          </p:cNvSpPr>
          <p:nvPr>
            <p:ph idx="1"/>
          </p:nvPr>
        </p:nvSpPr>
        <p:spPr>
          <a:xfrm>
            <a:off x="304800" y="1295400"/>
            <a:ext cx="6019800" cy="3124200"/>
          </a:xfrm>
        </p:spPr>
        <p:txBody>
          <a:bodyPr>
            <a:noAutofit/>
          </a:bodyPr>
          <a:lstStyle/>
          <a:p>
            <a:pPr>
              <a:buSzPct val="95000"/>
              <a:defRPr/>
            </a:pPr>
            <a:r>
              <a:rPr lang="en-US" dirty="0" smtClean="0">
                <a:ea typeface="ＭＳ Ｐゴシック" pitchFamily="34" charset="-128"/>
              </a:rPr>
              <a:t>Review </a:t>
            </a:r>
            <a:r>
              <a:rPr lang="en-US" dirty="0">
                <a:ea typeface="ＭＳ Ｐゴシック" pitchFamily="34" charset="-128"/>
              </a:rPr>
              <a:t>for accuracy and completeness</a:t>
            </a:r>
          </a:p>
          <a:p>
            <a:pPr>
              <a:buSzPct val="95000"/>
              <a:defRPr/>
            </a:pPr>
            <a:r>
              <a:rPr lang="en-US" dirty="0">
                <a:ea typeface="ＭＳ Ｐゴシック" pitchFamily="34" charset="-128"/>
              </a:rPr>
              <a:t>Have someone else read your record</a:t>
            </a:r>
          </a:p>
          <a:p>
            <a:pPr>
              <a:buSzPct val="95000"/>
              <a:defRPr/>
            </a:pPr>
            <a:r>
              <a:rPr lang="en-US" dirty="0">
                <a:ea typeface="ＭＳ Ｐゴシック" pitchFamily="34" charset="-128"/>
              </a:rPr>
              <a:t>Revise the record, based on comments from your reviewer</a:t>
            </a:r>
          </a:p>
          <a:p>
            <a:pPr>
              <a:buSzPct val="95000"/>
              <a:defRPr/>
            </a:pPr>
            <a:r>
              <a:rPr lang="en-US" dirty="0">
                <a:ea typeface="ＭＳ Ｐゴシック" pitchFamily="34" charset="-128"/>
              </a:rPr>
              <a:t>Review once more before you publish</a:t>
            </a:r>
          </a:p>
          <a:p>
            <a:pPr>
              <a:buClr>
                <a:srgbClr val="177F8A"/>
              </a:buClr>
              <a:buSzPct val="100000"/>
              <a:buFontTx/>
              <a:buNone/>
              <a:defRPr/>
            </a:pPr>
            <a:endParaRPr lang="en-US" sz="2400" dirty="0" smtClean="0">
              <a:ea typeface="ＭＳ Ｐゴシック" pitchFamily="34" charset="-128"/>
            </a:endParaRPr>
          </a:p>
          <a:p>
            <a:pPr marL="109728" indent="0">
              <a:buFontTx/>
              <a:buNone/>
              <a:defRPr/>
            </a:pPr>
            <a:endParaRPr lang="en-US" sz="2400" dirty="0" smtClean="0">
              <a:ea typeface="ＭＳ Ｐゴシック" pitchFamily="34" charset="-128"/>
            </a:endParaRPr>
          </a:p>
        </p:txBody>
      </p:sp>
      <p:sp>
        <p:nvSpPr>
          <p:cNvPr id="67587" name="Title 1"/>
          <p:cNvSpPr>
            <a:spLocks noGrp="1"/>
          </p:cNvSpPr>
          <p:nvPr>
            <p:ph type="title"/>
          </p:nvPr>
        </p:nvSpPr>
        <p:spPr>
          <a:xfrm>
            <a:off x="457200" y="365125"/>
            <a:ext cx="9144000" cy="701675"/>
          </a:xfrm>
        </p:spPr>
        <p:txBody>
          <a:bodyPr/>
          <a:lstStyle/>
          <a:p>
            <a:r>
              <a:rPr lang="en-US">
                <a:latin typeface="Calibri" charset="0"/>
              </a:rPr>
              <a:t>Steps to Create Quality Metadata</a:t>
            </a:r>
          </a:p>
        </p:txBody>
      </p:sp>
      <p:sp>
        <p:nvSpPr>
          <p:cNvPr id="11" name="TextBox 10"/>
          <p:cNvSpPr txBox="1"/>
          <p:nvPr/>
        </p:nvSpPr>
        <p:spPr>
          <a:xfrm rot="16200000">
            <a:off x="7533481" y="5106194"/>
            <a:ext cx="2676525" cy="369888"/>
          </a:xfrm>
          <a:prstGeom prst="rect">
            <a:avLst/>
          </a:prstGeom>
          <a:noFill/>
        </p:spPr>
        <p:txBody>
          <a:bodyPr>
            <a:spAutoFit/>
          </a:bodyPr>
          <a:lstStyle/>
          <a:p>
            <a:pPr>
              <a:defRPr/>
            </a:pPr>
            <a:r>
              <a:rPr lang="en-US" sz="900" dirty="0">
                <a:solidFill>
                  <a:schemeClr val="bg1">
                    <a:lumMod val="75000"/>
                  </a:schemeClr>
                </a:solidFill>
              </a:rPr>
              <a:t>CC image by </a:t>
            </a:r>
            <a:r>
              <a:rPr lang="en-US" sz="900" dirty="0" err="1">
                <a:solidFill>
                  <a:schemeClr val="bg1">
                    <a:lumMod val="75000"/>
                  </a:schemeClr>
                </a:solidFill>
              </a:rPr>
              <a:t>mujalifah</a:t>
            </a:r>
            <a:r>
              <a:rPr lang="en-US" sz="900" dirty="0">
                <a:solidFill>
                  <a:schemeClr val="bg1">
                    <a:lumMod val="75000"/>
                  </a:schemeClr>
                </a:solidFill>
              </a:rPr>
              <a:t> on </a:t>
            </a:r>
          </a:p>
          <a:p>
            <a:pPr>
              <a:defRPr/>
            </a:pPr>
            <a:r>
              <a:rPr lang="en-US" sz="900" dirty="0">
                <a:solidFill>
                  <a:schemeClr val="bg1">
                    <a:lumMod val="75000"/>
                  </a:schemeClr>
                </a:solidFill>
              </a:rPr>
              <a:t>Flickr</a:t>
            </a:r>
          </a:p>
        </p:txBody>
      </p:sp>
      <p:pic>
        <p:nvPicPr>
          <p:cNvPr id="67589" name="Picture 5" descr="http://farm3.staticflickr.com/2729/4291782163_5d5171467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219200"/>
            <a:ext cx="212407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352800"/>
            <a:ext cx="197008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rot="16200000">
            <a:off x="6858000" y="2063750"/>
            <a:ext cx="2057400" cy="368300"/>
          </a:xfrm>
          <a:prstGeom prst="rect">
            <a:avLst/>
          </a:prstGeom>
          <a:noFill/>
        </p:spPr>
        <p:txBody>
          <a:bodyPr>
            <a:spAutoFit/>
          </a:bodyPr>
          <a:lstStyle/>
          <a:p>
            <a:pPr>
              <a:defRPr/>
            </a:pPr>
            <a:r>
              <a:rPr lang="en-US" sz="900" dirty="0">
                <a:solidFill>
                  <a:schemeClr val="bg1">
                    <a:lumMod val="75000"/>
                  </a:schemeClr>
                </a:solidFill>
              </a:rPr>
              <a:t>CC image by Shelly </a:t>
            </a:r>
            <a:r>
              <a:rPr lang="en-US" sz="900" dirty="0" err="1">
                <a:solidFill>
                  <a:schemeClr val="bg1">
                    <a:lumMod val="75000"/>
                  </a:schemeClr>
                </a:solidFill>
              </a:rPr>
              <a:t>Munkberg</a:t>
            </a:r>
            <a:r>
              <a:rPr lang="en-US" sz="900" dirty="0">
                <a:solidFill>
                  <a:schemeClr val="bg1">
                    <a:lumMod val="75000"/>
                  </a:schemeClr>
                </a:solidFill>
              </a:rPr>
              <a:t> on Flickr</a:t>
            </a:r>
          </a:p>
        </p:txBody>
      </p:sp>
      <p:sp>
        <p:nvSpPr>
          <p:cNvPr id="6759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751F4D6A-7D5D-9C4F-AC15-A837F65979A7}" type="slidenum">
              <a:rPr lang="en-US" sz="1400"/>
              <a:pPr/>
              <a:t>23</a:t>
            </a:fld>
            <a:endParaRPr lang="en-US" sz="14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76200" y="1190625"/>
            <a:ext cx="8088313" cy="5667375"/>
          </a:xfrm>
        </p:spPr>
        <p:txBody>
          <a:bodyPr>
            <a:noAutofit/>
          </a:bodyPr>
          <a:lstStyle/>
          <a:p>
            <a:pPr>
              <a:buSzPct val="95000"/>
              <a:defRPr/>
            </a:pPr>
            <a:r>
              <a:rPr lang="en-US" sz="2800" dirty="0">
                <a:solidFill>
                  <a:srgbClr val="000000"/>
                </a:solidFill>
                <a:ea typeface="ＭＳ Ｐゴシック" pitchFamily="34" charset="-128"/>
              </a:rPr>
              <a:t>Do not use </a:t>
            </a:r>
            <a:r>
              <a:rPr lang="en-US" sz="2800" dirty="0" smtClean="0">
                <a:solidFill>
                  <a:srgbClr val="000000"/>
                </a:solidFill>
                <a:ea typeface="ＭＳ Ｐゴシック" pitchFamily="34" charset="-128"/>
              </a:rPr>
              <a:t>jargon -- define </a:t>
            </a:r>
            <a:r>
              <a:rPr lang="en-US" sz="2800" dirty="0">
                <a:solidFill>
                  <a:srgbClr val="000000"/>
                </a:solidFill>
                <a:ea typeface="ＭＳ Ｐゴシック" pitchFamily="34" charset="-128"/>
              </a:rPr>
              <a:t>technical </a:t>
            </a:r>
            <a:r>
              <a:rPr lang="en-US" sz="2800" dirty="0" smtClean="0">
                <a:solidFill>
                  <a:srgbClr val="000000"/>
                </a:solidFill>
                <a:ea typeface="ＭＳ Ｐゴシック" pitchFamily="34" charset="-128"/>
              </a:rPr>
              <a:t>terms</a:t>
            </a:r>
          </a:p>
          <a:p>
            <a:pPr marL="0" indent="0">
              <a:buSzPct val="95000"/>
              <a:buFontTx/>
              <a:buNone/>
              <a:defRPr/>
            </a:pPr>
            <a:r>
              <a:rPr lang="en-US" sz="2800" dirty="0" smtClean="0">
                <a:solidFill>
                  <a:srgbClr val="000000"/>
                </a:solidFill>
                <a:ea typeface="ＭＳ Ｐゴシック" pitchFamily="34" charset="-128"/>
              </a:rPr>
              <a:t>     and </a:t>
            </a:r>
            <a:r>
              <a:rPr lang="en-US" sz="2800" dirty="0">
                <a:solidFill>
                  <a:srgbClr val="000000"/>
                </a:solidFill>
                <a:ea typeface="ＭＳ Ｐゴシック" pitchFamily="34" charset="-128"/>
              </a:rPr>
              <a:t>acronyms:</a:t>
            </a:r>
          </a:p>
          <a:p>
            <a:pPr lvl="1">
              <a:buSzPct val="90000"/>
              <a:defRPr/>
            </a:pPr>
            <a:r>
              <a:rPr lang="en-US" sz="2400" dirty="0">
                <a:solidFill>
                  <a:srgbClr val="000000"/>
                </a:solidFill>
                <a:ea typeface="ＭＳ Ｐゴシック" pitchFamily="34" charset="-128"/>
              </a:rPr>
              <a:t>CA, LA, GPS, GIS : what do these mean?</a:t>
            </a:r>
          </a:p>
          <a:p>
            <a:pPr>
              <a:buSzPct val="100000"/>
              <a:defRPr/>
            </a:pPr>
            <a:r>
              <a:rPr lang="en-US" sz="2800" dirty="0">
                <a:solidFill>
                  <a:srgbClr val="000000"/>
                </a:solidFill>
                <a:ea typeface="ＭＳ Ｐゴシック" pitchFamily="34" charset="-128"/>
              </a:rPr>
              <a:t>Clearly state data limitations</a:t>
            </a:r>
          </a:p>
          <a:p>
            <a:pPr lvl="1">
              <a:buSzPct val="90000"/>
              <a:defRPr/>
            </a:pPr>
            <a:r>
              <a:rPr lang="en-US" sz="2400" dirty="0">
                <a:solidFill>
                  <a:srgbClr val="000000"/>
                </a:solidFill>
                <a:ea typeface="ＭＳ Ｐゴシック" pitchFamily="34" charset="-128"/>
              </a:rPr>
              <a:t>E.g., data set omissions, completeness of data</a:t>
            </a:r>
          </a:p>
          <a:p>
            <a:pPr lvl="1">
              <a:buSzPct val="90000"/>
              <a:defRPr/>
            </a:pPr>
            <a:r>
              <a:rPr lang="en-US" sz="2400" dirty="0">
                <a:solidFill>
                  <a:srgbClr val="000000"/>
                </a:solidFill>
                <a:ea typeface="ＭＳ Ｐゴシック" pitchFamily="34" charset="-128"/>
              </a:rPr>
              <a:t>Express considerations for appropriate re-use of the data</a:t>
            </a:r>
          </a:p>
          <a:p>
            <a:pPr>
              <a:buSzPct val="100000"/>
              <a:defRPr/>
            </a:pPr>
            <a:r>
              <a:rPr lang="en-US" sz="2800" dirty="0">
                <a:solidFill>
                  <a:srgbClr val="000000"/>
                </a:solidFill>
                <a:ea typeface="ＭＳ Ｐゴシック" pitchFamily="34" charset="-128"/>
              </a:rPr>
              <a:t>Use “none” or “unknown” meaningfully</a:t>
            </a:r>
          </a:p>
          <a:p>
            <a:pPr lvl="1">
              <a:buSzPct val="90000"/>
              <a:defRPr/>
            </a:pPr>
            <a:r>
              <a:rPr lang="en-US" sz="2400" dirty="0">
                <a:solidFill>
                  <a:srgbClr val="000000"/>
                </a:solidFill>
                <a:ea typeface="ＭＳ Ｐゴシック" pitchFamily="34" charset="-128"/>
              </a:rPr>
              <a:t>None usually means that you knew about data and nothing existed (e.g., a “0” cubic feet per second discharge value)</a:t>
            </a:r>
          </a:p>
          <a:p>
            <a:pPr lvl="1">
              <a:buSzPct val="90000"/>
              <a:defRPr/>
            </a:pPr>
            <a:r>
              <a:rPr lang="en-US" sz="2400" dirty="0">
                <a:solidFill>
                  <a:srgbClr val="000000"/>
                </a:solidFill>
                <a:ea typeface="ＭＳ Ｐゴシック" pitchFamily="34" charset="-128"/>
              </a:rPr>
              <a:t>Unknown means that you don’t know whether that data existed or not (e.g., a null value)</a:t>
            </a:r>
          </a:p>
          <a:p>
            <a:pPr>
              <a:buClr>
                <a:srgbClr val="177F8A"/>
              </a:buClr>
              <a:buSzPct val="100000"/>
              <a:buFontTx/>
              <a:buNone/>
              <a:defRPr/>
            </a:pPr>
            <a:endParaRPr lang="en-US" sz="2400" dirty="0" smtClean="0">
              <a:ea typeface="ＭＳ Ｐゴシック" pitchFamily="34" charset="-128"/>
            </a:endParaRPr>
          </a:p>
          <a:p>
            <a:pPr>
              <a:buFont typeface="Arial" pitchFamily="34" charset="0"/>
              <a:buChar char="•"/>
              <a:defRPr/>
            </a:pPr>
            <a:endParaRPr lang="en-US" sz="2400" dirty="0" smtClean="0">
              <a:ea typeface="ＭＳ Ｐゴシック" pitchFamily="34" charset="-128"/>
            </a:endParaRPr>
          </a:p>
        </p:txBody>
      </p:sp>
      <p:sp>
        <p:nvSpPr>
          <p:cNvPr id="69634" name="Title 1"/>
          <p:cNvSpPr>
            <a:spLocks noGrp="1"/>
          </p:cNvSpPr>
          <p:nvPr>
            <p:ph type="title"/>
          </p:nvPr>
        </p:nvSpPr>
        <p:spPr>
          <a:xfrm>
            <a:off x="457200" y="228600"/>
            <a:ext cx="9144000" cy="701675"/>
          </a:xfrm>
        </p:spPr>
        <p:txBody>
          <a:bodyPr/>
          <a:lstStyle/>
          <a:p>
            <a:r>
              <a:rPr lang="en-US">
                <a:latin typeface="Calibri" charset="0"/>
              </a:rPr>
              <a:t>Tips for Writing Quality Metadata</a:t>
            </a:r>
          </a:p>
        </p:txBody>
      </p:sp>
      <p:sp>
        <p:nvSpPr>
          <p:cNvPr id="696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F417A391-1842-3B49-B8E5-8D4F9757E540}" type="slidenum">
              <a:rPr lang="en-US" sz="1400"/>
              <a:pPr/>
              <a:t>24</a:t>
            </a:fld>
            <a:endParaRPr lang="en-US" sz="14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28600" y="1219200"/>
            <a:ext cx="5486400" cy="4737100"/>
          </a:xfrm>
        </p:spPr>
        <p:txBody>
          <a:bodyPr>
            <a:noAutofit/>
          </a:bodyPr>
          <a:lstStyle/>
          <a:p>
            <a:pPr marL="0" indent="0">
              <a:buSzPct val="95000"/>
              <a:buNone/>
              <a:defRPr/>
            </a:pPr>
            <a:r>
              <a:rPr lang="en-US" b="1" dirty="0" smtClean="0">
                <a:ea typeface="ＭＳ Ｐゴシック" pitchFamily="34" charset="-128"/>
              </a:rPr>
              <a:t>A </a:t>
            </a:r>
            <a:r>
              <a:rPr lang="en-US" b="1" dirty="0" smtClean="0">
                <a:ea typeface="ＭＳ Ｐゴシック" pitchFamily="34" charset="-128"/>
              </a:rPr>
              <a:t>Clear Choice: Which title is better</a:t>
            </a:r>
            <a:r>
              <a:rPr lang="en-US" b="1" dirty="0" smtClean="0">
                <a:ea typeface="ＭＳ Ｐゴシック" pitchFamily="34" charset="-128"/>
              </a:rPr>
              <a:t>?</a:t>
            </a:r>
            <a:endParaRPr lang="en-US" dirty="0" smtClean="0">
              <a:ea typeface="ＭＳ Ｐゴシック" pitchFamily="34" charset="-128"/>
            </a:endParaRPr>
          </a:p>
          <a:p>
            <a:pPr>
              <a:buSzPct val="95000"/>
              <a:defRPr/>
            </a:pPr>
            <a:r>
              <a:rPr lang="en-US" dirty="0" smtClean="0"/>
              <a:t>NDVI Trends</a:t>
            </a:r>
            <a:endParaRPr lang="en-US" i="1" dirty="0" smtClean="0">
              <a:ea typeface="ＭＳ Ｐゴシック" pitchFamily="34" charset="-128"/>
            </a:endParaRPr>
          </a:p>
          <a:p>
            <a:pPr marL="109728" indent="0">
              <a:buSzPct val="100000"/>
              <a:buFontTx/>
              <a:buNone/>
              <a:defRPr/>
            </a:pPr>
            <a:r>
              <a:rPr lang="en-US" dirty="0" smtClean="0">
                <a:solidFill>
                  <a:srgbClr val="FF0000"/>
                </a:solidFill>
                <a:ea typeface="ＭＳ Ｐゴシック" pitchFamily="34" charset="-128"/>
              </a:rPr>
              <a:t> OR</a:t>
            </a:r>
          </a:p>
          <a:p>
            <a:r>
              <a:rPr lang="en-US" dirty="0"/>
              <a:t>Long-Term Arctic Growing Season NDVI Trends from GIMMS 3g, 1982- 2012 </a:t>
            </a:r>
            <a:endParaRPr lang="en-US" dirty="0"/>
          </a:p>
          <a:p>
            <a:pPr marL="1367028" lvl="2" indent="-457200">
              <a:defRPr/>
            </a:pPr>
            <a:r>
              <a:rPr lang="en-US" dirty="0"/>
              <a:t>Arctic </a:t>
            </a:r>
            <a:r>
              <a:rPr lang="en-US" dirty="0" smtClean="0">
                <a:solidFill>
                  <a:srgbClr val="FF0000"/>
                </a:solidFill>
                <a:ea typeface="ＭＳ Ｐゴシック" pitchFamily="34" charset="-128"/>
              </a:rPr>
              <a:t>(</a:t>
            </a:r>
            <a:r>
              <a:rPr lang="en-US" dirty="0">
                <a:solidFill>
                  <a:srgbClr val="FF0000"/>
                </a:solidFill>
                <a:ea typeface="ＭＳ Ｐゴシック" pitchFamily="34" charset="-128"/>
              </a:rPr>
              <a:t>where) </a:t>
            </a:r>
            <a:endParaRPr lang="en-US" dirty="0" smtClean="0">
              <a:solidFill>
                <a:srgbClr val="FF0000"/>
              </a:solidFill>
              <a:ea typeface="ＭＳ Ｐゴシック" pitchFamily="34" charset="-128"/>
            </a:endParaRPr>
          </a:p>
          <a:p>
            <a:pPr marL="1367028" lvl="2" indent="-457200">
              <a:defRPr/>
            </a:pPr>
            <a:r>
              <a:rPr lang="en-US" dirty="0" smtClean="0">
                <a:ea typeface="ＭＳ Ｐゴシック" pitchFamily="34" charset="-128"/>
              </a:rPr>
              <a:t>NDVI</a:t>
            </a:r>
            <a:r>
              <a:rPr lang="en-US" dirty="0" smtClean="0">
                <a:solidFill>
                  <a:srgbClr val="FF0000"/>
                </a:solidFill>
                <a:ea typeface="ＭＳ Ｐゴシック" pitchFamily="34" charset="-128"/>
              </a:rPr>
              <a:t>(</a:t>
            </a:r>
            <a:r>
              <a:rPr lang="en-US" dirty="0">
                <a:solidFill>
                  <a:srgbClr val="FF0000"/>
                </a:solidFill>
                <a:ea typeface="ＭＳ Ｐゴシック" pitchFamily="34" charset="-128"/>
              </a:rPr>
              <a:t>what)</a:t>
            </a:r>
            <a:r>
              <a:rPr lang="en-US" dirty="0">
                <a:ea typeface="ＭＳ Ｐゴシック" pitchFamily="34" charset="-128"/>
              </a:rPr>
              <a:t> </a:t>
            </a:r>
            <a:endParaRPr lang="en-US" dirty="0" smtClean="0">
              <a:ea typeface="ＭＳ Ｐゴシック" pitchFamily="34" charset="-128"/>
            </a:endParaRPr>
          </a:p>
          <a:p>
            <a:pPr marL="1367028" lvl="2" indent="-457200">
              <a:defRPr/>
            </a:pPr>
            <a:r>
              <a:rPr lang="en-US" dirty="0"/>
              <a:t>GIMMS 3g</a:t>
            </a:r>
            <a:r>
              <a:rPr lang="en-US" dirty="0" smtClean="0">
                <a:solidFill>
                  <a:srgbClr val="FF0000"/>
                </a:solidFill>
                <a:ea typeface="ＭＳ Ｐゴシック" pitchFamily="34" charset="-128"/>
              </a:rPr>
              <a:t>(How) </a:t>
            </a:r>
          </a:p>
          <a:p>
            <a:pPr marL="1367028" lvl="2" indent="-457200">
              <a:defRPr/>
            </a:pPr>
            <a:r>
              <a:rPr lang="en-US" dirty="0"/>
              <a:t>1982- 2012 </a:t>
            </a:r>
            <a:r>
              <a:rPr lang="en-US" dirty="0" smtClean="0">
                <a:ea typeface="ＭＳ Ｐゴシック" pitchFamily="34" charset="-128"/>
              </a:rPr>
              <a:t> </a:t>
            </a:r>
            <a:r>
              <a:rPr lang="en-US" dirty="0">
                <a:solidFill>
                  <a:srgbClr val="FF0000"/>
                </a:solidFill>
                <a:ea typeface="ＭＳ Ｐゴシック" pitchFamily="34" charset="-128"/>
              </a:rPr>
              <a:t>(when)</a:t>
            </a:r>
          </a:p>
          <a:p>
            <a:pPr>
              <a:buFont typeface="Arial" pitchFamily="34" charset="0"/>
              <a:buChar char="•"/>
              <a:defRPr/>
            </a:pPr>
            <a:endParaRPr lang="en-US" sz="2400" dirty="0" smtClean="0">
              <a:ea typeface="ＭＳ Ｐゴシック" pitchFamily="34" charset="-128"/>
            </a:endParaRPr>
          </a:p>
        </p:txBody>
      </p:sp>
      <p:sp>
        <p:nvSpPr>
          <p:cNvPr id="73730" name="Title 1"/>
          <p:cNvSpPr>
            <a:spLocks noGrp="1"/>
          </p:cNvSpPr>
          <p:nvPr>
            <p:ph type="title"/>
          </p:nvPr>
        </p:nvSpPr>
        <p:spPr>
          <a:xfrm>
            <a:off x="381000" y="381000"/>
            <a:ext cx="9144000" cy="701675"/>
          </a:xfrm>
        </p:spPr>
        <p:txBody>
          <a:bodyPr/>
          <a:lstStyle/>
          <a:p>
            <a:r>
              <a:rPr lang="en-US">
                <a:latin typeface="Calibri" charset="0"/>
              </a:rPr>
              <a:t>Tips for Writing Quality Metadata</a:t>
            </a:r>
          </a:p>
        </p:txBody>
      </p:sp>
      <p:sp>
        <p:nvSpPr>
          <p:cNvPr id="73733"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F572C8FB-332D-0248-9521-FEBDE711070E}" type="slidenum">
              <a:rPr lang="en-US" sz="1400"/>
              <a:pPr/>
              <a:t>25</a:t>
            </a:fld>
            <a:endParaRPr lang="en-US" sz="1400"/>
          </a:p>
        </p:txBody>
      </p:sp>
      <p:pic>
        <p:nvPicPr>
          <p:cNvPr id="2" name="Picture 1"/>
          <p:cNvPicPr>
            <a:picLocks noChangeAspect="1"/>
          </p:cNvPicPr>
          <p:nvPr/>
        </p:nvPicPr>
        <p:blipFill rotWithShape="1">
          <a:blip r:embed="rId3"/>
          <a:srcRect b="6918"/>
          <a:stretch/>
        </p:blipFill>
        <p:spPr>
          <a:xfrm>
            <a:off x="4800600" y="2286000"/>
            <a:ext cx="4189510" cy="3759200"/>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anim calcmode="lin" valueType="num">
                                      <p:cBhvr additive="base">
                                        <p:cTn id="7"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anim calcmode="lin" valueType="num">
                                      <p:cBhvr additive="base">
                                        <p:cTn id="1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31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anim calcmode="lin" valueType="num">
                                      <p:cBhvr additive="base">
                                        <p:cTn id="15"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31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anim calcmode="lin" valueType="num">
                                      <p:cBhvr additive="base">
                                        <p:cTn id="19"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315">
                                            <p:txEl>
                                              <p:pRg st="7" end="7"/>
                                            </p:txEl>
                                          </p:spTgt>
                                        </p:tgtEl>
                                        <p:attrNameLst>
                                          <p:attrName>style.visibility</p:attrName>
                                        </p:attrNameLst>
                                      </p:cBhvr>
                                      <p:to>
                                        <p:strVal val="visible"/>
                                      </p:to>
                                    </p:set>
                                    <p:anim calcmode="lin" valueType="num">
                                      <p:cBhvr additive="base">
                                        <p:cTn id="23"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Content Placeholder 2"/>
          <p:cNvSpPr>
            <a:spLocks noGrp="1"/>
          </p:cNvSpPr>
          <p:nvPr>
            <p:ph idx="1"/>
          </p:nvPr>
        </p:nvSpPr>
        <p:spPr>
          <a:xfrm>
            <a:off x="457200" y="1358900"/>
            <a:ext cx="7993063" cy="4737100"/>
          </a:xfrm>
        </p:spPr>
        <p:txBody>
          <a:bodyPr/>
          <a:lstStyle/>
          <a:p>
            <a:pPr>
              <a:buSzPct val="95000"/>
            </a:pPr>
            <a:r>
              <a:rPr lang="en-US" sz="2800">
                <a:latin typeface="Calibri" charset="0"/>
              </a:rPr>
              <a:t>Remember: a computer will read your metadata</a:t>
            </a:r>
          </a:p>
          <a:p>
            <a:pPr>
              <a:buSzPct val="95000"/>
            </a:pPr>
            <a:r>
              <a:rPr lang="en-US" sz="2800">
                <a:latin typeface="Calibri" charset="0"/>
              </a:rPr>
              <a:t>Do not use symbols that could be misinterpreted: Examples: ! @ # % { } | / \ &lt; &gt; ~</a:t>
            </a:r>
          </a:p>
          <a:p>
            <a:pPr>
              <a:buSzPct val="95000"/>
            </a:pPr>
            <a:r>
              <a:rPr lang="en-US" sz="2800">
                <a:latin typeface="Calibri" charset="0"/>
              </a:rPr>
              <a:t>Do not use tabs, indents, or line feeds/carriage returns</a:t>
            </a:r>
          </a:p>
          <a:p>
            <a:pPr>
              <a:buSzPct val="95000"/>
            </a:pPr>
            <a:r>
              <a:rPr lang="en-US" sz="2800">
                <a:latin typeface="Calibri" charset="0"/>
              </a:rPr>
              <a:t>When copying and pasting from other sources, use a text editor (e.g., Notepad) to eliminate hidden characters</a:t>
            </a:r>
          </a:p>
          <a:p>
            <a:pPr>
              <a:buClr>
                <a:srgbClr val="177F8A"/>
              </a:buClr>
              <a:buFontTx/>
              <a:buNone/>
            </a:pPr>
            <a:endParaRPr lang="en-US" sz="2400">
              <a:latin typeface="Calibri" charset="0"/>
            </a:endParaRPr>
          </a:p>
          <a:p>
            <a:endParaRPr lang="en-US" sz="2400">
              <a:latin typeface="Calibri" charset="0"/>
            </a:endParaRPr>
          </a:p>
        </p:txBody>
      </p:sp>
      <p:sp>
        <p:nvSpPr>
          <p:cNvPr id="79874" name="Title 1"/>
          <p:cNvSpPr>
            <a:spLocks noGrp="1"/>
          </p:cNvSpPr>
          <p:nvPr>
            <p:ph type="title"/>
          </p:nvPr>
        </p:nvSpPr>
        <p:spPr>
          <a:xfrm>
            <a:off x="457200" y="381000"/>
            <a:ext cx="9144000" cy="701675"/>
          </a:xfrm>
        </p:spPr>
        <p:txBody>
          <a:bodyPr/>
          <a:lstStyle/>
          <a:p>
            <a:r>
              <a:rPr lang="en-US">
                <a:latin typeface="Calibri" charset="0"/>
              </a:rPr>
              <a:t>Tips for Writing Quality Metadata</a:t>
            </a:r>
          </a:p>
        </p:txBody>
      </p:sp>
      <p:sp>
        <p:nvSpPr>
          <p:cNvPr id="7987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A75FA245-786A-B241-A9E0-49E669482290}" type="slidenum">
              <a:rPr lang="en-US" sz="1400"/>
              <a:pPr/>
              <a:t>26</a:t>
            </a:fld>
            <a:endParaRPr lang="en-US" sz="14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98488" y="1285875"/>
            <a:ext cx="7993062" cy="4962525"/>
          </a:xfrm>
        </p:spPr>
        <p:txBody>
          <a:bodyPr>
            <a:noAutofit/>
          </a:bodyPr>
          <a:lstStyle/>
          <a:p>
            <a:pPr>
              <a:defRPr/>
            </a:pPr>
            <a:r>
              <a:rPr lang="en-US" sz="2000" dirty="0" smtClean="0">
                <a:ea typeface="ＭＳ Ｐゴシック" pitchFamily="34" charset="-128"/>
              </a:rPr>
              <a:t>Metadata is documentation of data</a:t>
            </a:r>
          </a:p>
          <a:p>
            <a:pPr>
              <a:defRPr/>
            </a:pPr>
            <a:r>
              <a:rPr lang="en-US" sz="2000" dirty="0" smtClean="0">
                <a:ea typeface="ＭＳ Ｐゴシック" pitchFamily="34" charset="-128"/>
              </a:rPr>
              <a:t>A metadata record captures critical information about the content of a dataset</a:t>
            </a:r>
          </a:p>
          <a:p>
            <a:pPr>
              <a:defRPr/>
            </a:pPr>
            <a:r>
              <a:rPr lang="en-US" sz="2000" dirty="0" smtClean="0">
                <a:ea typeface="ＭＳ Ｐゴシック" pitchFamily="34" charset="-128"/>
              </a:rPr>
              <a:t>Metadata allows data to be discovered, accessed, and re-used</a:t>
            </a:r>
          </a:p>
          <a:p>
            <a:pPr>
              <a:defRPr/>
            </a:pPr>
            <a:r>
              <a:rPr lang="en-US" sz="2000" dirty="0" smtClean="0">
                <a:ea typeface="ＭＳ Ｐゴシック" pitchFamily="34" charset="-128"/>
              </a:rPr>
              <a:t>A metadata standard provides structure and consistency to data documentation</a:t>
            </a:r>
          </a:p>
          <a:p>
            <a:pPr>
              <a:defRPr/>
            </a:pPr>
            <a:r>
              <a:rPr lang="en-US" sz="2000" dirty="0" smtClean="0">
                <a:ea typeface="ＭＳ Ｐゴシック" pitchFamily="34" charset="-128"/>
              </a:rPr>
              <a:t>Standards and tools vary – select according to defined criteria such as data type, organizational guidance, and available resources</a:t>
            </a:r>
          </a:p>
          <a:p>
            <a:pPr>
              <a:defRPr/>
            </a:pPr>
            <a:r>
              <a:rPr lang="en-US" sz="2000" dirty="0">
                <a:ea typeface="ＭＳ Ｐゴシック" pitchFamily="34" charset="-128"/>
              </a:rPr>
              <a:t>Metadata is of critical importance to data developers, data users, and organizations</a:t>
            </a:r>
          </a:p>
          <a:p>
            <a:pPr>
              <a:defRPr/>
            </a:pPr>
            <a:r>
              <a:rPr lang="en-US" sz="2000" dirty="0" smtClean="0">
                <a:ea typeface="ＭＳ Ｐゴシック" pitchFamily="34" charset="-128"/>
              </a:rPr>
              <a:t>Writing quality metadata is important because records are expected to last with the data over decades</a:t>
            </a:r>
            <a:endParaRPr lang="en-US" sz="2000" dirty="0">
              <a:ea typeface="ＭＳ Ｐゴシック" pitchFamily="34" charset="-128"/>
            </a:endParaRPr>
          </a:p>
          <a:p>
            <a:pPr>
              <a:defRPr/>
            </a:pPr>
            <a:r>
              <a:rPr lang="en-US" sz="2000" dirty="0">
                <a:ea typeface="ＭＳ Ｐゴシック" pitchFamily="34" charset="-128"/>
              </a:rPr>
              <a:t>Metadata completes a dataset</a:t>
            </a:r>
            <a:r>
              <a:rPr lang="en-US" sz="2000" dirty="0" smtClean="0">
                <a:ea typeface="ＭＳ Ｐゴシック" pitchFamily="34" charset="-128"/>
              </a:rPr>
              <a:t>.</a:t>
            </a:r>
            <a:endParaRPr lang="en-US" sz="2000" dirty="0">
              <a:ea typeface="ＭＳ Ｐゴシック" pitchFamily="34" charset="-128"/>
            </a:endParaRPr>
          </a:p>
          <a:p>
            <a:pPr marL="365760" lvl="1" indent="-256032">
              <a:spcBef>
                <a:spcPts val="400"/>
              </a:spcBef>
              <a:buClr>
                <a:srgbClr val="177F8A"/>
              </a:buClr>
              <a:buFontTx/>
              <a:buNone/>
              <a:defRPr/>
            </a:pPr>
            <a:r>
              <a:rPr lang="en-US" sz="2000" b="1" i="1" dirty="0" smtClean="0">
                <a:solidFill>
                  <a:srgbClr val="10253F"/>
                </a:solidFill>
                <a:ea typeface="ＭＳ Ｐゴシック" pitchFamily="34" charset="-128"/>
              </a:rPr>
              <a:t>Creating </a:t>
            </a:r>
            <a:r>
              <a:rPr lang="en-US" sz="2000" b="1" i="1" dirty="0">
                <a:solidFill>
                  <a:srgbClr val="10253F"/>
                </a:solidFill>
                <a:ea typeface="ＭＳ Ｐゴシック" pitchFamily="34" charset="-128"/>
              </a:rPr>
              <a:t>robust metadata is in your OWN best interest!</a:t>
            </a:r>
            <a:endParaRPr lang="en-US" sz="2000" b="1" dirty="0">
              <a:solidFill>
                <a:srgbClr val="10253F"/>
              </a:solidFill>
              <a:ea typeface="ＭＳ Ｐゴシック" pitchFamily="34" charset="-128"/>
            </a:endParaRPr>
          </a:p>
          <a:p>
            <a:pPr>
              <a:buClr>
                <a:srgbClr val="177F8A"/>
              </a:buClr>
              <a:buSzPct val="100000"/>
              <a:buFontTx/>
              <a:buNone/>
              <a:defRPr/>
            </a:pPr>
            <a:endParaRPr lang="en-US" sz="2400" dirty="0" smtClean="0">
              <a:ea typeface="ＭＳ Ｐゴシック" pitchFamily="34" charset="-128"/>
            </a:endParaRPr>
          </a:p>
          <a:p>
            <a:pPr marL="109728" indent="0">
              <a:buFontTx/>
              <a:buNone/>
              <a:defRPr/>
            </a:pPr>
            <a:endParaRPr lang="en-US" sz="2400" dirty="0" smtClean="0">
              <a:ea typeface="ＭＳ Ｐゴシック" pitchFamily="34" charset="-128"/>
            </a:endParaRPr>
          </a:p>
        </p:txBody>
      </p:sp>
      <p:sp>
        <p:nvSpPr>
          <p:cNvPr id="88066" name="Title 1"/>
          <p:cNvSpPr>
            <a:spLocks noGrp="1"/>
          </p:cNvSpPr>
          <p:nvPr>
            <p:ph type="title"/>
          </p:nvPr>
        </p:nvSpPr>
        <p:spPr>
          <a:xfrm>
            <a:off x="533400" y="381000"/>
            <a:ext cx="9144000" cy="701675"/>
          </a:xfrm>
        </p:spPr>
        <p:txBody>
          <a:bodyPr/>
          <a:lstStyle/>
          <a:p>
            <a:r>
              <a:rPr lang="en-US">
                <a:latin typeface="Calibri" charset="0"/>
              </a:rPr>
              <a:t>Summary</a:t>
            </a:r>
          </a:p>
        </p:txBody>
      </p:sp>
      <p:sp>
        <p:nvSpPr>
          <p:cNvPr id="8806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6E3A9AAB-37C2-9C47-A12B-B25CEC169743}" type="slidenum">
              <a:rPr lang="en-US" sz="1400"/>
              <a:pPr/>
              <a:t>27</a:t>
            </a:fld>
            <a:endParaRPr lang="en-US" sz="140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a:xfrm>
            <a:off x="598488" y="1190625"/>
            <a:ext cx="7993062" cy="4737100"/>
          </a:xfrm>
        </p:spPr>
        <p:txBody>
          <a:bodyPr/>
          <a:lstStyle/>
          <a:p>
            <a:pPr>
              <a:buClr>
                <a:srgbClr val="177F8A"/>
              </a:buClr>
              <a:buFontTx/>
              <a:buNone/>
            </a:pPr>
            <a:endParaRPr lang="en-US" sz="2400" dirty="0">
              <a:latin typeface="Calibri" charset="0"/>
            </a:endParaRPr>
          </a:p>
          <a:p>
            <a:endParaRPr lang="en-US" sz="2400" dirty="0">
              <a:latin typeface="Calibri" charset="0"/>
            </a:endParaRPr>
          </a:p>
        </p:txBody>
      </p:sp>
      <p:sp>
        <p:nvSpPr>
          <p:cNvPr id="23554" name="Title 1"/>
          <p:cNvSpPr>
            <a:spLocks noGrp="1"/>
          </p:cNvSpPr>
          <p:nvPr>
            <p:ph type="title"/>
          </p:nvPr>
        </p:nvSpPr>
        <p:spPr>
          <a:xfrm>
            <a:off x="457200" y="488950"/>
            <a:ext cx="7848600" cy="701675"/>
          </a:xfrm>
        </p:spPr>
        <p:txBody>
          <a:bodyPr/>
          <a:lstStyle/>
          <a:p>
            <a:r>
              <a:rPr lang="en-US" dirty="0" smtClean="0">
                <a:latin typeface="Calibri" charset="0"/>
              </a:rPr>
              <a:t>When to collect Metadata?</a:t>
            </a:r>
            <a:endParaRPr lang="en-US" dirty="0">
              <a:latin typeface="Calibri" charset="0"/>
            </a:endParaRPr>
          </a:p>
        </p:txBody>
      </p:sp>
      <p:pic>
        <p:nvPicPr>
          <p:cNvPr id="23555" name="Picture 1" descr="C:\Users\Quercus2\Desktop\CIMMY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1524000" cy="102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DD9BC274-3F94-B44E-A5FE-FAB5F193CAEC}" type="slidenum">
              <a:rPr lang="en-US" sz="1400"/>
              <a:pPr/>
              <a:t>3</a:t>
            </a:fld>
            <a:endParaRPr lang="en-US" sz="1400"/>
          </a:p>
        </p:txBody>
      </p:sp>
      <p:pic>
        <p:nvPicPr>
          <p:cNvPr id="2" name="Picture 1"/>
          <p:cNvPicPr>
            <a:picLocks noChangeAspect="1"/>
          </p:cNvPicPr>
          <p:nvPr/>
        </p:nvPicPr>
        <p:blipFill>
          <a:blip r:embed="rId4"/>
          <a:stretch>
            <a:fillRect/>
          </a:stretch>
        </p:blipFill>
        <p:spPr>
          <a:xfrm>
            <a:off x="3352800" y="1524000"/>
            <a:ext cx="1861457" cy="1371600"/>
          </a:xfrm>
          <a:prstGeom prst="rect">
            <a:avLst/>
          </a:prstGeom>
        </p:spPr>
      </p:pic>
      <p:sp>
        <p:nvSpPr>
          <p:cNvPr id="3" name="Right Arrow 2"/>
          <p:cNvSpPr/>
          <p:nvPr/>
        </p:nvSpPr>
        <p:spPr bwMode="auto">
          <a:xfrm>
            <a:off x="2362200" y="2133600"/>
            <a:ext cx="990600" cy="381000"/>
          </a:xfrm>
          <a:prstGeom prs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sp>
        <p:nvSpPr>
          <p:cNvPr id="4" name="TextBox 3"/>
          <p:cNvSpPr txBox="1"/>
          <p:nvPr/>
        </p:nvSpPr>
        <p:spPr>
          <a:xfrm>
            <a:off x="5486400" y="1828800"/>
            <a:ext cx="3124200" cy="4247317"/>
          </a:xfrm>
          <a:prstGeom prst="rect">
            <a:avLst/>
          </a:prstGeom>
          <a:noFill/>
        </p:spPr>
        <p:txBody>
          <a:bodyPr wrap="square" rtlCol="0">
            <a:spAutoFit/>
          </a:bodyPr>
          <a:lstStyle/>
          <a:p>
            <a:pPr marL="285750" indent="-285750">
              <a:buFont typeface="Arial"/>
              <a:buChar char="•"/>
            </a:pPr>
            <a:r>
              <a:rPr lang="en-US" dirty="0" smtClean="0"/>
              <a:t>Start Early</a:t>
            </a:r>
          </a:p>
          <a:p>
            <a:endParaRPr lang="en-US" dirty="0" smtClean="0"/>
          </a:p>
          <a:p>
            <a:pPr marL="285750" indent="-285750">
              <a:buFont typeface="Arial"/>
              <a:buChar char="•"/>
            </a:pPr>
            <a:r>
              <a:rPr lang="en-US" dirty="0" smtClean="0"/>
              <a:t>Create a structure for the data to be collected/stored</a:t>
            </a:r>
          </a:p>
          <a:p>
            <a:endParaRPr lang="en-US" dirty="0" smtClean="0"/>
          </a:p>
          <a:p>
            <a:pPr marL="285750" indent="-285750">
              <a:buFont typeface="Arial"/>
              <a:buChar char="•"/>
            </a:pPr>
            <a:r>
              <a:rPr lang="en-US" dirty="0" smtClean="0"/>
              <a:t>Establish tags and descriptions for each of the </a:t>
            </a:r>
          </a:p>
          <a:p>
            <a:endParaRPr lang="en-US" dirty="0" smtClean="0"/>
          </a:p>
          <a:p>
            <a:pPr marL="285750" indent="-285750">
              <a:buFont typeface="Arial"/>
              <a:buChar char="•"/>
            </a:pPr>
            <a:r>
              <a:rPr lang="en-US" dirty="0" smtClean="0"/>
              <a:t>Use metadata options within the software used for data collection</a:t>
            </a:r>
          </a:p>
          <a:p>
            <a:pPr marL="285750" indent="-285750">
              <a:buFont typeface="Arial"/>
              <a:buChar char="•"/>
            </a:pPr>
            <a:endParaRPr lang="en-US" dirty="0"/>
          </a:p>
        </p:txBody>
      </p:sp>
      <p:pic>
        <p:nvPicPr>
          <p:cNvPr id="5" name="Picture 4"/>
          <p:cNvPicPr>
            <a:picLocks noChangeAspect="1"/>
          </p:cNvPicPr>
          <p:nvPr/>
        </p:nvPicPr>
        <p:blipFill>
          <a:blip r:embed="rId5"/>
          <a:stretch>
            <a:fillRect/>
          </a:stretch>
        </p:blipFill>
        <p:spPr>
          <a:xfrm>
            <a:off x="609600" y="3200400"/>
            <a:ext cx="1676400" cy="1258943"/>
          </a:xfrm>
          <a:prstGeom prst="rect">
            <a:avLst/>
          </a:prstGeom>
        </p:spPr>
      </p:pic>
      <p:sp>
        <p:nvSpPr>
          <p:cNvPr id="21" name="Right Arrow 20"/>
          <p:cNvSpPr/>
          <p:nvPr/>
        </p:nvSpPr>
        <p:spPr bwMode="auto">
          <a:xfrm>
            <a:off x="2438400" y="3581400"/>
            <a:ext cx="990600" cy="381000"/>
          </a:xfrm>
          <a:prstGeom prs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pic>
        <p:nvPicPr>
          <p:cNvPr id="8" name="Picture 7"/>
          <p:cNvPicPr>
            <a:picLocks noChangeAspect="1"/>
          </p:cNvPicPr>
          <p:nvPr/>
        </p:nvPicPr>
        <p:blipFill>
          <a:blip r:embed="rId6"/>
          <a:stretch>
            <a:fillRect/>
          </a:stretch>
        </p:blipFill>
        <p:spPr>
          <a:xfrm>
            <a:off x="3581400" y="3200400"/>
            <a:ext cx="1371600" cy="1371600"/>
          </a:xfrm>
          <a:prstGeom prst="rect">
            <a:avLst/>
          </a:prstGeom>
        </p:spPr>
      </p:pic>
      <p:pic>
        <p:nvPicPr>
          <p:cNvPr id="9" name="Picture 8"/>
          <p:cNvPicPr>
            <a:picLocks noChangeAspect="1"/>
          </p:cNvPicPr>
          <p:nvPr/>
        </p:nvPicPr>
        <p:blipFill>
          <a:blip r:embed="rId7"/>
          <a:stretch>
            <a:fillRect/>
          </a:stretch>
        </p:blipFill>
        <p:spPr>
          <a:xfrm>
            <a:off x="685800" y="4953000"/>
            <a:ext cx="1130300" cy="1130300"/>
          </a:xfrm>
          <a:prstGeom prst="rect">
            <a:avLst/>
          </a:prstGeom>
        </p:spPr>
      </p:pic>
      <p:sp>
        <p:nvSpPr>
          <p:cNvPr id="26" name="Right Arrow 25"/>
          <p:cNvSpPr/>
          <p:nvPr/>
        </p:nvSpPr>
        <p:spPr bwMode="auto">
          <a:xfrm>
            <a:off x="2438400" y="5181600"/>
            <a:ext cx="990600" cy="381000"/>
          </a:xfrm>
          <a:prstGeom prst="right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Tx/>
              <a:buSzTx/>
              <a:buFontTx/>
              <a:buChar char="–"/>
              <a:tabLst/>
            </a:pPr>
            <a:endParaRPr kumimoji="0" lang="en-US" sz="2600" b="0" i="0" u="none" strike="noStrike" cap="none" normalizeH="0" baseline="0">
              <a:ln>
                <a:noFill/>
              </a:ln>
              <a:solidFill>
                <a:schemeClr val="tx1"/>
              </a:solidFill>
              <a:effectLst/>
              <a:latin typeface="Calibri" charset="0"/>
            </a:endParaRPr>
          </a:p>
        </p:txBody>
      </p:sp>
      <p:pic>
        <p:nvPicPr>
          <p:cNvPr id="11" name="Picture 10"/>
          <p:cNvPicPr>
            <a:picLocks noChangeAspect="1"/>
          </p:cNvPicPr>
          <p:nvPr/>
        </p:nvPicPr>
        <p:blipFill>
          <a:blip r:embed="rId8"/>
          <a:stretch>
            <a:fillRect/>
          </a:stretch>
        </p:blipFill>
        <p:spPr>
          <a:xfrm>
            <a:off x="3581400" y="4495800"/>
            <a:ext cx="1896428" cy="1676400"/>
          </a:xfrm>
          <a:prstGeom prst="rect">
            <a:avLst/>
          </a:prstGeom>
        </p:spPr>
      </p:pic>
      <p:sp>
        <p:nvSpPr>
          <p:cNvPr id="13" name="TextBox 12"/>
          <p:cNvSpPr txBox="1"/>
          <p:nvPr/>
        </p:nvSpPr>
        <p:spPr>
          <a:xfrm>
            <a:off x="533400" y="1371600"/>
            <a:ext cx="725341" cy="369332"/>
          </a:xfrm>
          <a:prstGeom prst="rect">
            <a:avLst/>
          </a:prstGeom>
          <a:noFill/>
        </p:spPr>
        <p:txBody>
          <a:bodyPr wrap="none" rtlCol="0">
            <a:spAutoFit/>
          </a:bodyPr>
          <a:lstStyle/>
          <a:p>
            <a:r>
              <a:rPr lang="en-US" dirty="0" smtClean="0">
                <a:solidFill>
                  <a:srgbClr val="0000FF"/>
                </a:solidFill>
              </a:rPr>
              <a:t>Field </a:t>
            </a:r>
            <a:endParaRPr lang="en-US" dirty="0">
              <a:solidFill>
                <a:srgbClr val="0000FF"/>
              </a:solidFill>
            </a:endParaRPr>
          </a:p>
        </p:txBody>
      </p:sp>
      <p:sp>
        <p:nvSpPr>
          <p:cNvPr id="29" name="TextBox 28"/>
          <p:cNvSpPr txBox="1"/>
          <p:nvPr/>
        </p:nvSpPr>
        <p:spPr>
          <a:xfrm>
            <a:off x="533400" y="2819400"/>
            <a:ext cx="1749197" cy="369332"/>
          </a:xfrm>
          <a:prstGeom prst="rect">
            <a:avLst/>
          </a:prstGeom>
          <a:noFill/>
        </p:spPr>
        <p:txBody>
          <a:bodyPr wrap="none" rtlCol="0">
            <a:spAutoFit/>
          </a:bodyPr>
          <a:lstStyle/>
          <a:p>
            <a:r>
              <a:rPr lang="en-US" dirty="0" smtClean="0">
                <a:solidFill>
                  <a:srgbClr val="0000FF"/>
                </a:solidFill>
              </a:rPr>
              <a:t>Model Output</a:t>
            </a:r>
            <a:endParaRPr lang="en-US" dirty="0">
              <a:solidFill>
                <a:srgbClr val="0000FF"/>
              </a:solidFill>
            </a:endParaRPr>
          </a:p>
        </p:txBody>
      </p:sp>
      <p:sp>
        <p:nvSpPr>
          <p:cNvPr id="30" name="TextBox 29"/>
          <p:cNvSpPr txBox="1"/>
          <p:nvPr/>
        </p:nvSpPr>
        <p:spPr>
          <a:xfrm>
            <a:off x="609600" y="4572000"/>
            <a:ext cx="2066153" cy="369332"/>
          </a:xfrm>
          <a:prstGeom prst="rect">
            <a:avLst/>
          </a:prstGeom>
          <a:noFill/>
        </p:spPr>
        <p:txBody>
          <a:bodyPr wrap="none" rtlCol="0">
            <a:spAutoFit/>
          </a:bodyPr>
          <a:lstStyle/>
          <a:p>
            <a:r>
              <a:rPr lang="en-US" dirty="0" smtClean="0">
                <a:solidFill>
                  <a:srgbClr val="0000FF"/>
                </a:solidFill>
              </a:rPr>
              <a:t>Remote Sensing</a:t>
            </a:r>
            <a:endParaRPr lang="en-US" dirty="0">
              <a:solidFill>
                <a:srgbClr val="0000FF"/>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metadata</a:t>
            </a:r>
            <a:endParaRPr lang="en-US" dirty="0"/>
          </a:p>
        </p:txBody>
      </p:sp>
      <p:sp>
        <p:nvSpPr>
          <p:cNvPr id="4" name="Slide Number Placeholder 3"/>
          <p:cNvSpPr>
            <a:spLocks noGrp="1"/>
          </p:cNvSpPr>
          <p:nvPr>
            <p:ph type="sldNum" sz="quarter" idx="10"/>
          </p:nvPr>
        </p:nvSpPr>
        <p:spPr/>
        <p:txBody>
          <a:bodyPr/>
          <a:lstStyle/>
          <a:p>
            <a:pPr>
              <a:defRPr/>
            </a:pPr>
            <a:fld id="{495EEAF4-EC63-5B46-A4E2-C46474ADEF7D}" type="slidenum">
              <a:rPr lang="en-US" smtClean="0"/>
              <a:pPr>
                <a:defRPr/>
              </a:pPr>
              <a:t>4</a:t>
            </a:fld>
            <a:endParaRPr lang="en-US"/>
          </a:p>
        </p:txBody>
      </p:sp>
      <p:pic>
        <p:nvPicPr>
          <p:cNvPr id="5" name="Picture 4"/>
          <p:cNvPicPr>
            <a:picLocks noChangeAspect="1"/>
          </p:cNvPicPr>
          <p:nvPr/>
        </p:nvPicPr>
        <p:blipFill>
          <a:blip r:embed="rId2"/>
          <a:stretch>
            <a:fillRect/>
          </a:stretch>
        </p:blipFill>
        <p:spPr>
          <a:xfrm>
            <a:off x="304800" y="1524000"/>
            <a:ext cx="4419600" cy="3600236"/>
          </a:xfrm>
          <a:prstGeom prst="rect">
            <a:avLst/>
          </a:prstGeom>
        </p:spPr>
      </p:pic>
      <p:pic>
        <p:nvPicPr>
          <p:cNvPr id="7" name="Picture 6"/>
          <p:cNvPicPr>
            <a:picLocks noChangeAspect="1"/>
          </p:cNvPicPr>
          <p:nvPr/>
        </p:nvPicPr>
        <p:blipFill>
          <a:blip r:embed="rId3"/>
          <a:stretch>
            <a:fillRect/>
          </a:stretch>
        </p:blipFill>
        <p:spPr>
          <a:xfrm>
            <a:off x="4267200" y="3186268"/>
            <a:ext cx="3733800" cy="3036732"/>
          </a:xfrm>
          <a:prstGeom prst="rect">
            <a:avLst/>
          </a:prstGeom>
        </p:spPr>
      </p:pic>
      <p:sp>
        <p:nvSpPr>
          <p:cNvPr id="8" name="TextBox 7"/>
          <p:cNvSpPr txBox="1"/>
          <p:nvPr/>
        </p:nvSpPr>
        <p:spPr>
          <a:xfrm>
            <a:off x="5334000" y="2133600"/>
            <a:ext cx="995172" cy="369332"/>
          </a:xfrm>
          <a:prstGeom prst="rect">
            <a:avLst/>
          </a:prstGeom>
          <a:noFill/>
        </p:spPr>
        <p:txBody>
          <a:bodyPr wrap="none" rtlCol="0">
            <a:spAutoFit/>
          </a:bodyPr>
          <a:lstStyle/>
          <a:p>
            <a:r>
              <a:rPr lang="en-US" dirty="0" smtClean="0"/>
              <a:t>ArcGIS</a:t>
            </a:r>
            <a:endParaRPr lang="en-US" dirty="0"/>
          </a:p>
        </p:txBody>
      </p:sp>
    </p:spTree>
    <p:extLst>
      <p:ext uri="{BB962C8B-B14F-4D97-AF65-F5344CB8AC3E}">
        <p14:creationId xmlns:p14="http://schemas.microsoft.com/office/powerpoint/2010/main" val="8257499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metadata</a:t>
            </a:r>
            <a:endParaRPr lang="en-US" dirty="0"/>
          </a:p>
        </p:txBody>
      </p:sp>
      <p:sp>
        <p:nvSpPr>
          <p:cNvPr id="4" name="Slide Number Placeholder 3"/>
          <p:cNvSpPr>
            <a:spLocks noGrp="1"/>
          </p:cNvSpPr>
          <p:nvPr>
            <p:ph type="sldNum" sz="quarter" idx="10"/>
          </p:nvPr>
        </p:nvSpPr>
        <p:spPr/>
        <p:txBody>
          <a:bodyPr/>
          <a:lstStyle/>
          <a:p>
            <a:pPr>
              <a:defRPr/>
            </a:pPr>
            <a:fld id="{495EEAF4-EC63-5B46-A4E2-C46474ADEF7D}" type="slidenum">
              <a:rPr lang="en-US" smtClean="0"/>
              <a:pPr>
                <a:defRPr/>
              </a:pPr>
              <a:t>5</a:t>
            </a:fld>
            <a:endParaRPr lang="en-US"/>
          </a:p>
        </p:txBody>
      </p:sp>
      <p:sp>
        <p:nvSpPr>
          <p:cNvPr id="8" name="TextBox 7"/>
          <p:cNvSpPr txBox="1"/>
          <p:nvPr/>
        </p:nvSpPr>
        <p:spPr>
          <a:xfrm>
            <a:off x="6172200" y="2590800"/>
            <a:ext cx="2128482" cy="369332"/>
          </a:xfrm>
          <a:prstGeom prst="rect">
            <a:avLst/>
          </a:prstGeom>
          <a:noFill/>
        </p:spPr>
        <p:txBody>
          <a:bodyPr wrap="none" rtlCol="0">
            <a:spAutoFit/>
          </a:bodyPr>
          <a:lstStyle/>
          <a:p>
            <a:r>
              <a:rPr lang="en-US" dirty="0" smtClean="0"/>
              <a:t>Access Database</a:t>
            </a:r>
            <a:endParaRPr lang="en-US" dirty="0"/>
          </a:p>
        </p:txBody>
      </p:sp>
      <p:pic>
        <p:nvPicPr>
          <p:cNvPr id="6" name="Picture 5"/>
          <p:cNvPicPr>
            <a:picLocks noChangeAspect="1"/>
          </p:cNvPicPr>
          <p:nvPr/>
        </p:nvPicPr>
        <p:blipFill rotWithShape="1">
          <a:blip r:embed="rId2"/>
          <a:srcRect r="35185" b="29797"/>
          <a:stretch/>
        </p:blipFill>
        <p:spPr>
          <a:xfrm>
            <a:off x="0" y="1524000"/>
            <a:ext cx="5926667" cy="317923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152400" y="4953000"/>
            <a:ext cx="5562600" cy="1177715"/>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943600" y="5257800"/>
            <a:ext cx="1087933" cy="369332"/>
          </a:xfrm>
          <a:prstGeom prst="rect">
            <a:avLst/>
          </a:prstGeom>
          <a:noFill/>
        </p:spPr>
        <p:txBody>
          <a:bodyPr wrap="none" rtlCol="0">
            <a:spAutoFit/>
          </a:bodyPr>
          <a:lstStyle/>
          <a:p>
            <a:r>
              <a:rPr lang="en-US" dirty="0" smtClean="0"/>
              <a:t>CSV file</a:t>
            </a:r>
          </a:p>
        </p:txBody>
      </p:sp>
      <p:sp>
        <p:nvSpPr>
          <p:cNvPr id="11" name="TextBox 10"/>
          <p:cNvSpPr txBox="1"/>
          <p:nvPr/>
        </p:nvSpPr>
        <p:spPr>
          <a:xfrm>
            <a:off x="152400" y="6172200"/>
            <a:ext cx="5867400" cy="523220"/>
          </a:xfrm>
          <a:prstGeom prst="rect">
            <a:avLst/>
          </a:prstGeom>
          <a:noFill/>
        </p:spPr>
        <p:txBody>
          <a:bodyPr wrap="square" rtlCol="0">
            <a:spAutoFit/>
          </a:bodyPr>
          <a:lstStyle/>
          <a:p>
            <a:r>
              <a:rPr lang="en-US" sz="1400" dirty="0">
                <a:hlinkClick r:id="rId4"/>
              </a:rPr>
              <a:t>http://www.w3.org/TR/2014/WD-tabular-metadata-20140710</a:t>
            </a:r>
            <a:r>
              <a:rPr lang="en-US" sz="1400" dirty="0" smtClean="0">
                <a:hlinkClick r:id="rId4"/>
              </a:rPr>
              <a:t>/</a:t>
            </a:r>
            <a:r>
              <a:rPr lang="en-US" sz="1400" dirty="0" smtClean="0"/>
              <a:t> </a:t>
            </a:r>
            <a:endParaRPr lang="en-US" sz="1400" dirty="0"/>
          </a:p>
          <a:p>
            <a:endParaRPr lang="en-US" sz="1400" dirty="0"/>
          </a:p>
        </p:txBody>
      </p:sp>
    </p:spTree>
    <p:extLst>
      <p:ext uri="{BB962C8B-B14F-4D97-AF65-F5344CB8AC3E}">
        <p14:creationId xmlns:p14="http://schemas.microsoft.com/office/powerpoint/2010/main" val="37834366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metadata</a:t>
            </a:r>
            <a:endParaRPr lang="en-US" dirty="0"/>
          </a:p>
        </p:txBody>
      </p:sp>
      <p:sp>
        <p:nvSpPr>
          <p:cNvPr id="4" name="Slide Number Placeholder 3"/>
          <p:cNvSpPr>
            <a:spLocks noGrp="1"/>
          </p:cNvSpPr>
          <p:nvPr>
            <p:ph type="sldNum" sz="quarter" idx="10"/>
          </p:nvPr>
        </p:nvSpPr>
        <p:spPr/>
        <p:txBody>
          <a:bodyPr/>
          <a:lstStyle/>
          <a:p>
            <a:pPr>
              <a:defRPr/>
            </a:pPr>
            <a:fld id="{495EEAF4-EC63-5B46-A4E2-C46474ADEF7D}" type="slidenum">
              <a:rPr lang="en-US" smtClean="0"/>
              <a:pPr>
                <a:defRPr/>
              </a:pPr>
              <a:t>6</a:t>
            </a:fld>
            <a:endParaRPr lang="en-US"/>
          </a:p>
        </p:txBody>
      </p:sp>
      <p:sp>
        <p:nvSpPr>
          <p:cNvPr id="8" name="TextBox 7"/>
          <p:cNvSpPr txBox="1"/>
          <p:nvPr/>
        </p:nvSpPr>
        <p:spPr>
          <a:xfrm>
            <a:off x="5410200" y="2362200"/>
            <a:ext cx="2909345" cy="369332"/>
          </a:xfrm>
          <a:prstGeom prst="rect">
            <a:avLst/>
          </a:prstGeom>
          <a:noFill/>
        </p:spPr>
        <p:txBody>
          <a:bodyPr wrap="none" rtlCol="0">
            <a:spAutoFit/>
          </a:bodyPr>
          <a:lstStyle/>
          <a:p>
            <a:r>
              <a:rPr lang="en-US" dirty="0" smtClean="0"/>
              <a:t>XML (Example Oxygen)</a:t>
            </a:r>
            <a:endParaRPr lang="en-US" dirty="0"/>
          </a:p>
        </p:txBody>
      </p:sp>
      <p:sp>
        <p:nvSpPr>
          <p:cNvPr id="10" name="TextBox 9"/>
          <p:cNvSpPr txBox="1"/>
          <p:nvPr/>
        </p:nvSpPr>
        <p:spPr>
          <a:xfrm>
            <a:off x="5181600" y="5410200"/>
            <a:ext cx="1883448" cy="369332"/>
          </a:xfrm>
          <a:prstGeom prst="rect">
            <a:avLst/>
          </a:prstGeom>
          <a:noFill/>
        </p:spPr>
        <p:txBody>
          <a:bodyPr wrap="none" rtlCol="0">
            <a:spAutoFit/>
          </a:bodyPr>
          <a:lstStyle/>
          <a:p>
            <a:r>
              <a:rPr lang="en-US" dirty="0" smtClean="0"/>
              <a:t>File Embedded</a:t>
            </a:r>
          </a:p>
        </p:txBody>
      </p:sp>
      <p:pic>
        <p:nvPicPr>
          <p:cNvPr id="3" name="Picture 2"/>
          <p:cNvPicPr>
            <a:picLocks noChangeAspect="1"/>
          </p:cNvPicPr>
          <p:nvPr/>
        </p:nvPicPr>
        <p:blipFill>
          <a:blip r:embed="rId2"/>
          <a:stretch>
            <a:fillRect/>
          </a:stretch>
        </p:blipFill>
        <p:spPr>
          <a:xfrm>
            <a:off x="381000" y="1447800"/>
            <a:ext cx="4800600" cy="3342778"/>
          </a:xfrm>
          <a:prstGeom prst="rect">
            <a:avLst/>
          </a:prstGeom>
        </p:spPr>
      </p:pic>
      <p:pic>
        <p:nvPicPr>
          <p:cNvPr id="5" name="Picture 4"/>
          <p:cNvPicPr>
            <a:picLocks noChangeAspect="1"/>
          </p:cNvPicPr>
          <p:nvPr/>
        </p:nvPicPr>
        <p:blipFill>
          <a:blip r:embed="rId3"/>
          <a:stretch>
            <a:fillRect/>
          </a:stretch>
        </p:blipFill>
        <p:spPr>
          <a:xfrm>
            <a:off x="457200" y="5105400"/>
            <a:ext cx="1270000" cy="914400"/>
          </a:xfrm>
          <a:prstGeom prst="rect">
            <a:avLst/>
          </a:prstGeom>
        </p:spPr>
      </p:pic>
      <p:pic>
        <p:nvPicPr>
          <p:cNvPr id="7" name="Picture 6"/>
          <p:cNvPicPr>
            <a:picLocks noChangeAspect="1"/>
          </p:cNvPicPr>
          <p:nvPr/>
        </p:nvPicPr>
        <p:blipFill>
          <a:blip r:embed="rId4"/>
          <a:stretch>
            <a:fillRect/>
          </a:stretch>
        </p:blipFill>
        <p:spPr>
          <a:xfrm>
            <a:off x="1828800" y="4953000"/>
            <a:ext cx="1371600" cy="1371600"/>
          </a:xfrm>
          <a:prstGeom prst="rect">
            <a:avLst/>
          </a:prstGeom>
        </p:spPr>
      </p:pic>
      <p:pic>
        <p:nvPicPr>
          <p:cNvPr id="12" name="Picture 11"/>
          <p:cNvPicPr>
            <a:picLocks noChangeAspect="1"/>
          </p:cNvPicPr>
          <p:nvPr/>
        </p:nvPicPr>
        <p:blipFill>
          <a:blip r:embed="rId5"/>
          <a:stretch>
            <a:fillRect/>
          </a:stretch>
        </p:blipFill>
        <p:spPr>
          <a:xfrm>
            <a:off x="3276600" y="5181600"/>
            <a:ext cx="1512224" cy="939800"/>
          </a:xfrm>
          <a:prstGeom prst="rect">
            <a:avLst/>
          </a:prstGeom>
        </p:spPr>
      </p:pic>
    </p:spTree>
    <p:extLst>
      <p:ext uri="{BB962C8B-B14F-4D97-AF65-F5344CB8AC3E}">
        <p14:creationId xmlns:p14="http://schemas.microsoft.com/office/powerpoint/2010/main" val="18105903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2"/>
          <p:cNvSpPr>
            <a:spLocks noGrp="1"/>
          </p:cNvSpPr>
          <p:nvPr>
            <p:ph idx="1"/>
          </p:nvPr>
        </p:nvSpPr>
        <p:spPr>
          <a:xfrm>
            <a:off x="152400" y="1143000"/>
            <a:ext cx="7408333" cy="4737100"/>
          </a:xfrm>
        </p:spPr>
        <p:txBody>
          <a:bodyPr/>
          <a:lstStyle/>
          <a:p>
            <a:pPr algn="ctr">
              <a:buFontTx/>
              <a:buNone/>
            </a:pPr>
            <a:r>
              <a:rPr lang="en-US" sz="2400" dirty="0"/>
              <a:t>C and N Isotopes in Leaves and Atmospheric CO2, </a:t>
            </a:r>
            <a:r>
              <a:rPr lang="en-US" sz="2400" dirty="0" smtClean="0"/>
              <a:t>Brazil</a:t>
            </a:r>
            <a:endParaRPr lang="en-US" sz="2000" dirty="0">
              <a:latin typeface="Calibri" charset="0"/>
            </a:endParaRPr>
          </a:p>
          <a:p>
            <a:endParaRPr lang="en-US" sz="2400" dirty="0">
              <a:latin typeface="Calibri" charset="0"/>
            </a:endParaRPr>
          </a:p>
        </p:txBody>
      </p:sp>
      <p:sp>
        <p:nvSpPr>
          <p:cNvPr id="25602" name="Title 1"/>
          <p:cNvSpPr>
            <a:spLocks noGrp="1"/>
          </p:cNvSpPr>
          <p:nvPr>
            <p:ph type="title"/>
          </p:nvPr>
        </p:nvSpPr>
        <p:spPr>
          <a:xfrm>
            <a:off x="304800" y="457200"/>
            <a:ext cx="9144000" cy="701675"/>
          </a:xfrm>
        </p:spPr>
        <p:txBody>
          <a:bodyPr/>
          <a:lstStyle/>
          <a:p>
            <a:r>
              <a:rPr lang="en-US" dirty="0">
                <a:latin typeface="Calibri" charset="0"/>
              </a:rPr>
              <a:t>From </a:t>
            </a:r>
            <a:r>
              <a:rPr lang="en-US" dirty="0" smtClean="0">
                <a:latin typeface="Calibri" charset="0"/>
              </a:rPr>
              <a:t>Notes </a:t>
            </a:r>
            <a:r>
              <a:rPr lang="en-US" dirty="0">
                <a:latin typeface="Calibri" charset="0"/>
              </a:rPr>
              <a:t>to Datasets </a:t>
            </a:r>
          </a:p>
        </p:txBody>
      </p:sp>
      <p:sp>
        <p:nvSpPr>
          <p:cNvPr id="2568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2C7D82FD-8264-0B44-932F-60761573F9B2}" type="slidenum">
              <a:rPr lang="en-US" sz="1400"/>
              <a:pPr/>
              <a:t>7</a:t>
            </a:fld>
            <a:endParaRPr lang="en-US" sz="1400"/>
          </a:p>
        </p:txBody>
      </p:sp>
      <p:pic>
        <p:nvPicPr>
          <p:cNvPr id="3" name="Picture 2"/>
          <p:cNvPicPr>
            <a:picLocks noChangeAspect="1"/>
          </p:cNvPicPr>
          <p:nvPr/>
        </p:nvPicPr>
        <p:blipFill>
          <a:blip r:embed="rId3"/>
          <a:stretch>
            <a:fillRect/>
          </a:stretch>
        </p:blipFill>
        <p:spPr>
          <a:xfrm>
            <a:off x="0" y="1981200"/>
            <a:ext cx="9144000" cy="2039590"/>
          </a:xfrm>
          <a:prstGeom prst="rect">
            <a:avLst/>
          </a:prstGeom>
        </p:spPr>
      </p:pic>
      <p:pic>
        <p:nvPicPr>
          <p:cNvPr id="4" name="Picture 3"/>
          <p:cNvPicPr>
            <a:picLocks noChangeAspect="1"/>
          </p:cNvPicPr>
          <p:nvPr/>
        </p:nvPicPr>
        <p:blipFill>
          <a:blip r:embed="rId4"/>
          <a:stretch>
            <a:fillRect/>
          </a:stretch>
        </p:blipFill>
        <p:spPr>
          <a:xfrm>
            <a:off x="3962400" y="3200400"/>
            <a:ext cx="4483100" cy="32528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 Elements</a:t>
            </a:r>
            <a:endParaRPr lang="en-US" dirty="0"/>
          </a:p>
        </p:txBody>
      </p:sp>
      <p:sp>
        <p:nvSpPr>
          <p:cNvPr id="3" name="Content Placeholder 2"/>
          <p:cNvSpPr>
            <a:spLocks noGrp="1"/>
          </p:cNvSpPr>
          <p:nvPr>
            <p:ph idx="1"/>
          </p:nvPr>
        </p:nvSpPr>
        <p:spPr>
          <a:xfrm>
            <a:off x="457200" y="1447800"/>
            <a:ext cx="8686800" cy="4678363"/>
          </a:xfrm>
        </p:spPr>
        <p:txBody>
          <a:bodyPr/>
          <a:lstStyle/>
          <a:p>
            <a:r>
              <a:rPr lang="en-US" dirty="0"/>
              <a:t>Discovery or Descriptive </a:t>
            </a:r>
            <a:r>
              <a:rPr lang="en-US" dirty="0" smtClean="0"/>
              <a:t>metadata</a:t>
            </a:r>
          </a:p>
          <a:p>
            <a:endParaRPr lang="en-US" dirty="0" smtClean="0"/>
          </a:p>
          <a:p>
            <a:endParaRPr lang="en-US" dirty="0" smtClean="0"/>
          </a:p>
          <a:p>
            <a:pPr marL="0" indent="0">
              <a:buNone/>
            </a:pPr>
            <a:endParaRPr lang="en-US" dirty="0"/>
          </a:p>
          <a:p>
            <a:pPr marL="0" indent="0">
              <a:buNone/>
            </a:pPr>
            <a:r>
              <a:rPr lang="en-US" sz="2400" dirty="0" smtClean="0"/>
              <a:t>Resources:</a:t>
            </a:r>
          </a:p>
          <a:p>
            <a:r>
              <a:rPr lang="en-US" sz="2400" dirty="0" smtClean="0">
                <a:hlinkClick r:id="rId2"/>
              </a:rPr>
              <a:t>https</a:t>
            </a:r>
            <a:r>
              <a:rPr lang="en-US" sz="2400" dirty="0">
                <a:hlinkClick r:id="rId2"/>
              </a:rPr>
              <a:t>://www.fgdc.gov/metadata/iso-metadata-editor-</a:t>
            </a:r>
            <a:r>
              <a:rPr lang="en-US" sz="2400" dirty="0" smtClean="0">
                <a:hlinkClick r:id="rId2"/>
              </a:rPr>
              <a:t>review</a:t>
            </a:r>
            <a:r>
              <a:rPr lang="en-US" sz="2400" dirty="0" smtClean="0"/>
              <a:t>   </a:t>
            </a:r>
          </a:p>
          <a:p>
            <a:r>
              <a:rPr lang="en-US" sz="2400" dirty="0">
                <a:hlinkClick r:id="rId3"/>
              </a:rPr>
              <a:t>http://resources.arcgis.com/en/help/main/10.1/index.html#//</a:t>
            </a:r>
            <a:r>
              <a:rPr lang="en-US" sz="2400" dirty="0" smtClean="0">
                <a:hlinkClick r:id="rId3"/>
              </a:rPr>
              <a:t>003t00000008000000</a:t>
            </a:r>
            <a:endParaRPr lang="en-US" sz="2400" dirty="0" smtClean="0"/>
          </a:p>
          <a:p>
            <a:r>
              <a:rPr lang="en-US" sz="2400" dirty="0">
                <a:hlinkClick r:id="rId4"/>
              </a:rPr>
              <a:t>https://data.gulfresearchinitiative.org/metadata-editor-</a:t>
            </a:r>
            <a:r>
              <a:rPr lang="en-US" sz="2400" dirty="0" smtClean="0">
                <a:hlinkClick r:id="rId4"/>
              </a:rPr>
              <a:t>start</a:t>
            </a:r>
            <a:r>
              <a:rPr lang="en-US" sz="2400" dirty="0" smtClean="0"/>
              <a:t>  </a:t>
            </a:r>
          </a:p>
          <a:p>
            <a:r>
              <a:rPr lang="en-US" sz="2400" dirty="0">
                <a:hlinkClick r:id="rId5"/>
              </a:rPr>
              <a:t>http://www.usgs.gov/datamanagement/describe/</a:t>
            </a:r>
            <a:r>
              <a:rPr lang="en-US" sz="2400" dirty="0" smtClean="0">
                <a:hlinkClick r:id="rId5"/>
              </a:rPr>
              <a:t>metadata.php</a:t>
            </a:r>
            <a:r>
              <a:rPr lang="en-US" sz="2400" dirty="0" smtClean="0"/>
              <a:t> </a:t>
            </a:r>
            <a:endParaRPr lang="en-US" sz="2400" dirty="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495EEAF4-EC63-5B46-A4E2-C46474ADEF7D}" type="slidenum">
              <a:rPr lang="en-US" smtClean="0"/>
              <a:pPr>
                <a:defRPr/>
              </a:pPr>
              <a:t>8</a:t>
            </a:fld>
            <a:endParaRPr lang="en-US"/>
          </a:p>
        </p:txBody>
      </p:sp>
      <p:pic>
        <p:nvPicPr>
          <p:cNvPr id="5" name="Picture 4"/>
          <p:cNvPicPr>
            <a:picLocks noChangeAspect="1"/>
          </p:cNvPicPr>
          <p:nvPr/>
        </p:nvPicPr>
        <p:blipFill>
          <a:blip r:embed="rId6"/>
          <a:stretch>
            <a:fillRect/>
          </a:stretch>
        </p:blipFill>
        <p:spPr>
          <a:xfrm>
            <a:off x="8467" y="2286000"/>
            <a:ext cx="9144000" cy="513486"/>
          </a:xfrm>
          <a:prstGeom prst="rect">
            <a:avLst/>
          </a:prstGeom>
        </p:spPr>
      </p:pic>
    </p:spTree>
    <p:extLst>
      <p:ext uri="{BB962C8B-B14F-4D97-AF65-F5344CB8AC3E}">
        <p14:creationId xmlns:p14="http://schemas.microsoft.com/office/powerpoint/2010/main" val="19643627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Example</a:t>
            </a:r>
            <a:endParaRPr lang="en-US" dirty="0"/>
          </a:p>
        </p:txBody>
      </p:sp>
      <p:sp>
        <p:nvSpPr>
          <p:cNvPr id="4" name="Slide Number Placeholder 3"/>
          <p:cNvSpPr>
            <a:spLocks noGrp="1"/>
          </p:cNvSpPr>
          <p:nvPr>
            <p:ph type="sldNum" sz="quarter" idx="10"/>
          </p:nvPr>
        </p:nvSpPr>
        <p:spPr/>
        <p:txBody>
          <a:bodyPr/>
          <a:lstStyle/>
          <a:p>
            <a:pPr>
              <a:defRPr/>
            </a:pPr>
            <a:fld id="{495EEAF4-EC63-5B46-A4E2-C46474ADEF7D}" type="slidenum">
              <a:rPr lang="en-US" smtClean="0"/>
              <a:pPr>
                <a:defRPr/>
              </a:pPr>
              <a:t>9</a:t>
            </a:fld>
            <a:endParaRPr lang="en-US"/>
          </a:p>
        </p:txBody>
      </p:sp>
      <p:pic>
        <p:nvPicPr>
          <p:cNvPr id="9" name="Picture 8"/>
          <p:cNvPicPr>
            <a:picLocks noChangeAspect="1"/>
          </p:cNvPicPr>
          <p:nvPr/>
        </p:nvPicPr>
        <p:blipFill>
          <a:blip r:embed="rId2"/>
          <a:stretch>
            <a:fillRect/>
          </a:stretch>
        </p:blipFill>
        <p:spPr>
          <a:xfrm>
            <a:off x="381000" y="1219200"/>
            <a:ext cx="7924800" cy="5302205"/>
          </a:xfrm>
          <a:prstGeom prst="rect">
            <a:avLst/>
          </a:prstGeom>
        </p:spPr>
      </p:pic>
    </p:spTree>
    <p:extLst>
      <p:ext uri="{BB962C8B-B14F-4D97-AF65-F5344CB8AC3E}">
        <p14:creationId xmlns:p14="http://schemas.microsoft.com/office/powerpoint/2010/main" val="24888714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A_Best_Practice-data_template_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Tx/>
          <a:buSzTx/>
          <a:buFontTx/>
          <a:buChar char="–"/>
          <a:tabLst/>
          <a:defRPr kumimoji="0" lang="en-US" sz="2600" b="0" i="0" u="none" strike="noStrike" cap="none" normalizeH="0" baseline="0">
            <a:ln>
              <a:noFill/>
            </a:ln>
            <a:solidFill>
              <a:schemeClr val="tx1"/>
            </a:solidFill>
            <a:effectLst/>
            <a:latin typeface="Calibri"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48050</TotalTime>
  <Words>2246</Words>
  <Application>Microsoft Macintosh PowerPoint</Application>
  <PresentationFormat>On-screen Show (4:3)</PresentationFormat>
  <Paragraphs>266</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ESA_Best_Practice-data_template_v2</vt:lpstr>
      <vt:lpstr>Preparing Metadata </vt:lpstr>
      <vt:lpstr>Topics</vt:lpstr>
      <vt:lpstr>When to collect Metadata?</vt:lpstr>
      <vt:lpstr>Collecting metadata</vt:lpstr>
      <vt:lpstr>Collecting metadata</vt:lpstr>
      <vt:lpstr>Collecting metadata</vt:lpstr>
      <vt:lpstr>From Notes to Datasets </vt:lpstr>
      <vt:lpstr>Meta Elements</vt:lpstr>
      <vt:lpstr>Metadata Example</vt:lpstr>
      <vt:lpstr>Documentation</vt:lpstr>
      <vt:lpstr>Metadata and Documentation</vt:lpstr>
      <vt:lpstr>Why Care About Metadata?</vt:lpstr>
      <vt:lpstr>Metadata: Why Care?</vt:lpstr>
      <vt:lpstr>Metadata: Why Care?</vt:lpstr>
      <vt:lpstr>“Planet hidden in Hubble archives” Science News  (Feb. 27, 2009) </vt:lpstr>
      <vt:lpstr>PowerPoint Presentation</vt:lpstr>
      <vt:lpstr>What is the Value to Data Users?</vt:lpstr>
      <vt:lpstr>What is the Value to Organizations?</vt:lpstr>
      <vt:lpstr>Still…There are Occasional Concerns About Creating Metadata</vt:lpstr>
      <vt:lpstr>Let’s Address these Concerns…</vt:lpstr>
      <vt:lpstr>Choosing a Metadata Standard</vt:lpstr>
      <vt:lpstr>Choosing a Metadata Standard</vt:lpstr>
      <vt:lpstr>Steps to Create Quality Metadata</vt:lpstr>
      <vt:lpstr>Tips for Writing Quality Metadata</vt:lpstr>
      <vt:lpstr>Tips for Writing Quality Metadata</vt:lpstr>
      <vt:lpstr>Tips for Writing Quality Metadata</vt:lpstr>
      <vt:lpstr>Summary</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Objectives</dc:title>
  <dc:creator>Robert B. Cook</dc:creator>
  <cp:lastModifiedBy>Suresh Vannan</cp:lastModifiedBy>
  <cp:revision>394</cp:revision>
  <cp:lastPrinted>1601-01-01T00:00:00Z</cp:lastPrinted>
  <dcterms:created xsi:type="dcterms:W3CDTF">2002-07-16T14:35:23Z</dcterms:created>
  <dcterms:modified xsi:type="dcterms:W3CDTF">2015-04-19T14:36:25Z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