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docProps/custom.xml" ContentType="application/vnd.openxmlformats-officedocument.custom-properties+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3" r:id="rId1"/>
  </p:sldMasterIdLst>
  <p:notesMasterIdLst>
    <p:notesMasterId r:id="rId14"/>
  </p:notesMasterIdLst>
  <p:handoutMasterIdLst>
    <p:handoutMasterId r:id="rId15"/>
  </p:handoutMasterIdLst>
  <p:sldIdLst>
    <p:sldId id="256" r:id="rId2"/>
    <p:sldId id="259" r:id="rId3"/>
    <p:sldId id="257" r:id="rId4"/>
    <p:sldId id="258" r:id="rId5"/>
    <p:sldId id="260" r:id="rId6"/>
    <p:sldId id="263" r:id="rId7"/>
    <p:sldId id="262" r:id="rId8"/>
    <p:sldId id="264" r:id="rId9"/>
    <p:sldId id="270" r:id="rId10"/>
    <p:sldId id="268" r:id="rId11"/>
    <p:sldId id="265"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A006D"/>
    <a:srgbClr val="F8F8F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660"/>
  </p:normalViewPr>
  <p:slideViewPr>
    <p:cSldViewPr>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3B8B69-5A9C-014A-8803-B3895380CE87}" type="datetime1">
              <a:rPr lang="en-US" smtClean="0"/>
              <a:t>6/6/11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FF7475-8DF2-F244-B445-21A4A7A7214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1733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96246-4B46-DD4B-B805-CA6859EB5386}" type="datetime1">
              <a:rPr lang="en-US" smtClean="0"/>
              <a:t>6/6/11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D8045-8F8B-AF47-A34B-2111CC777CB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9744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D8045-8F8B-AF47-A34B-2111CC777CB2}"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78562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7EB-29BC-C249-B01D-DAF225B565E4}" type="slidenum">
              <a:rPr lang="en-US"/>
              <a:pPr/>
              <a:t>9</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7EB-29BC-C249-B01D-DAF225B565E4}" type="slidenum">
              <a:rPr lang="en-US"/>
              <a:pPr/>
              <a:t>10</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1EFC7-651A-8641-85F3-8AAF2A8EA2D8}" type="slidenum">
              <a:rPr lang="en-US"/>
              <a:pPr/>
              <a:t>11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B75AA-91AB-9F45-BFC6-F71A06198500}" type="slidenum">
              <a:rPr lang="en-US"/>
              <a:pPr/>
              <a:t>12</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daac.ornl.gov/" TargetMode="External"/><Relationship Id="rId8" Type="http://schemas.openxmlformats.org/officeDocument/2006/relationships/hyperlink" Target="mailto:uso@daac.ornl.gov" TargetMode="Externa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381000" y="2130425"/>
            <a:ext cx="7772400" cy="1470025"/>
          </a:xfrm>
        </p:spPr>
        <p:txBody>
          <a:bodyPr/>
          <a:lstStyle>
            <a:lvl1pPr>
              <a:defRPr/>
            </a:lvl1pPr>
          </a:lstStyle>
          <a:p>
            <a:r>
              <a:rPr lang="en-US"/>
              <a:t>Click to edit Master title style</a:t>
            </a:r>
          </a:p>
        </p:txBody>
      </p:sp>
      <p:sp>
        <p:nvSpPr>
          <p:cNvPr id="432131" name="Rectangle 3"/>
          <p:cNvSpPr>
            <a:spLocks noGrp="1" noChangeArrowheads="1"/>
          </p:cNvSpPr>
          <p:nvPr>
            <p:ph type="subTitle" idx="1"/>
          </p:nvPr>
        </p:nvSpPr>
        <p:spPr>
          <a:xfrm>
            <a:off x="381000" y="3733800"/>
            <a:ext cx="6324600" cy="1752600"/>
          </a:xfrm>
          <a:solidFill>
            <a:srgbClr val="F8F8F8">
              <a:alpha val="89999"/>
            </a:srgbClr>
          </a:solidFill>
        </p:spPr>
        <p:txBody>
          <a:bodyPr/>
          <a:lstStyle>
            <a:lvl1pPr marL="0" indent="0">
              <a:buFontTx/>
              <a:buNone/>
              <a:defRPr sz="1000"/>
            </a:lvl1pPr>
          </a:lstStyle>
          <a:p>
            <a:endParaRPr lang="en-US"/>
          </a:p>
          <a:p>
            <a:endParaRPr lang="en-US"/>
          </a:p>
        </p:txBody>
      </p:sp>
      <p:pic>
        <p:nvPicPr>
          <p:cNvPr id="432134" name="Picture 4" descr="DAAC_logo.jpg"/>
          <p:cNvPicPr>
            <a:picLocks noChangeAspect="1"/>
          </p:cNvPicPr>
          <p:nvPr/>
        </p:nvPicPr>
        <p:blipFill>
          <a:blip r:embed="rId2"/>
          <a:srcRect/>
          <a:stretch>
            <a:fillRect/>
          </a:stretch>
        </p:blipFill>
        <p:spPr bwMode="auto">
          <a:xfrm>
            <a:off x="8382000" y="76200"/>
            <a:ext cx="660400" cy="685800"/>
          </a:xfrm>
          <a:prstGeom prst="rect">
            <a:avLst/>
          </a:prstGeom>
          <a:noFill/>
          <a:ln w="9525">
            <a:noFill/>
            <a:miter lim="800000"/>
            <a:headEnd/>
            <a:tailEnd/>
          </a:ln>
        </p:spPr>
      </p:pic>
      <p:pic>
        <p:nvPicPr>
          <p:cNvPr id="432135" name="Picture 11" descr="NASA_LOGO_transparent"/>
          <p:cNvPicPr>
            <a:picLocks noChangeAspect="1" noChangeArrowheads="1"/>
          </p:cNvPicPr>
          <p:nvPr/>
        </p:nvPicPr>
        <p:blipFill>
          <a:blip r:embed="rId3"/>
          <a:srcRect/>
          <a:stretch>
            <a:fillRect/>
          </a:stretch>
        </p:blipFill>
        <p:spPr bwMode="auto">
          <a:xfrm>
            <a:off x="76200" y="152400"/>
            <a:ext cx="685800" cy="565150"/>
          </a:xfrm>
          <a:prstGeom prst="rect">
            <a:avLst/>
          </a:prstGeom>
          <a:noFill/>
          <a:ln w="9525">
            <a:noFill/>
            <a:miter lim="800000"/>
            <a:headEnd/>
            <a:tailEnd/>
          </a:ln>
        </p:spPr>
      </p:pic>
      <p:grpSp>
        <p:nvGrpSpPr>
          <p:cNvPr id="432136" name="Group 8"/>
          <p:cNvGrpSpPr>
            <a:grpSpLocks/>
          </p:cNvGrpSpPr>
          <p:nvPr/>
        </p:nvGrpSpPr>
        <p:grpSpPr bwMode="auto">
          <a:xfrm>
            <a:off x="6781800" y="0"/>
            <a:ext cx="2179638" cy="6858000"/>
            <a:chOff x="3696" y="0"/>
            <a:chExt cx="1373" cy="4320"/>
          </a:xfrm>
        </p:grpSpPr>
        <p:pic>
          <p:nvPicPr>
            <p:cNvPr id="432137" name="Picture 9" descr="bluemarble_circle_transparent"/>
            <p:cNvPicPr preferRelativeResize="0">
              <a:picLocks noChangeAspect="1" noChangeArrowheads="1"/>
            </p:cNvPicPr>
            <p:nvPr/>
          </p:nvPicPr>
          <p:blipFill>
            <a:blip r:embed="rId4"/>
            <a:srcRect/>
            <a:stretch>
              <a:fillRect/>
            </a:stretch>
          </p:blipFill>
          <p:spPr bwMode="auto">
            <a:xfrm>
              <a:off x="4176" y="1728"/>
              <a:ext cx="893" cy="862"/>
            </a:xfrm>
            <a:prstGeom prst="rect">
              <a:avLst/>
            </a:prstGeom>
            <a:noFill/>
            <a:ln w="9525">
              <a:noFill/>
              <a:miter lim="800000"/>
              <a:headEnd/>
              <a:tailEnd/>
            </a:ln>
          </p:spPr>
        </p:pic>
        <p:sp>
          <p:nvSpPr>
            <p:cNvPr id="432138" name="Line 10"/>
            <p:cNvSpPr>
              <a:spLocks noChangeShapeType="1"/>
            </p:cNvSpPr>
            <p:nvPr/>
          </p:nvSpPr>
          <p:spPr bwMode="auto">
            <a:xfrm>
              <a:off x="4128" y="0"/>
              <a:ext cx="0" cy="1584"/>
            </a:xfrm>
            <a:prstGeom prst="line">
              <a:avLst/>
            </a:prstGeom>
            <a:noFill/>
            <a:ln w="34925">
              <a:solidFill>
                <a:srgbClr val="3399FF"/>
              </a:solidFill>
              <a:round/>
              <a:headEnd/>
              <a:tailEnd/>
            </a:ln>
            <a:effectLst/>
          </p:spPr>
          <p:txBody>
            <a:bodyPr>
              <a:prstTxWarp prst="textNoShape">
                <a:avLst/>
              </a:prstTxWarp>
            </a:bodyPr>
            <a:lstStyle/>
            <a:p>
              <a:endParaRPr lang="en-US"/>
            </a:p>
          </p:txBody>
        </p:sp>
        <p:pic>
          <p:nvPicPr>
            <p:cNvPr id="432139" name="Picture 11" descr="congo_spot_circle_transparent"/>
            <p:cNvPicPr>
              <a:picLocks noChangeAspect="1" noChangeArrowheads="1"/>
            </p:cNvPicPr>
            <p:nvPr/>
          </p:nvPicPr>
          <p:blipFill>
            <a:blip r:embed="rId5"/>
            <a:srcRect/>
            <a:stretch>
              <a:fillRect/>
            </a:stretch>
          </p:blipFill>
          <p:spPr bwMode="auto">
            <a:xfrm>
              <a:off x="3696" y="1200"/>
              <a:ext cx="904" cy="866"/>
            </a:xfrm>
            <a:prstGeom prst="rect">
              <a:avLst/>
            </a:prstGeom>
            <a:noFill/>
            <a:ln w="9525">
              <a:noFill/>
              <a:miter lim="800000"/>
              <a:headEnd/>
              <a:tailEnd/>
            </a:ln>
          </p:spPr>
        </p:pic>
        <p:sp>
          <p:nvSpPr>
            <p:cNvPr id="432140" name="Line 12"/>
            <p:cNvSpPr>
              <a:spLocks noChangeShapeType="1"/>
            </p:cNvSpPr>
            <p:nvPr/>
          </p:nvSpPr>
          <p:spPr bwMode="auto">
            <a:xfrm>
              <a:off x="4128" y="2736"/>
              <a:ext cx="0" cy="1584"/>
            </a:xfrm>
            <a:prstGeom prst="line">
              <a:avLst/>
            </a:prstGeom>
            <a:noFill/>
            <a:ln w="34925">
              <a:solidFill>
                <a:srgbClr val="3399FF"/>
              </a:solidFill>
              <a:round/>
              <a:headEnd/>
              <a:tailEnd/>
            </a:ln>
            <a:effectLst/>
          </p:spPr>
          <p:txBody>
            <a:bodyPr>
              <a:prstTxWarp prst="textNoShape">
                <a:avLst/>
              </a:prstTxWarp>
            </a:bodyPr>
            <a:lstStyle/>
            <a:p>
              <a:endParaRPr lang="en-US"/>
            </a:p>
          </p:txBody>
        </p:sp>
        <p:pic>
          <p:nvPicPr>
            <p:cNvPr id="432141" name="Picture 13" descr="srtm_circle_transparent"/>
            <p:cNvPicPr>
              <a:picLocks noChangeArrowheads="1"/>
            </p:cNvPicPr>
            <p:nvPr/>
          </p:nvPicPr>
          <p:blipFill>
            <a:blip r:embed="rId6"/>
            <a:srcRect/>
            <a:stretch>
              <a:fillRect/>
            </a:stretch>
          </p:blipFill>
          <p:spPr bwMode="auto">
            <a:xfrm>
              <a:off x="3696" y="2208"/>
              <a:ext cx="904" cy="866"/>
            </a:xfrm>
            <a:prstGeom prst="rect">
              <a:avLst/>
            </a:prstGeom>
            <a:noFill/>
            <a:ln w="9525">
              <a:noFill/>
              <a:miter lim="800000"/>
              <a:headEnd/>
              <a:tailEnd/>
            </a:ln>
          </p:spPr>
        </p:pic>
        <p:sp>
          <p:nvSpPr>
            <p:cNvPr id="432142" name="Oval 14"/>
            <p:cNvSpPr>
              <a:spLocks noChangeArrowheads="1"/>
            </p:cNvSpPr>
            <p:nvPr/>
          </p:nvSpPr>
          <p:spPr bwMode="auto">
            <a:xfrm>
              <a:off x="3760" y="1261"/>
              <a:ext cx="772" cy="737"/>
            </a:xfrm>
            <a:prstGeom prst="ellipse">
              <a:avLst/>
            </a:prstGeom>
            <a:noFill/>
            <a:ln w="15875">
              <a:solidFill>
                <a:srgbClr val="3366FF"/>
              </a:solidFill>
              <a:round/>
              <a:headEnd/>
              <a:tailEnd/>
            </a:ln>
            <a:effectLst/>
          </p:spPr>
          <p:txBody>
            <a:bodyPr wrap="none" anchor="ctr">
              <a:prstTxWarp prst="textNoShape">
                <a:avLst/>
              </a:prstTxWarp>
            </a:bodyPr>
            <a:lstStyle/>
            <a:p>
              <a:endParaRPr lang="en-US"/>
            </a:p>
          </p:txBody>
        </p:sp>
        <p:sp>
          <p:nvSpPr>
            <p:cNvPr id="432143" name="Oval 15"/>
            <p:cNvSpPr>
              <a:spLocks noChangeArrowheads="1"/>
            </p:cNvSpPr>
            <p:nvPr/>
          </p:nvSpPr>
          <p:spPr bwMode="auto">
            <a:xfrm>
              <a:off x="4224" y="1776"/>
              <a:ext cx="816" cy="768"/>
            </a:xfrm>
            <a:prstGeom prst="ellipse">
              <a:avLst/>
            </a:prstGeom>
            <a:noFill/>
            <a:ln w="15875">
              <a:solidFill>
                <a:srgbClr val="3366FF"/>
              </a:solidFill>
              <a:round/>
              <a:headEnd/>
              <a:tailEnd/>
            </a:ln>
            <a:effectLst/>
          </p:spPr>
          <p:txBody>
            <a:bodyPr wrap="none" anchor="ctr">
              <a:prstTxWarp prst="textNoShape">
                <a:avLst/>
              </a:prstTxWarp>
            </a:bodyPr>
            <a:lstStyle/>
            <a:p>
              <a:endParaRPr lang="en-US"/>
            </a:p>
          </p:txBody>
        </p:sp>
        <p:sp>
          <p:nvSpPr>
            <p:cNvPr id="432144" name="Oval 16"/>
            <p:cNvSpPr>
              <a:spLocks noChangeArrowheads="1"/>
            </p:cNvSpPr>
            <p:nvPr/>
          </p:nvSpPr>
          <p:spPr bwMode="auto">
            <a:xfrm>
              <a:off x="3744" y="2256"/>
              <a:ext cx="816" cy="768"/>
            </a:xfrm>
            <a:prstGeom prst="ellipse">
              <a:avLst/>
            </a:prstGeom>
            <a:noFill/>
            <a:ln w="15875">
              <a:solidFill>
                <a:srgbClr val="3366FF"/>
              </a:solidFill>
              <a:round/>
              <a:headEnd/>
              <a:tailEnd/>
            </a:ln>
            <a:effectLst/>
          </p:spPr>
          <p:txBody>
            <a:bodyPr wrap="none" anchor="ctr">
              <a:prstTxWarp prst="textNoShape">
                <a:avLst/>
              </a:prstTxWarp>
            </a:bodyPr>
            <a:lstStyle/>
            <a:p>
              <a:endParaRPr lang="en-US"/>
            </a:p>
          </p:txBody>
        </p:sp>
      </p:grpSp>
      <p:sp>
        <p:nvSpPr>
          <p:cNvPr id="432145" name="Line 17"/>
          <p:cNvSpPr>
            <a:spLocks noChangeShapeType="1"/>
          </p:cNvSpPr>
          <p:nvPr/>
        </p:nvSpPr>
        <p:spPr bwMode="auto">
          <a:xfrm>
            <a:off x="457200" y="3124200"/>
            <a:ext cx="4876800" cy="0"/>
          </a:xfrm>
          <a:prstGeom prst="line">
            <a:avLst/>
          </a:prstGeom>
          <a:noFill/>
          <a:ln w="34925">
            <a:solidFill>
              <a:srgbClr val="3399FF"/>
            </a:solidFill>
            <a:round/>
            <a:headEnd/>
            <a:tailEnd/>
          </a:ln>
          <a:effectLst/>
        </p:spPr>
        <p:txBody>
          <a:bodyPr>
            <a:prstTxWarp prst="textNoShape">
              <a:avLst/>
            </a:prstTxWarp>
          </a:bodyPr>
          <a:lstStyle/>
          <a:p>
            <a:endParaRPr lang="en-US"/>
          </a:p>
        </p:txBody>
      </p:sp>
      <p:sp>
        <p:nvSpPr>
          <p:cNvPr id="432146" name="Rectangle 18"/>
          <p:cNvSpPr>
            <a:spLocks noChangeArrowheads="1"/>
          </p:cNvSpPr>
          <p:nvPr/>
        </p:nvSpPr>
        <p:spPr bwMode="auto">
          <a:xfrm>
            <a:off x="3124200" y="6553200"/>
            <a:ext cx="3629025" cy="168275"/>
          </a:xfrm>
          <a:prstGeom prst="rect">
            <a:avLst/>
          </a:prstGeom>
          <a:noFill/>
          <a:ln w="9525">
            <a:noFill/>
            <a:miter lim="800000"/>
            <a:headEnd/>
            <a:tailEnd/>
          </a:ln>
          <a:effectLst/>
        </p:spPr>
        <p:txBody>
          <a:bodyPr>
            <a:prstTxWarp prst="textNoShape">
              <a:avLst/>
            </a:prstTxWarp>
          </a:bodyPr>
          <a:lstStyle/>
          <a:p>
            <a:pPr algn="ctr"/>
            <a:r>
              <a:rPr lang="en-US" sz="800" dirty="0">
                <a:latin typeface="Calibri" charset="0"/>
              </a:rPr>
              <a:t>ORNL DAAC</a:t>
            </a:r>
          </a:p>
        </p:txBody>
      </p:sp>
      <p:sp>
        <p:nvSpPr>
          <p:cNvPr id="432147" name="Text Box 19"/>
          <p:cNvSpPr txBox="1">
            <a:spLocks noChangeArrowheads="1"/>
          </p:cNvSpPr>
          <p:nvPr/>
        </p:nvSpPr>
        <p:spPr bwMode="auto">
          <a:xfrm>
            <a:off x="4327525" y="39227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432148" name="Text Box 20"/>
          <p:cNvSpPr txBox="1">
            <a:spLocks noChangeArrowheads="1"/>
          </p:cNvSpPr>
          <p:nvPr/>
        </p:nvSpPr>
        <p:spPr bwMode="auto">
          <a:xfrm>
            <a:off x="152400" y="5943600"/>
            <a:ext cx="2057400" cy="366713"/>
          </a:xfrm>
          <a:prstGeom prst="rect">
            <a:avLst/>
          </a:prstGeom>
          <a:noFill/>
          <a:ln w="9525">
            <a:noFill/>
            <a:miter lim="800000"/>
            <a:headEnd/>
            <a:tailEnd/>
          </a:ln>
          <a:effectLst/>
        </p:spPr>
        <p:txBody>
          <a:bodyPr>
            <a:prstTxWarp prst="textNoShape">
              <a:avLst/>
            </a:prstTxWarp>
            <a:spAutoFit/>
          </a:bodyPr>
          <a:lstStyle/>
          <a:p>
            <a:endParaRPr lang="en-US"/>
          </a:p>
        </p:txBody>
      </p:sp>
      <p:sp>
        <p:nvSpPr>
          <p:cNvPr id="432149" name="Text Box 21"/>
          <p:cNvSpPr txBox="1">
            <a:spLocks noChangeArrowheads="1"/>
          </p:cNvSpPr>
          <p:nvPr/>
        </p:nvSpPr>
        <p:spPr bwMode="auto">
          <a:xfrm>
            <a:off x="152400" y="5943600"/>
            <a:ext cx="1141413" cy="776288"/>
          </a:xfrm>
          <a:prstGeom prst="rect">
            <a:avLst/>
          </a:prstGeom>
          <a:noFill/>
          <a:ln w="9525">
            <a:noFill/>
            <a:miter lim="800000"/>
            <a:headEnd/>
            <a:tailEnd/>
          </a:ln>
          <a:effectLst/>
        </p:spPr>
        <p:txBody>
          <a:bodyPr wrap="none">
            <a:prstTxWarp prst="textNoShape">
              <a:avLst/>
            </a:prstTxWarp>
            <a:spAutoFit/>
          </a:bodyPr>
          <a:lstStyle/>
          <a:p>
            <a:r>
              <a:rPr lang="en-US" sz="900">
                <a:latin typeface="Calibri" charset="0"/>
              </a:rPr>
              <a:t>ORNL DAAC:</a:t>
            </a:r>
          </a:p>
          <a:p>
            <a:endParaRPr lang="en-US" sz="900">
              <a:latin typeface="Calibri" charset="0"/>
            </a:endParaRPr>
          </a:p>
          <a:p>
            <a:r>
              <a:rPr lang="en-US" sz="900">
                <a:latin typeface="Calibri" charset="0"/>
                <a:hlinkClick r:id="rId7"/>
              </a:rPr>
              <a:t>http://daac.ornl.gov</a:t>
            </a:r>
            <a:endParaRPr lang="en-US" sz="900">
              <a:latin typeface="Calibri" charset="0"/>
            </a:endParaRPr>
          </a:p>
          <a:p>
            <a:r>
              <a:rPr lang="en-US" sz="900">
                <a:latin typeface="Calibri" charset="0"/>
                <a:hlinkClick r:id="rId8"/>
              </a:rPr>
              <a:t>uso@daac.ornl.gov</a:t>
            </a:r>
            <a:r>
              <a:rPr lang="en-US"/>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a:t>
            </a:r>
            <a:r>
              <a:rPr lang="en-US" dirty="0" smtClean="0"/>
              <a:t>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1066800" y="6477000"/>
            <a:ext cx="3629025" cy="168275"/>
          </a:xfrm>
          <a:prstGeom prst="rect">
            <a:avLst/>
          </a:prstGeom>
        </p:spPr>
        <p:txBody>
          <a:bodyPr/>
          <a:lstStyle>
            <a:lvl1pPr>
              <a:defRPr smtClean="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1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1415" name="Line 7"/>
          <p:cNvSpPr>
            <a:spLocks noChangeShapeType="1"/>
          </p:cNvSpPr>
          <p:nvPr/>
        </p:nvSpPr>
        <p:spPr bwMode="auto">
          <a:xfrm>
            <a:off x="533400" y="1143000"/>
            <a:ext cx="6934200" cy="0"/>
          </a:xfrm>
          <a:prstGeom prst="line">
            <a:avLst/>
          </a:prstGeom>
          <a:noFill/>
          <a:ln w="34925">
            <a:solidFill>
              <a:srgbClr val="3399FF"/>
            </a:solidFill>
            <a:round/>
            <a:headEnd/>
            <a:tailEnd/>
          </a:ln>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libri" charset="0"/>
        </a:defRPr>
      </a:lvl2pPr>
      <a:lvl3pPr algn="l" rtl="0" fontAlgn="base">
        <a:spcBef>
          <a:spcPct val="0"/>
        </a:spcBef>
        <a:spcAft>
          <a:spcPct val="0"/>
        </a:spcAft>
        <a:defRPr sz="2800">
          <a:solidFill>
            <a:schemeClr val="tx2"/>
          </a:solidFill>
          <a:latin typeface="Calibri" charset="0"/>
        </a:defRPr>
      </a:lvl3pPr>
      <a:lvl4pPr algn="l" rtl="0" fontAlgn="base">
        <a:spcBef>
          <a:spcPct val="0"/>
        </a:spcBef>
        <a:spcAft>
          <a:spcPct val="0"/>
        </a:spcAft>
        <a:defRPr sz="2800">
          <a:solidFill>
            <a:schemeClr val="tx2"/>
          </a:solidFill>
          <a:latin typeface="Calibri" charset="0"/>
        </a:defRPr>
      </a:lvl4pPr>
      <a:lvl5pPr algn="l" rtl="0" fontAlgn="base">
        <a:spcBef>
          <a:spcPct val="0"/>
        </a:spcBef>
        <a:spcAft>
          <a:spcPct val="0"/>
        </a:spcAft>
        <a:defRPr sz="2800">
          <a:solidFill>
            <a:schemeClr val="tx2"/>
          </a:solidFill>
          <a:latin typeface="Calibri" charset="0"/>
        </a:defRPr>
      </a:lvl5pPr>
      <a:lvl6pPr marL="457200" algn="l" rtl="0" fontAlgn="base">
        <a:spcBef>
          <a:spcPct val="0"/>
        </a:spcBef>
        <a:spcAft>
          <a:spcPct val="0"/>
        </a:spcAft>
        <a:defRPr sz="2800">
          <a:solidFill>
            <a:schemeClr val="tx2"/>
          </a:solidFill>
          <a:latin typeface="Calibri" charset="0"/>
        </a:defRPr>
      </a:lvl6pPr>
      <a:lvl7pPr marL="914400" algn="l" rtl="0" fontAlgn="base">
        <a:spcBef>
          <a:spcPct val="0"/>
        </a:spcBef>
        <a:spcAft>
          <a:spcPct val="0"/>
        </a:spcAft>
        <a:defRPr sz="2800">
          <a:solidFill>
            <a:schemeClr val="tx2"/>
          </a:solidFill>
          <a:latin typeface="Calibri" charset="0"/>
        </a:defRPr>
      </a:lvl7pPr>
      <a:lvl8pPr marL="1371600" algn="l" rtl="0" fontAlgn="base">
        <a:spcBef>
          <a:spcPct val="0"/>
        </a:spcBef>
        <a:spcAft>
          <a:spcPct val="0"/>
        </a:spcAft>
        <a:defRPr sz="2800">
          <a:solidFill>
            <a:schemeClr val="tx2"/>
          </a:solidFill>
          <a:latin typeface="Calibri" charset="0"/>
        </a:defRPr>
      </a:lvl8pPr>
      <a:lvl9pPr marL="1828800" algn="l" rtl="0" fontAlgn="base">
        <a:spcBef>
          <a:spcPct val="0"/>
        </a:spcBef>
        <a:spcAft>
          <a:spcPct val="0"/>
        </a:spcAft>
        <a:defRPr sz="2800">
          <a:solidFill>
            <a:schemeClr val="tx2"/>
          </a:solidFill>
          <a:latin typeface="Calibri"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ＭＳ Ｐゴシック" charset="-128"/>
        </a:defRPr>
      </a:lvl2pPr>
      <a:lvl3pPr marL="1143000" indent="-228600" algn="l" rtl="0" fontAlgn="base">
        <a:spcBef>
          <a:spcPct val="20000"/>
        </a:spcBef>
        <a:spcAft>
          <a:spcPct val="0"/>
        </a:spcAft>
        <a:buChar char="•"/>
        <a:defRPr sz="20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p:txBody>
          <a:bodyPr/>
          <a:lstStyle/>
          <a:p>
            <a:r>
              <a:rPr lang="en-US" dirty="0" smtClean="0"/>
              <a:t>SAR Data Use</a:t>
            </a:r>
            <a:endParaRPr lang="en-US" dirty="0"/>
          </a:p>
        </p:txBody>
      </p:sp>
      <p:sp>
        <p:nvSpPr>
          <p:cNvPr id="399363" name="Rectangle 3"/>
          <p:cNvSpPr>
            <a:spLocks noGrp="1" noChangeArrowheads="1"/>
          </p:cNvSpPr>
          <p:nvPr>
            <p:ph type="subTitle" idx="1"/>
          </p:nvPr>
        </p:nvSpPr>
        <p:spPr>
          <a:noFill/>
        </p:spPr>
        <p:txBody>
          <a:bodyPr/>
          <a:lstStyle/>
          <a:p>
            <a:r>
              <a:rPr lang="en-US" sz="1100" b="1" dirty="0" smtClean="0">
                <a:solidFill>
                  <a:srgbClr val="800000"/>
                </a:solidFill>
              </a:rPr>
              <a:t>Applying SAR subsets for scientific use</a:t>
            </a:r>
          </a:p>
          <a:p>
            <a:endParaRPr lang="en-US" sz="1100" dirty="0" smtClean="0"/>
          </a:p>
          <a:p>
            <a:pPr>
              <a:buClr>
                <a:schemeClr val="tx1"/>
              </a:buClr>
              <a:buFont typeface="Arial"/>
              <a:buChar char="•"/>
            </a:pPr>
            <a:r>
              <a:rPr lang="en-US" sz="1100" b="1" dirty="0" smtClean="0"/>
              <a:t> Using SAR data to identify freeze-thaw state change</a:t>
            </a:r>
          </a:p>
          <a:p>
            <a:pPr>
              <a:buClr>
                <a:schemeClr val="tx1"/>
              </a:buClr>
              <a:buFont typeface="Arial"/>
              <a:buChar char="•"/>
            </a:pPr>
            <a:r>
              <a:rPr lang="en-US" sz="1100" b="1" dirty="0" smtClean="0"/>
              <a:t> Mapping wetlands</a:t>
            </a:r>
          </a:p>
          <a:p>
            <a:pPr>
              <a:buClr>
                <a:schemeClr val="tx1"/>
              </a:buClr>
              <a:buFont typeface="Arial"/>
              <a:buChar char="•"/>
            </a:pPr>
            <a:r>
              <a:rPr lang="en-US" sz="1100" b="1" dirty="0" smtClean="0"/>
              <a:t> Biomass estimation</a:t>
            </a:r>
          </a:p>
          <a:p>
            <a:pPr>
              <a:buClr>
                <a:schemeClr val="tx1"/>
              </a:buClr>
              <a:buFont typeface="Arial"/>
              <a:buChar char="•"/>
            </a:pPr>
            <a:endParaRPr lang="en-US" sz="1100" b="1" dirty="0" smtClean="0"/>
          </a:p>
          <a:p>
            <a:pPr>
              <a:buClr>
                <a:schemeClr val="tx1"/>
              </a:buClr>
            </a:pPr>
            <a:r>
              <a:rPr lang="en-US" sz="1100" b="1" dirty="0" smtClean="0"/>
              <a:t>Acknowledgements:</a:t>
            </a:r>
          </a:p>
          <a:p>
            <a:pPr>
              <a:buClr>
                <a:schemeClr val="tx1"/>
              </a:buClr>
            </a:pPr>
            <a:r>
              <a:rPr lang="en-US" sz="1100" b="1" dirty="0" smtClean="0"/>
              <a:t>John Kimball (University of Montana) for providing materials for this tutorial</a:t>
            </a:r>
            <a:endParaRPr lang="en-US"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61" name="Picture 5"/>
          <p:cNvPicPr>
            <a:picLocks noChangeAspect="1" noChangeArrowheads="1"/>
          </p:cNvPicPr>
          <p:nvPr/>
        </p:nvPicPr>
        <p:blipFill>
          <a:blip r:embed="rId3"/>
          <a:srcRect/>
          <a:stretch>
            <a:fillRect/>
          </a:stretch>
        </p:blipFill>
        <p:spPr bwMode="auto">
          <a:xfrm>
            <a:off x="685801" y="2057400"/>
            <a:ext cx="3962400" cy="2819400"/>
          </a:xfrm>
          <a:prstGeom prst="rect">
            <a:avLst/>
          </a:prstGeom>
          <a:noFill/>
          <a:ln w="9525">
            <a:noFill/>
            <a:miter lim="800000"/>
            <a:headEnd/>
            <a:tailEnd/>
          </a:ln>
          <a:effectLst/>
        </p:spPr>
      </p:pic>
      <p:sp>
        <p:nvSpPr>
          <p:cNvPr id="147464" name="Text Box 8"/>
          <p:cNvSpPr txBox="1">
            <a:spLocks noChangeArrowheads="1"/>
          </p:cNvSpPr>
          <p:nvPr/>
        </p:nvSpPr>
        <p:spPr bwMode="auto">
          <a:xfrm>
            <a:off x="3581400" y="2286000"/>
            <a:ext cx="387350" cy="277019"/>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dirty="0">
                <a:latin typeface="Times New Roman" charset="0"/>
              </a:rPr>
              <a:t>1:1</a:t>
            </a:r>
          </a:p>
        </p:txBody>
      </p:sp>
      <p:sp>
        <p:nvSpPr>
          <p:cNvPr id="147468" name="Text Box 12"/>
          <p:cNvSpPr txBox="1">
            <a:spLocks noChangeArrowheads="1"/>
          </p:cNvSpPr>
          <p:nvPr/>
        </p:nvSpPr>
        <p:spPr bwMode="auto">
          <a:xfrm>
            <a:off x="1752600" y="1828800"/>
            <a:ext cx="2459038" cy="307777"/>
          </a:xfrm>
          <a:prstGeom prst="rect">
            <a:avLst/>
          </a:prstGeom>
          <a:noFill/>
          <a:ln w="9525">
            <a:noFill/>
            <a:miter lim="800000"/>
            <a:headEnd/>
            <a:tailEnd/>
          </a:ln>
          <a:effectLst/>
        </p:spPr>
        <p:txBody>
          <a:bodyPr wrap="square">
            <a:prstTxWarp prst="textNoShape">
              <a:avLst/>
            </a:prstTxWarp>
            <a:spAutoFit/>
          </a:bodyPr>
          <a:lstStyle/>
          <a:p>
            <a:pPr eaLnBrk="0" hangingPunct="0"/>
            <a:r>
              <a:rPr lang="en-US" sz="1400" b="1" dirty="0">
                <a:latin typeface="Calibri"/>
                <a:cs typeface="Calibri"/>
              </a:rPr>
              <a:t>Stem Biomass (Mg C ha</a:t>
            </a:r>
            <a:r>
              <a:rPr lang="en-US" sz="1400" b="1" baseline="30000" dirty="0">
                <a:latin typeface="Calibri"/>
                <a:cs typeface="Calibri"/>
              </a:rPr>
              <a:t>-1</a:t>
            </a:r>
            <a:r>
              <a:rPr lang="en-US" sz="1400" b="1" dirty="0">
                <a:latin typeface="Calibri"/>
                <a:cs typeface="Calibri"/>
              </a:rPr>
              <a:t>)</a:t>
            </a:r>
          </a:p>
        </p:txBody>
      </p:sp>
      <p:sp>
        <p:nvSpPr>
          <p:cNvPr id="147470" name="Rectangle 14"/>
          <p:cNvSpPr>
            <a:spLocks noChangeArrowheads="1"/>
          </p:cNvSpPr>
          <p:nvPr/>
        </p:nvSpPr>
        <p:spPr bwMode="auto">
          <a:xfrm>
            <a:off x="835025" y="2918539"/>
            <a:ext cx="257175" cy="99275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7471" name="Text Box 15"/>
          <p:cNvSpPr txBox="1">
            <a:spLocks noChangeArrowheads="1"/>
          </p:cNvSpPr>
          <p:nvPr/>
        </p:nvSpPr>
        <p:spPr bwMode="auto">
          <a:xfrm rot="16200000">
            <a:off x="70849" y="3062487"/>
            <a:ext cx="1677575" cy="276999"/>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dirty="0">
                <a:latin typeface="Calibri"/>
                <a:cs typeface="Calibri"/>
              </a:rPr>
              <a:t>AIRSAR 3x3 Window</a:t>
            </a:r>
          </a:p>
        </p:txBody>
      </p:sp>
      <p:grpSp>
        <p:nvGrpSpPr>
          <p:cNvPr id="31" name="Group 30"/>
          <p:cNvGrpSpPr/>
          <p:nvPr/>
        </p:nvGrpSpPr>
        <p:grpSpPr>
          <a:xfrm>
            <a:off x="4824293" y="1752600"/>
            <a:ext cx="3786307" cy="3048000"/>
            <a:chOff x="1935594" y="1260850"/>
            <a:chExt cx="4371544" cy="3456748"/>
          </a:xfrm>
        </p:grpSpPr>
        <p:pic>
          <p:nvPicPr>
            <p:cNvPr id="147462" name="Picture 6"/>
            <p:cNvPicPr>
              <a:picLocks noChangeAspect="1" noChangeArrowheads="1"/>
            </p:cNvPicPr>
            <p:nvPr/>
          </p:nvPicPr>
          <p:blipFill>
            <a:blip r:embed="rId4"/>
            <a:srcRect/>
            <a:stretch>
              <a:fillRect/>
            </a:stretch>
          </p:blipFill>
          <p:spPr bwMode="auto">
            <a:xfrm>
              <a:off x="1963738" y="1634043"/>
              <a:ext cx="4343400" cy="3083555"/>
            </a:xfrm>
            <a:prstGeom prst="rect">
              <a:avLst/>
            </a:prstGeom>
            <a:noFill/>
            <a:ln w="9525">
              <a:noFill/>
              <a:miter lim="800000"/>
              <a:headEnd/>
              <a:tailEnd/>
            </a:ln>
            <a:effectLst/>
          </p:spPr>
        </p:pic>
        <p:sp>
          <p:nvSpPr>
            <p:cNvPr id="147465" name="Line 9"/>
            <p:cNvSpPr>
              <a:spLocks noChangeShapeType="1"/>
            </p:cNvSpPr>
            <p:nvPr/>
          </p:nvSpPr>
          <p:spPr bwMode="auto">
            <a:xfrm flipV="1">
              <a:off x="2563813" y="1837106"/>
              <a:ext cx="3548063" cy="231266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47466" name="Text Box 10"/>
            <p:cNvSpPr txBox="1">
              <a:spLocks noChangeArrowheads="1"/>
            </p:cNvSpPr>
            <p:nvPr/>
          </p:nvSpPr>
          <p:spPr bwMode="auto">
            <a:xfrm>
              <a:off x="4765878" y="1939549"/>
              <a:ext cx="784605" cy="314146"/>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dirty="0">
                  <a:latin typeface="Times New Roman" charset="0"/>
                </a:rPr>
                <a:t>1:1</a:t>
              </a:r>
            </a:p>
          </p:txBody>
        </p:sp>
        <p:sp>
          <p:nvSpPr>
            <p:cNvPr id="147467" name="Text Box 11"/>
            <p:cNvSpPr txBox="1">
              <a:spLocks noChangeArrowheads="1"/>
            </p:cNvSpPr>
            <p:nvPr/>
          </p:nvSpPr>
          <p:spPr bwMode="auto">
            <a:xfrm>
              <a:off x="3092011" y="1260850"/>
              <a:ext cx="2935115" cy="349051"/>
            </a:xfrm>
            <a:prstGeom prst="rect">
              <a:avLst/>
            </a:prstGeom>
            <a:noFill/>
            <a:ln w="9525">
              <a:noFill/>
              <a:miter lim="800000"/>
              <a:headEnd/>
              <a:tailEnd/>
            </a:ln>
            <a:effectLst/>
          </p:spPr>
          <p:txBody>
            <a:bodyPr wrap="square">
              <a:prstTxWarp prst="textNoShape">
                <a:avLst/>
              </a:prstTxWarp>
              <a:spAutoFit/>
            </a:bodyPr>
            <a:lstStyle/>
            <a:p>
              <a:pPr eaLnBrk="0" hangingPunct="0"/>
              <a:r>
                <a:rPr lang="en-US" sz="1400" b="1" dirty="0">
                  <a:latin typeface="Calibri"/>
                  <a:cs typeface="Calibri"/>
                </a:rPr>
                <a:t>LAI (projected)</a:t>
              </a:r>
            </a:p>
          </p:txBody>
        </p:sp>
        <p:sp>
          <p:nvSpPr>
            <p:cNvPr id="147469" name="Rectangle 13"/>
            <p:cNvSpPr>
              <a:spLocks noChangeArrowheads="1"/>
            </p:cNvSpPr>
            <p:nvPr/>
          </p:nvSpPr>
          <p:spPr bwMode="auto">
            <a:xfrm>
              <a:off x="2106613" y="2604235"/>
              <a:ext cx="219075" cy="774649"/>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7472" name="Text Box 16"/>
            <p:cNvSpPr txBox="1">
              <a:spLocks noChangeArrowheads="1"/>
            </p:cNvSpPr>
            <p:nvPr/>
          </p:nvSpPr>
          <p:spPr bwMode="auto">
            <a:xfrm rot="16200000">
              <a:off x="1071214" y="2464577"/>
              <a:ext cx="2048573" cy="319814"/>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dirty="0">
                  <a:latin typeface="Calibri"/>
                  <a:cs typeface="Calibri"/>
                </a:rPr>
                <a:t>AIRSAR 3x3 Window</a:t>
              </a:r>
            </a:p>
          </p:txBody>
        </p:sp>
        <p:sp>
          <p:nvSpPr>
            <p:cNvPr id="147473" name="Rectangle 17"/>
            <p:cNvSpPr>
              <a:spLocks noChangeArrowheads="1"/>
            </p:cNvSpPr>
            <p:nvPr/>
          </p:nvSpPr>
          <p:spPr bwMode="auto">
            <a:xfrm>
              <a:off x="3363913" y="4424284"/>
              <a:ext cx="1943100" cy="17298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7474" name="Text Box 18"/>
            <p:cNvSpPr txBox="1">
              <a:spLocks noChangeArrowheads="1"/>
            </p:cNvSpPr>
            <p:nvPr/>
          </p:nvSpPr>
          <p:spPr bwMode="auto">
            <a:xfrm>
              <a:off x="3315887" y="4340302"/>
              <a:ext cx="2371825" cy="314146"/>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dirty="0">
                  <a:latin typeface="Calibri"/>
                  <a:cs typeface="Calibri"/>
                </a:rPr>
                <a:t>Biomass Harvest Plot</a:t>
              </a:r>
            </a:p>
          </p:txBody>
        </p:sp>
      </p:grpSp>
      <p:sp>
        <p:nvSpPr>
          <p:cNvPr id="147475" name="Rectangle 19"/>
          <p:cNvSpPr>
            <a:spLocks noChangeArrowheads="1"/>
          </p:cNvSpPr>
          <p:nvPr/>
        </p:nvSpPr>
        <p:spPr bwMode="auto">
          <a:xfrm>
            <a:off x="3240088" y="7395027"/>
            <a:ext cx="2200275" cy="21058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7476" name="Text Box 20"/>
          <p:cNvSpPr txBox="1">
            <a:spLocks noChangeArrowheads="1"/>
          </p:cNvSpPr>
          <p:nvPr/>
        </p:nvSpPr>
        <p:spPr bwMode="auto">
          <a:xfrm>
            <a:off x="3529013" y="7348648"/>
            <a:ext cx="1582738" cy="277019"/>
          </a:xfrm>
          <a:prstGeom prst="rect">
            <a:avLst/>
          </a:prstGeom>
          <a:noFill/>
          <a:ln w="9525">
            <a:noFill/>
            <a:miter lim="800000"/>
            <a:headEnd/>
            <a:tailEnd/>
          </a:ln>
          <a:effectLst/>
        </p:spPr>
        <p:txBody>
          <a:bodyPr wrap="square">
            <a:prstTxWarp prst="textNoShape">
              <a:avLst/>
            </a:prstTxWarp>
            <a:spAutoFit/>
          </a:bodyPr>
          <a:lstStyle/>
          <a:p>
            <a:pPr eaLnBrk="0" hangingPunct="0"/>
            <a:r>
              <a:rPr lang="en-US" sz="1200" b="1">
                <a:latin typeface="Times New Roman" charset="0"/>
              </a:rPr>
              <a:t>Biomass Harvest Plot</a:t>
            </a:r>
          </a:p>
        </p:txBody>
      </p:sp>
      <p:sp>
        <p:nvSpPr>
          <p:cNvPr id="147477" name="Text Box 21"/>
          <p:cNvSpPr txBox="1">
            <a:spLocks noChangeArrowheads="1"/>
          </p:cNvSpPr>
          <p:nvPr/>
        </p:nvSpPr>
        <p:spPr bwMode="auto">
          <a:xfrm>
            <a:off x="838200" y="6534150"/>
            <a:ext cx="3068637" cy="274638"/>
          </a:xfrm>
          <a:prstGeom prst="rect">
            <a:avLst/>
          </a:prstGeom>
          <a:noFill/>
          <a:ln w="9525">
            <a:noFill/>
            <a:miter lim="800000"/>
            <a:headEnd/>
            <a:tailEnd/>
          </a:ln>
          <a:effectLst/>
        </p:spPr>
        <p:txBody>
          <a:bodyPr wrap="none">
            <a:prstTxWarp prst="textNoShape">
              <a:avLst/>
            </a:prstTxWarp>
            <a:spAutoFit/>
          </a:bodyPr>
          <a:lstStyle/>
          <a:p>
            <a:r>
              <a:rPr lang="en-US" sz="1200" dirty="0">
                <a:latin typeface="Calibri" charset="0"/>
              </a:rPr>
              <a:t>Kimball et al. 2000. Tree Phys 20(11), 761-775.</a:t>
            </a:r>
          </a:p>
        </p:txBody>
      </p:sp>
      <p:cxnSp>
        <p:nvCxnSpPr>
          <p:cNvPr id="33" name="Straight Connector 32"/>
          <p:cNvCxnSpPr/>
          <p:nvPr/>
        </p:nvCxnSpPr>
        <p:spPr>
          <a:xfrm flipV="1">
            <a:off x="1371600" y="2286000"/>
            <a:ext cx="3048000" cy="19812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62000" y="5181600"/>
            <a:ext cx="8077200" cy="1107996"/>
          </a:xfrm>
          <a:prstGeom prst="rect">
            <a:avLst/>
          </a:prstGeom>
        </p:spPr>
        <p:txBody>
          <a:bodyPr wrap="square">
            <a:spAutoFit/>
          </a:bodyPr>
          <a:lstStyle/>
          <a:p>
            <a:r>
              <a:rPr lang="en-US" sz="1100" dirty="0" err="1" smtClean="0">
                <a:latin typeface="Calibri"/>
                <a:cs typeface="Calibri"/>
              </a:rPr>
              <a:t>Scatterplots</a:t>
            </a:r>
            <a:r>
              <a:rPr lang="en-US" sz="1100" dirty="0" smtClean="0">
                <a:latin typeface="Calibri"/>
                <a:cs typeface="Calibri"/>
              </a:rPr>
              <a:t> of AIRSAR vs. biomass harvest plot stem biomass (Mg C ha-1) and LAI (defined as 50% of total LAI) estimates for 1994 within the BOREAS Southern Study Area (SSA). The AIRSAR results were obtained by extracting mean, maximum and minimum values from 3x3 pixel windows centered over approximately 13 tower sites, carbon evaluation and auxiliary harvest plot locations within the SSA. Biomass sampling within each plot was structured to characterize vegetation within an approximate 30 x 30 m area from a network of 1 – 4 replicate plots ranging in size from 56 m2 to 900 m2 depending on tree densities (Gower et al. 1997). Grey lines depict the ranges (Max. - Min.) of values reported within AIRSAR and harvest plot windows (Kimball et al. 2000. Tree Physiology 20(11)). </a:t>
            </a:r>
            <a:endParaRPr lang="en-US" sz="1100" dirty="0">
              <a:latin typeface="Calibri"/>
              <a:cs typeface="Calibri"/>
            </a:endParaRPr>
          </a:p>
        </p:txBody>
      </p:sp>
      <p:sp>
        <p:nvSpPr>
          <p:cNvPr id="38"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Biomass estimation</a:t>
            </a:r>
            <a:r>
              <a:rPr kumimoji="0" lang="en-US" sz="2400" b="0" i="0" u="none" strike="noStrike" kern="0" cap="none" spc="0" normalizeH="0" baseline="0" noProof="0" dirty="0" smtClean="0">
                <a:ln>
                  <a:noFill/>
                </a:ln>
                <a:solidFill>
                  <a:schemeClr val="tx2"/>
                </a:solidFill>
                <a:effectLst/>
                <a:uLnTx/>
                <a:uFillTx/>
                <a:latin typeface="+mj-lt"/>
                <a:ea typeface="+mj-ea"/>
                <a:cs typeface="+mj-cs"/>
              </a:rPr>
              <a:t> (1/2)</a:t>
            </a:r>
          </a:p>
        </p:txBody>
      </p:sp>
      <p:sp>
        <p:nvSpPr>
          <p:cNvPr id="27" name="TextBox 26"/>
          <p:cNvSpPr txBox="1"/>
          <p:nvPr/>
        </p:nvSpPr>
        <p:spPr>
          <a:xfrm>
            <a:off x="8888013" y="6611779"/>
            <a:ext cx="255987" cy="246221"/>
          </a:xfrm>
          <a:prstGeom prst="rect">
            <a:avLst/>
          </a:prstGeom>
          <a:noFill/>
        </p:spPr>
        <p:txBody>
          <a:bodyPr wrap="none" rtlCol="0">
            <a:spAutoFit/>
          </a:bodyPr>
          <a:lstStyle/>
          <a:p>
            <a:r>
              <a:rPr lang="en-US" sz="1000" dirty="0" smtClean="0"/>
              <a:t>9</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1556" name="Picture 4" descr="ScreenHunter_01 May"/>
          <p:cNvPicPr>
            <a:picLocks noChangeAspect="1" noChangeArrowheads="1"/>
          </p:cNvPicPr>
          <p:nvPr/>
        </p:nvPicPr>
        <p:blipFill>
          <a:blip r:embed="rId3"/>
          <a:srcRect/>
          <a:stretch>
            <a:fillRect/>
          </a:stretch>
        </p:blipFill>
        <p:spPr bwMode="auto">
          <a:xfrm>
            <a:off x="457200" y="1371600"/>
            <a:ext cx="4953000" cy="5324952"/>
          </a:xfrm>
          <a:prstGeom prst="rect">
            <a:avLst/>
          </a:prstGeom>
          <a:noFill/>
        </p:spPr>
      </p:pic>
      <p:sp>
        <p:nvSpPr>
          <p:cNvPr id="151557" name="Text Box 5"/>
          <p:cNvSpPr txBox="1">
            <a:spLocks noChangeArrowheads="1"/>
          </p:cNvSpPr>
          <p:nvPr/>
        </p:nvSpPr>
        <p:spPr bwMode="auto">
          <a:xfrm>
            <a:off x="4953000" y="6534150"/>
            <a:ext cx="2925762" cy="274638"/>
          </a:xfrm>
          <a:prstGeom prst="rect">
            <a:avLst/>
          </a:prstGeom>
          <a:noFill/>
          <a:ln w="9525">
            <a:noFill/>
            <a:miter lim="800000"/>
            <a:headEnd/>
            <a:tailEnd/>
          </a:ln>
          <a:effectLst/>
        </p:spPr>
        <p:txBody>
          <a:bodyPr wrap="none">
            <a:prstTxWarp prst="textNoShape">
              <a:avLst/>
            </a:prstTxWarp>
            <a:spAutoFit/>
          </a:bodyPr>
          <a:lstStyle/>
          <a:p>
            <a:r>
              <a:rPr lang="en-US" sz="1200" dirty="0" err="1">
                <a:latin typeface="Calibri" charset="0"/>
              </a:rPr>
              <a:t>Mitchard</a:t>
            </a:r>
            <a:r>
              <a:rPr lang="en-US" sz="1200" dirty="0">
                <a:latin typeface="Calibri" charset="0"/>
              </a:rPr>
              <a:t> et al. 2000. </a:t>
            </a:r>
            <a:r>
              <a:rPr lang="en-US" sz="1200" dirty="0" err="1">
                <a:latin typeface="Calibri" charset="0"/>
              </a:rPr>
              <a:t>Geophys</a:t>
            </a:r>
            <a:r>
              <a:rPr lang="en-US" sz="1200" dirty="0">
                <a:latin typeface="Calibri" charset="0"/>
              </a:rPr>
              <a:t>. Res. </a:t>
            </a:r>
            <a:r>
              <a:rPr lang="en-US" sz="1200" dirty="0" err="1">
                <a:latin typeface="Calibri" charset="0"/>
              </a:rPr>
              <a:t>Lett</a:t>
            </a:r>
            <a:r>
              <a:rPr lang="en-US" sz="1200" dirty="0">
                <a:latin typeface="Calibri" charset="0"/>
              </a:rPr>
              <a:t>. 36.</a:t>
            </a:r>
          </a:p>
        </p:txBody>
      </p:sp>
      <p:sp>
        <p:nvSpPr>
          <p:cNvPr id="4" name="Rectangle 3"/>
          <p:cNvSpPr/>
          <p:nvPr/>
        </p:nvSpPr>
        <p:spPr>
          <a:xfrm>
            <a:off x="5486400" y="2438400"/>
            <a:ext cx="3505200" cy="2123658"/>
          </a:xfrm>
          <a:prstGeom prst="rect">
            <a:avLst/>
          </a:prstGeom>
        </p:spPr>
        <p:txBody>
          <a:bodyPr wrap="square">
            <a:spAutoFit/>
          </a:bodyPr>
          <a:lstStyle/>
          <a:p>
            <a:r>
              <a:rPr lang="en-US" sz="1200" dirty="0" smtClean="0">
                <a:latin typeface="Calibri"/>
                <a:cs typeface="Calibri"/>
              </a:rPr>
              <a:t>ALOS PALSAR L-band HH (a) and HV (</a:t>
            </a:r>
            <a:r>
              <a:rPr lang="en-US" sz="1200" dirty="0" err="1" smtClean="0">
                <a:latin typeface="Calibri"/>
                <a:cs typeface="Calibri"/>
              </a:rPr>
              <a:t>b</a:t>
            </a:r>
            <a:r>
              <a:rPr lang="en-US" sz="1200" dirty="0" smtClean="0">
                <a:latin typeface="Calibri"/>
                <a:cs typeface="Calibri"/>
              </a:rPr>
              <a:t>) radar backscatter plotted against field-measured above-ground biomass (AGB, Mg ha-1) for four combined sites in central Africa representing tropical savanna and woodland types in </a:t>
            </a:r>
            <a:r>
              <a:rPr lang="en-US" sz="1200" dirty="0" err="1" smtClean="0">
                <a:latin typeface="Calibri"/>
                <a:cs typeface="Calibri"/>
              </a:rPr>
              <a:t>Camaroon</a:t>
            </a:r>
            <a:r>
              <a:rPr lang="en-US" sz="1200" dirty="0" smtClean="0">
                <a:latin typeface="Calibri"/>
                <a:cs typeface="Calibri"/>
              </a:rPr>
              <a:t>, Uganda and Mozambique; x-axes are shown with conventional log10 scales. Second order log regression lines are fitted. The relationships were highly significant, similar among sites, and displayed high prediction accuracies up to 150 Mg ha-1 (+/-20%). From </a:t>
            </a:r>
            <a:r>
              <a:rPr lang="en-US" sz="1200" dirty="0" err="1" smtClean="0">
                <a:latin typeface="Calibri"/>
                <a:cs typeface="Calibri"/>
              </a:rPr>
              <a:t>Mitchard</a:t>
            </a:r>
            <a:r>
              <a:rPr lang="en-US" sz="1200" dirty="0" smtClean="0">
                <a:latin typeface="Calibri"/>
                <a:cs typeface="Calibri"/>
              </a:rPr>
              <a:t> et al. 2009. </a:t>
            </a:r>
            <a:r>
              <a:rPr lang="en-US" sz="1200" dirty="0" err="1" smtClean="0">
                <a:latin typeface="Calibri"/>
                <a:cs typeface="Calibri"/>
              </a:rPr>
              <a:t>Geophys</a:t>
            </a:r>
            <a:r>
              <a:rPr lang="en-US" sz="1200" dirty="0" smtClean="0">
                <a:latin typeface="Calibri"/>
                <a:cs typeface="Calibri"/>
              </a:rPr>
              <a:t> Res. </a:t>
            </a:r>
            <a:r>
              <a:rPr lang="en-US" sz="1200" dirty="0" err="1" smtClean="0">
                <a:latin typeface="Calibri"/>
                <a:cs typeface="Calibri"/>
              </a:rPr>
              <a:t>Lett</a:t>
            </a:r>
            <a:r>
              <a:rPr lang="en-US" sz="1200" dirty="0" smtClean="0">
                <a:latin typeface="Calibri"/>
                <a:cs typeface="Calibri"/>
              </a:rPr>
              <a:t> 36, L23401.</a:t>
            </a:r>
            <a:endParaRPr lang="en-US" sz="1200" dirty="0">
              <a:latin typeface="Calibri"/>
              <a:cs typeface="Calibri"/>
            </a:endParaRPr>
          </a:p>
        </p:txBody>
      </p:sp>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Biomass estimation </a:t>
            </a:r>
            <a:r>
              <a:rPr kumimoji="0" lang="en-US" sz="2400" b="0" i="0" u="none" strike="noStrike" kern="0" cap="none" spc="0" normalizeH="0" baseline="0" noProof="0" dirty="0" smtClean="0">
                <a:ln>
                  <a:noFill/>
                </a:ln>
                <a:solidFill>
                  <a:schemeClr val="tx2"/>
                </a:solidFill>
                <a:effectLst/>
                <a:uLnTx/>
                <a:uFillTx/>
                <a:latin typeface="+mj-lt"/>
                <a:ea typeface="+mj-ea"/>
                <a:cs typeface="+mj-cs"/>
              </a:rPr>
              <a:t>(2/2)</a:t>
            </a:r>
          </a:p>
        </p:txBody>
      </p:sp>
      <p:sp>
        <p:nvSpPr>
          <p:cNvPr id="11" name="TextBox 10"/>
          <p:cNvSpPr txBox="1"/>
          <p:nvPr/>
        </p:nvSpPr>
        <p:spPr>
          <a:xfrm>
            <a:off x="8839200" y="6611779"/>
            <a:ext cx="327308" cy="246221"/>
          </a:xfrm>
          <a:prstGeom prst="rect">
            <a:avLst/>
          </a:prstGeom>
          <a:noFill/>
        </p:spPr>
        <p:txBody>
          <a:bodyPr wrap="none" rtlCol="0">
            <a:spAutoFit/>
          </a:bodyPr>
          <a:lstStyle/>
          <a:p>
            <a:r>
              <a:rPr lang="en-US" sz="1000" dirty="0" smtClean="0"/>
              <a:t>10</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8" name="Picture 4"/>
          <p:cNvPicPr>
            <a:picLocks noChangeAspect="1" noChangeArrowheads="1"/>
          </p:cNvPicPr>
          <p:nvPr/>
        </p:nvPicPr>
        <p:blipFill>
          <a:blip r:embed="rId3"/>
          <a:srcRect/>
          <a:stretch>
            <a:fillRect/>
          </a:stretch>
        </p:blipFill>
        <p:spPr bwMode="auto">
          <a:xfrm>
            <a:off x="609600" y="1523999"/>
            <a:ext cx="5638800" cy="3624943"/>
          </a:xfrm>
          <a:prstGeom prst="rect">
            <a:avLst/>
          </a:prstGeom>
          <a:noFill/>
          <a:ln w="9525">
            <a:noFill/>
            <a:miter lim="800000"/>
            <a:headEnd/>
            <a:tailEnd/>
          </a:ln>
          <a:effectLst/>
        </p:spPr>
      </p:pic>
      <p:sp>
        <p:nvSpPr>
          <p:cNvPr id="149509" name="Text Box 5"/>
          <p:cNvSpPr txBox="1">
            <a:spLocks noChangeArrowheads="1"/>
          </p:cNvSpPr>
          <p:nvPr/>
        </p:nvSpPr>
        <p:spPr bwMode="auto">
          <a:xfrm>
            <a:off x="609600" y="6534150"/>
            <a:ext cx="2955925" cy="274638"/>
          </a:xfrm>
          <a:prstGeom prst="rect">
            <a:avLst/>
          </a:prstGeom>
          <a:noFill/>
          <a:ln w="9525">
            <a:noFill/>
            <a:miter lim="800000"/>
            <a:headEnd/>
            <a:tailEnd/>
          </a:ln>
          <a:effectLst/>
        </p:spPr>
        <p:txBody>
          <a:bodyPr wrap="none">
            <a:prstTxWarp prst="textNoShape">
              <a:avLst/>
            </a:prstTxWarp>
            <a:spAutoFit/>
          </a:bodyPr>
          <a:lstStyle/>
          <a:p>
            <a:r>
              <a:rPr lang="en-US" sz="1200" dirty="0">
                <a:latin typeface="Calibri" charset="0"/>
              </a:rPr>
              <a:t>Saatchi et al. 2000. Int. J. Rem. Sens. 21(6-7).</a:t>
            </a:r>
          </a:p>
        </p:txBody>
      </p:sp>
      <p:sp>
        <p:nvSpPr>
          <p:cNvPr id="4" name="Rectangle 3"/>
          <p:cNvSpPr/>
          <p:nvPr/>
        </p:nvSpPr>
        <p:spPr>
          <a:xfrm>
            <a:off x="609600" y="5357336"/>
            <a:ext cx="8229600" cy="738664"/>
          </a:xfrm>
          <a:prstGeom prst="rect">
            <a:avLst/>
          </a:prstGeom>
        </p:spPr>
        <p:txBody>
          <a:bodyPr wrap="square">
            <a:spAutoFit/>
          </a:bodyPr>
          <a:lstStyle/>
          <a:p>
            <a:r>
              <a:rPr lang="en-US" sz="1400" dirty="0" smtClean="0">
                <a:latin typeface="Calibri"/>
                <a:cs typeface="Calibri"/>
              </a:rPr>
              <a:t>Map of land cover types of the Amazon basin obtained from JERS-1 L-band SAR mosaic and texture measures. The map includes 14 cover types identified in the legend (Saatchi et al. 2000. Int. J. Remote Sensing 21(6-7), 1201-1234). </a:t>
            </a:r>
            <a:endParaRPr lang="en-US" sz="1400" dirty="0">
              <a:latin typeface="Calibri"/>
              <a:cs typeface="Calibri"/>
            </a:endParaRPr>
          </a:p>
        </p:txBody>
      </p:sp>
      <p:sp>
        <p:nvSpPr>
          <p:cNvPr id="6"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Mapping land cover</a:t>
            </a:r>
          </a:p>
        </p:txBody>
      </p:sp>
      <p:sp>
        <p:nvSpPr>
          <p:cNvPr id="11" name="TextBox 10"/>
          <p:cNvSpPr txBox="1"/>
          <p:nvPr/>
        </p:nvSpPr>
        <p:spPr>
          <a:xfrm>
            <a:off x="8839200" y="6611779"/>
            <a:ext cx="317790" cy="246221"/>
          </a:xfrm>
          <a:prstGeom prst="rect">
            <a:avLst/>
          </a:prstGeom>
          <a:noFill/>
        </p:spPr>
        <p:txBody>
          <a:bodyPr wrap="none" rtlCol="0">
            <a:spAutoFit/>
          </a:bodyPr>
          <a:lstStyle/>
          <a:p>
            <a:r>
              <a:rPr lang="en-US" sz="1000" dirty="0" smtClean="0"/>
              <a:t>11</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lstStyle/>
          <a:p>
            <a:r>
              <a:rPr lang="en-US" dirty="0" smtClean="0"/>
              <a:t>Mapping Freeze-Thaw state : </a:t>
            </a:r>
            <a:br>
              <a:rPr lang="en-US" dirty="0" smtClean="0"/>
            </a:br>
            <a:r>
              <a:rPr lang="en-US" dirty="0" smtClean="0"/>
              <a:t>Why is it important?</a:t>
            </a:r>
            <a:endParaRPr lang="en-US" dirty="0"/>
          </a:p>
        </p:txBody>
      </p:sp>
      <p:sp>
        <p:nvSpPr>
          <p:cNvPr id="3" name="Content Placeholder 2"/>
          <p:cNvSpPr>
            <a:spLocks noGrp="1"/>
          </p:cNvSpPr>
          <p:nvPr>
            <p:ph idx="1"/>
          </p:nvPr>
        </p:nvSpPr>
        <p:spPr>
          <a:xfrm>
            <a:off x="304800" y="1295400"/>
            <a:ext cx="8229600" cy="4525963"/>
          </a:xfrm>
        </p:spPr>
        <p:txBody>
          <a:bodyPr/>
          <a:lstStyle/>
          <a:p>
            <a:pPr>
              <a:buNone/>
            </a:pPr>
            <a:r>
              <a:rPr lang="en-US" sz="1200" dirty="0" smtClean="0">
                <a:solidFill>
                  <a:schemeClr val="tx1"/>
                </a:solidFill>
                <a:latin typeface="+mn-lt"/>
                <a:ea typeface="+mn-ea"/>
                <a:cs typeface="+mn-cs"/>
              </a:rPr>
              <a:t>      Major landscape hydrological processes embracing the remotely sensed freeze/thaw signal include </a:t>
            </a:r>
          </a:p>
          <a:p>
            <a:pPr>
              <a:buNone/>
            </a:pPr>
            <a:endParaRPr lang="en-US" sz="1200" dirty="0" smtClean="0">
              <a:solidFill>
                <a:schemeClr val="tx1"/>
              </a:solidFill>
              <a:latin typeface="+mn-lt"/>
              <a:ea typeface="+mn-ea"/>
              <a:cs typeface="+mn-cs"/>
            </a:endParaRPr>
          </a:p>
          <a:p>
            <a:pPr lvl="1"/>
            <a:r>
              <a:rPr lang="en-US" sz="1200" dirty="0" smtClean="0"/>
              <a:t>T</a:t>
            </a:r>
            <a:r>
              <a:rPr lang="en-US" sz="1200" dirty="0" smtClean="0">
                <a:solidFill>
                  <a:schemeClr val="tx1"/>
                </a:solidFill>
                <a:latin typeface="+mn-lt"/>
                <a:ea typeface="+mn-ea"/>
                <a:cs typeface="+mn-cs"/>
              </a:rPr>
              <a:t>iming and spatial dynamics of seasonal snowmelt </a:t>
            </a:r>
          </a:p>
          <a:p>
            <a:pPr lvl="1"/>
            <a:r>
              <a:rPr lang="en-US" sz="1200" dirty="0" smtClean="0">
                <a:ea typeface="+mn-ea"/>
                <a:cs typeface="+mn-cs"/>
              </a:rPr>
              <a:t>A</a:t>
            </a:r>
            <a:r>
              <a:rPr lang="en-US" sz="1200" dirty="0" smtClean="0">
                <a:solidFill>
                  <a:schemeClr val="tx1"/>
                </a:solidFill>
                <a:latin typeface="+mn-lt"/>
                <a:ea typeface="+mn-ea"/>
                <a:cs typeface="+mn-cs"/>
              </a:rPr>
              <a:t>ssociated soil thaw due to snowmelt</a:t>
            </a:r>
          </a:p>
          <a:p>
            <a:pPr lvl="1"/>
            <a:r>
              <a:rPr lang="en-US" sz="1200" dirty="0" smtClean="0"/>
              <a:t>R</a:t>
            </a:r>
            <a:r>
              <a:rPr lang="en-US" sz="1200" dirty="0" smtClean="0">
                <a:solidFill>
                  <a:schemeClr val="tx1"/>
                </a:solidFill>
                <a:latin typeface="+mn-lt"/>
                <a:ea typeface="+mn-ea"/>
                <a:cs typeface="+mn-cs"/>
              </a:rPr>
              <a:t>unoff generation</a:t>
            </a:r>
          </a:p>
          <a:p>
            <a:pPr lvl="1"/>
            <a:r>
              <a:rPr lang="en-US" sz="1200" dirty="0" smtClean="0"/>
              <a:t>Flooding</a:t>
            </a:r>
          </a:p>
          <a:p>
            <a:pPr lvl="1"/>
            <a:r>
              <a:rPr lang="en-US" sz="1200" dirty="0" smtClean="0">
                <a:solidFill>
                  <a:schemeClr val="tx1"/>
                </a:solidFill>
                <a:latin typeface="+mn-lt"/>
                <a:ea typeface="+mn-ea"/>
                <a:cs typeface="+mn-cs"/>
              </a:rPr>
              <a:t>Ice breakup in large rivers and</a:t>
            </a:r>
            <a:r>
              <a:rPr lang="en-US" sz="1200" dirty="0" smtClean="0"/>
              <a:t> </a:t>
            </a:r>
            <a:r>
              <a:rPr lang="en-US" sz="1200" dirty="0" smtClean="0">
                <a:ea typeface="+mn-ea"/>
                <a:cs typeface="+mn-cs"/>
              </a:rPr>
              <a:t>l</a:t>
            </a:r>
            <a:r>
              <a:rPr lang="en-US" sz="1200" dirty="0" smtClean="0">
                <a:solidFill>
                  <a:schemeClr val="tx1"/>
                </a:solidFill>
                <a:latin typeface="+mn-lt"/>
                <a:ea typeface="+mn-ea"/>
                <a:cs typeface="+mn-cs"/>
              </a:rPr>
              <a:t>akes</a:t>
            </a:r>
          </a:p>
          <a:p>
            <a:pPr lvl="1"/>
            <a:r>
              <a:rPr lang="en-US" sz="1200" dirty="0" smtClean="0">
                <a:ea typeface="+mn-ea"/>
                <a:cs typeface="+mn-cs"/>
              </a:rPr>
              <a:t>Ti</a:t>
            </a:r>
            <a:r>
              <a:rPr lang="en-US" sz="1200" dirty="0" smtClean="0">
                <a:solidFill>
                  <a:schemeClr val="tx1"/>
                </a:solidFill>
                <a:latin typeface="+mn-lt"/>
                <a:ea typeface="+mn-ea"/>
                <a:cs typeface="+mn-cs"/>
              </a:rPr>
              <a:t>ming and length of vegetation growing seasons and associated productivity and trace gas exchange.</a:t>
            </a:r>
          </a:p>
          <a:p>
            <a:pPr lvl="1"/>
            <a:endParaRPr lang="en-US" sz="1200" dirty="0" smtClean="0">
              <a:ea typeface="+mn-ea"/>
              <a:cs typeface="+mn-cs"/>
            </a:endParaRPr>
          </a:p>
          <a:p>
            <a:pPr>
              <a:buNone/>
            </a:pPr>
            <a:r>
              <a:rPr lang="en-US" sz="1000" i="1" dirty="0" smtClean="0">
                <a:ea typeface="+mn-ea"/>
                <a:cs typeface="+mn-cs"/>
              </a:rPr>
              <a:t>Source:</a:t>
            </a:r>
          </a:p>
          <a:p>
            <a:pPr>
              <a:buNone/>
            </a:pPr>
            <a:r>
              <a:rPr lang="en-US" sz="1000" i="1" dirty="0" smtClean="0"/>
              <a:t>McDonald, K. C. and Kimball, J. S. 2006. Estimation of Surface Freeze–Thaw States Using Microwave Sensors. Encyclopedia</a:t>
            </a:r>
          </a:p>
          <a:p>
            <a:pPr>
              <a:buNone/>
            </a:pPr>
            <a:r>
              <a:rPr lang="en-US" sz="1000" i="1" dirty="0" smtClean="0"/>
              <a:t>of Hydrological Sciences. </a:t>
            </a:r>
          </a:p>
          <a:p>
            <a:pPr>
              <a:buNone/>
            </a:pPr>
            <a:endParaRPr lang="en-US" sz="1000" i="1" dirty="0" smtClean="0"/>
          </a:p>
          <a:p>
            <a:pPr>
              <a:buNone/>
            </a:pPr>
            <a:endParaRPr lang="en-US" sz="1000" i="1" dirty="0" smtClean="0"/>
          </a:p>
          <a:p>
            <a:pPr>
              <a:buNone/>
            </a:pPr>
            <a:endParaRPr lang="en-US" sz="1000" i="1" dirty="0"/>
          </a:p>
        </p:txBody>
      </p:sp>
      <p:pic>
        <p:nvPicPr>
          <p:cNvPr id="6" name="Picture 5"/>
          <p:cNvPicPr>
            <a:picLocks noChangeAspect="1"/>
          </p:cNvPicPr>
          <p:nvPr/>
        </p:nvPicPr>
        <p:blipFill>
          <a:blip r:embed="rId2"/>
          <a:stretch>
            <a:fillRect/>
          </a:stretch>
        </p:blipFill>
        <p:spPr>
          <a:xfrm>
            <a:off x="6922047" y="259451"/>
            <a:ext cx="1922168" cy="1219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9" name="Straight Connector 8"/>
          <p:cNvCxnSpPr/>
          <p:nvPr/>
        </p:nvCxnSpPr>
        <p:spPr>
          <a:xfrm>
            <a:off x="6172200" y="1143000"/>
            <a:ext cx="676656" cy="1588"/>
          </a:xfrm>
          <a:prstGeom prst="line">
            <a:avLst/>
          </a:prstGeom>
          <a:ln w="476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ft_co_monthly_endless_loop_2007.gif"/>
          <p:cNvPicPr>
            <a:picLocks noChangeAspect="1"/>
          </p:cNvPicPr>
          <p:nvPr/>
        </p:nvPicPr>
        <p:blipFill>
          <a:blip r:embed="rId3"/>
          <a:stretch>
            <a:fillRect/>
          </a:stretch>
        </p:blipFill>
        <p:spPr>
          <a:xfrm>
            <a:off x="381000" y="3962400"/>
            <a:ext cx="5486400" cy="2483360"/>
          </a:xfrm>
          <a:prstGeom prst="rect">
            <a:avLst/>
          </a:prstGeom>
        </p:spPr>
      </p:pic>
      <p:sp>
        <p:nvSpPr>
          <p:cNvPr id="11" name="Rectangle 10"/>
          <p:cNvSpPr/>
          <p:nvPr/>
        </p:nvSpPr>
        <p:spPr>
          <a:xfrm>
            <a:off x="304800" y="5638800"/>
            <a:ext cx="1765440" cy="230832"/>
          </a:xfrm>
          <a:prstGeom prst="rect">
            <a:avLst/>
          </a:prstGeom>
        </p:spPr>
        <p:txBody>
          <a:bodyPr wrap="none">
            <a:spAutoFit/>
          </a:bodyPr>
          <a:lstStyle/>
          <a:p>
            <a:r>
              <a:rPr lang="en-US" sz="900" b="1" dirty="0" smtClean="0">
                <a:latin typeface="Calibri"/>
                <a:cs typeface="Calibri"/>
              </a:rPr>
              <a:t>http://</a:t>
            </a:r>
            <a:r>
              <a:rPr lang="en-US" sz="900" b="1" dirty="0" err="1" smtClean="0">
                <a:latin typeface="Calibri"/>
                <a:cs typeface="Calibri"/>
              </a:rPr>
              <a:t>freezethaw.ntsg.umt.edu</a:t>
            </a:r>
            <a:r>
              <a:rPr lang="en-US" sz="900" b="1" dirty="0" smtClean="0">
                <a:latin typeface="Calibri"/>
                <a:cs typeface="Calibri"/>
              </a:rPr>
              <a:t>/</a:t>
            </a:r>
            <a:endParaRPr lang="en-US" sz="900" b="1" dirty="0">
              <a:latin typeface="Calibri"/>
              <a:cs typeface="Calibri"/>
            </a:endParaRPr>
          </a:p>
        </p:txBody>
      </p:sp>
      <p:sp>
        <p:nvSpPr>
          <p:cNvPr id="16" name="TextBox 15"/>
          <p:cNvSpPr txBox="1"/>
          <p:nvPr/>
        </p:nvSpPr>
        <p:spPr>
          <a:xfrm>
            <a:off x="8888013" y="6611779"/>
            <a:ext cx="255987" cy="246221"/>
          </a:xfrm>
          <a:prstGeom prst="rect">
            <a:avLst/>
          </a:prstGeom>
          <a:noFill/>
        </p:spPr>
        <p:txBody>
          <a:bodyPr wrap="none" rtlCol="0">
            <a:spAutoFit/>
          </a:bodyPr>
          <a:lstStyle/>
          <a:p>
            <a:r>
              <a:rPr lang="en-US" sz="1000" dirty="0" smtClean="0"/>
              <a:t>1</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b="1" dirty="0" smtClean="0"/>
              <a:t>Using SAR data to identify freeze-thaw state change</a:t>
            </a:r>
            <a:endParaRPr lang="en-US" dirty="0"/>
          </a:p>
        </p:txBody>
      </p:sp>
      <p:sp>
        <p:nvSpPr>
          <p:cNvPr id="436227" name="Rectangle 3"/>
          <p:cNvSpPr>
            <a:spLocks noGrp="1" noChangeArrowheads="1"/>
          </p:cNvSpPr>
          <p:nvPr>
            <p:ph type="body" idx="1"/>
          </p:nvPr>
        </p:nvSpPr>
        <p:spPr>
          <a:xfrm>
            <a:off x="533400" y="1676401"/>
            <a:ext cx="4876800" cy="1447799"/>
          </a:xfrm>
        </p:spPr>
        <p:txBody>
          <a:bodyPr/>
          <a:lstStyle/>
          <a:p>
            <a:pPr>
              <a:buNone/>
            </a:pPr>
            <a:r>
              <a:rPr lang="en-US" sz="1400" dirty="0" smtClean="0"/>
              <a:t>            </a:t>
            </a:r>
            <a:r>
              <a:rPr lang="en-US" sz="1400" dirty="0" smtClean="0">
                <a:solidFill>
                  <a:schemeClr val="tx1"/>
                </a:solidFill>
                <a:latin typeface="+mn-lt"/>
                <a:ea typeface="+mn-ea"/>
                <a:cs typeface="+mn-cs"/>
              </a:rPr>
              <a:t>The </a:t>
            </a:r>
            <a:r>
              <a:rPr lang="en-US" sz="1400" dirty="0">
                <a:solidFill>
                  <a:schemeClr val="tx1"/>
                </a:solidFill>
                <a:latin typeface="+mn-lt"/>
                <a:ea typeface="+mn-ea"/>
                <a:cs typeface="+mn-cs"/>
              </a:rPr>
              <a:t>basis of the</a:t>
            </a:r>
            <a:r>
              <a:rPr lang="en-US" sz="1400" dirty="0" smtClean="0">
                <a:solidFill>
                  <a:schemeClr val="tx1"/>
                </a:solidFill>
                <a:latin typeface="+mn-lt"/>
                <a:ea typeface="+mn-ea"/>
                <a:cs typeface="+mn-cs"/>
              </a:rPr>
              <a:t> RADAR remote </a:t>
            </a:r>
            <a:r>
              <a:rPr lang="en-US" sz="1400" dirty="0">
                <a:solidFill>
                  <a:schemeClr val="tx1"/>
                </a:solidFill>
                <a:latin typeface="+mn-lt"/>
                <a:ea typeface="+mn-ea"/>
                <a:cs typeface="+mn-cs"/>
              </a:rPr>
              <a:t>sensing based freeze-thaw measurement is the large shift in dielectric constant and associated backscatter as the landscape shifts between predominantly frozen and thawed conditions.</a:t>
            </a:r>
            <a:r>
              <a:rPr lang="en-US" sz="1400" dirty="0" smtClean="0">
                <a:solidFill>
                  <a:schemeClr val="tx1"/>
                </a:solidFill>
                <a:latin typeface="+mn-lt"/>
                <a:ea typeface="+mn-ea"/>
                <a:cs typeface="+mn-cs"/>
              </a:rPr>
              <a:t> The figure on the right shows </a:t>
            </a:r>
            <a:r>
              <a:rPr lang="en-US" sz="1400" dirty="0">
                <a:solidFill>
                  <a:schemeClr val="tx1"/>
                </a:solidFill>
                <a:latin typeface="+mn-lt"/>
                <a:ea typeface="+mn-ea"/>
                <a:cs typeface="+mn-cs"/>
              </a:rPr>
              <a:t>the large L-band dB shift during a freeze-thaw transition event as captured from multi-temporal AIRSAR acquisitions.</a:t>
            </a:r>
            <a:endParaRPr lang="en-US" sz="1400" dirty="0"/>
          </a:p>
        </p:txBody>
      </p:sp>
      <p:pic>
        <p:nvPicPr>
          <p:cNvPr id="5" name="Picture 12"/>
          <p:cNvPicPr>
            <a:picLocks noChangeAspect="1" noChangeArrowheads="1"/>
          </p:cNvPicPr>
          <p:nvPr/>
        </p:nvPicPr>
        <p:blipFill>
          <a:blip r:embed="rId2"/>
          <a:srcRect/>
          <a:stretch>
            <a:fillRect/>
          </a:stretch>
        </p:blipFill>
        <p:spPr bwMode="auto">
          <a:xfrm>
            <a:off x="5576888" y="1498600"/>
            <a:ext cx="2816225" cy="3181350"/>
          </a:xfrm>
          <a:prstGeom prst="rect">
            <a:avLst/>
          </a:prstGeom>
          <a:ln>
            <a:noFill/>
          </a:ln>
          <a:effectLst>
            <a:outerShdw blurRad="292100" dist="139700" dir="2700000" algn="tl" rotWithShape="0">
              <a:srgbClr val="333333">
                <a:alpha val="65000"/>
              </a:srgbClr>
            </a:outerShdw>
          </a:effectLst>
        </p:spPr>
      </p:pic>
      <p:sp>
        <p:nvSpPr>
          <p:cNvPr id="6" name="Text Box 13"/>
          <p:cNvSpPr txBox="1">
            <a:spLocks noChangeArrowheads="1"/>
          </p:cNvSpPr>
          <p:nvPr/>
        </p:nvSpPr>
        <p:spPr bwMode="auto">
          <a:xfrm>
            <a:off x="6019800" y="5486400"/>
            <a:ext cx="2514600" cy="338554"/>
          </a:xfrm>
          <a:prstGeom prst="rect">
            <a:avLst/>
          </a:prstGeom>
          <a:noFill/>
          <a:ln w="9525">
            <a:noFill/>
            <a:miter lim="800000"/>
            <a:headEnd/>
            <a:tailEnd/>
          </a:ln>
          <a:effectLst/>
        </p:spPr>
        <p:txBody>
          <a:bodyPr wrap="square">
            <a:prstTxWarp prst="textNoShape">
              <a:avLst/>
            </a:prstTxWarp>
            <a:spAutoFit/>
          </a:bodyPr>
          <a:lstStyle/>
          <a:p>
            <a:pPr lvl="1"/>
            <a:r>
              <a:rPr lang="en-US" sz="1600" dirty="0"/>
              <a:t>Bonanza Creek, AK</a:t>
            </a:r>
          </a:p>
        </p:txBody>
      </p:sp>
      <p:sp>
        <p:nvSpPr>
          <p:cNvPr id="7" name="Text Box 14"/>
          <p:cNvSpPr txBox="1">
            <a:spLocks noChangeArrowheads="1"/>
          </p:cNvSpPr>
          <p:nvPr/>
        </p:nvSpPr>
        <p:spPr bwMode="auto">
          <a:xfrm>
            <a:off x="5616575" y="4860925"/>
            <a:ext cx="3394075" cy="244475"/>
          </a:xfrm>
          <a:prstGeom prst="rect">
            <a:avLst/>
          </a:prstGeom>
          <a:noFill/>
          <a:ln w="9525">
            <a:noFill/>
            <a:miter lim="800000"/>
            <a:headEnd/>
            <a:tailEnd/>
          </a:ln>
          <a:effectLst/>
        </p:spPr>
        <p:txBody>
          <a:bodyPr wrap="none">
            <a:prstTxWarp prst="textNoShape">
              <a:avLst/>
            </a:prstTxWarp>
            <a:spAutoFit/>
          </a:bodyPr>
          <a:lstStyle/>
          <a:p>
            <a:r>
              <a:rPr lang="en-US" sz="1000" dirty="0"/>
              <a:t>Way, J.B. et al., 1994. Trans. </a:t>
            </a:r>
            <a:r>
              <a:rPr lang="en-US" sz="1000" dirty="0" err="1"/>
              <a:t>Geosci</a:t>
            </a:r>
            <a:r>
              <a:rPr lang="en-US" sz="1000" dirty="0"/>
              <a:t>. Rem. Sens. 32, 2.</a:t>
            </a:r>
          </a:p>
        </p:txBody>
      </p:sp>
      <p:pic>
        <p:nvPicPr>
          <p:cNvPr id="8" name="Picture 7"/>
          <p:cNvPicPr>
            <a:picLocks noChangeAspect="1"/>
          </p:cNvPicPr>
          <p:nvPr/>
        </p:nvPicPr>
        <p:blipFill>
          <a:blip r:embed="rId3"/>
          <a:stretch>
            <a:fillRect/>
          </a:stretch>
        </p:blipFill>
        <p:spPr>
          <a:xfrm>
            <a:off x="914400" y="3581399"/>
            <a:ext cx="3657600" cy="272594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14400" y="6096000"/>
            <a:ext cx="1095172" cy="200055"/>
          </a:xfrm>
          <a:prstGeom prst="rect">
            <a:avLst/>
          </a:prstGeom>
        </p:spPr>
        <p:txBody>
          <a:bodyPr wrap="none">
            <a:spAutoFit/>
          </a:bodyPr>
          <a:lstStyle/>
          <a:p>
            <a:r>
              <a:rPr lang="en-US" sz="700" dirty="0" smtClean="0">
                <a:solidFill>
                  <a:schemeClr val="bg1"/>
                </a:solidFill>
                <a:latin typeface="+mj-lt"/>
              </a:rPr>
              <a:t>http://</a:t>
            </a:r>
            <a:r>
              <a:rPr lang="en-US" sz="700" dirty="0" err="1" smtClean="0">
                <a:solidFill>
                  <a:schemeClr val="bg1"/>
                </a:solidFill>
                <a:latin typeface="+mj-lt"/>
              </a:rPr>
              <a:t>www.lter.uaf.edu</a:t>
            </a:r>
            <a:r>
              <a:rPr lang="en-US" sz="700" dirty="0" smtClean="0">
                <a:solidFill>
                  <a:schemeClr val="bg1"/>
                </a:solidFill>
                <a:latin typeface="+mj-lt"/>
              </a:rPr>
              <a:t>/</a:t>
            </a:r>
            <a:endParaRPr lang="en-US" sz="700" dirty="0">
              <a:solidFill>
                <a:schemeClr val="bg1"/>
              </a:solidFill>
              <a:latin typeface="+mj-lt"/>
            </a:endParaRPr>
          </a:p>
        </p:txBody>
      </p:sp>
      <p:sp>
        <p:nvSpPr>
          <p:cNvPr id="14" name="TextBox 13"/>
          <p:cNvSpPr txBox="1"/>
          <p:nvPr/>
        </p:nvSpPr>
        <p:spPr>
          <a:xfrm>
            <a:off x="8888013" y="6611779"/>
            <a:ext cx="255987" cy="246221"/>
          </a:xfrm>
          <a:prstGeom prst="rect">
            <a:avLst/>
          </a:prstGeom>
          <a:noFill/>
        </p:spPr>
        <p:txBody>
          <a:bodyPr wrap="none" rtlCol="0">
            <a:spAutoFit/>
          </a:bodyPr>
          <a:lstStyle/>
          <a:p>
            <a:r>
              <a:rPr lang="en-US" sz="1000" dirty="0" smtClean="0"/>
              <a:t>2</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Dielectric constant for liquid water and ice</a:t>
            </a:r>
            <a:endParaRPr lang="en-US" dirty="0"/>
          </a:p>
        </p:txBody>
      </p:sp>
      <p:sp>
        <p:nvSpPr>
          <p:cNvPr id="6" name="Rectangle 5"/>
          <p:cNvSpPr/>
          <p:nvPr/>
        </p:nvSpPr>
        <p:spPr>
          <a:xfrm>
            <a:off x="304800" y="5052536"/>
            <a:ext cx="8077200" cy="738664"/>
          </a:xfrm>
          <a:prstGeom prst="rect">
            <a:avLst/>
          </a:prstGeom>
        </p:spPr>
        <p:txBody>
          <a:bodyPr wrap="square">
            <a:spAutoFit/>
          </a:bodyPr>
          <a:lstStyle/>
          <a:p>
            <a:pPr lvl="1"/>
            <a:r>
              <a:rPr lang="en-US" sz="1400" dirty="0" smtClean="0">
                <a:solidFill>
                  <a:srgbClr val="000000"/>
                </a:solidFill>
                <a:latin typeface="Calibri"/>
                <a:ea typeface="Times New Roman" charset="0"/>
                <a:cs typeface="Calibri"/>
              </a:rPr>
              <a:t>The dielectric constant of liquid water and ice as a function of frequency across the microwave spectrum; the Dielectric constant of liquid water varies with frequency, whereas that of pure ice is constant and low (</a:t>
            </a:r>
            <a:r>
              <a:rPr lang="en-US" sz="1400" dirty="0" err="1">
                <a:solidFill>
                  <a:srgbClr val="000000"/>
                </a:solidFill>
                <a:latin typeface="Calibri"/>
                <a:ea typeface="Times New Roman" charset="0"/>
                <a:cs typeface="Calibri"/>
              </a:rPr>
              <a:t>Ulaby</a:t>
            </a:r>
            <a:r>
              <a:rPr lang="en-US" sz="1400" dirty="0">
                <a:solidFill>
                  <a:srgbClr val="000000"/>
                </a:solidFill>
                <a:latin typeface="Calibri"/>
                <a:ea typeface="Times New Roman" charset="0"/>
                <a:cs typeface="Calibri"/>
              </a:rPr>
              <a:t>, et al., 1986, p. 848; </a:t>
            </a:r>
            <a:r>
              <a:rPr lang="en-US" sz="1400" dirty="0" err="1">
                <a:solidFill>
                  <a:srgbClr val="000000"/>
                </a:solidFill>
                <a:latin typeface="Calibri"/>
                <a:ea typeface="Times New Roman" charset="0"/>
                <a:cs typeface="Calibri"/>
              </a:rPr>
              <a:t>Kraszewski</a:t>
            </a:r>
            <a:r>
              <a:rPr lang="en-US" sz="1400" dirty="0">
                <a:solidFill>
                  <a:srgbClr val="000000"/>
                </a:solidFill>
                <a:latin typeface="Calibri"/>
                <a:ea typeface="Times New Roman" charset="0"/>
                <a:cs typeface="Calibri"/>
              </a:rPr>
              <a:t>, 1996).</a:t>
            </a:r>
            <a:r>
              <a:rPr lang="en-US" sz="1400" dirty="0" smtClean="0">
                <a:latin typeface="Calibri"/>
                <a:cs typeface="Calibri"/>
              </a:rPr>
              <a:t> </a:t>
            </a:r>
            <a:endParaRPr lang="en-US" sz="1400" dirty="0">
              <a:latin typeface="Calibri"/>
              <a:cs typeface="Calibri"/>
            </a:endParaRPr>
          </a:p>
        </p:txBody>
      </p:sp>
      <p:grpSp>
        <p:nvGrpSpPr>
          <p:cNvPr id="23" name="Group 22"/>
          <p:cNvGrpSpPr/>
          <p:nvPr/>
        </p:nvGrpSpPr>
        <p:grpSpPr>
          <a:xfrm>
            <a:off x="581973" y="1295400"/>
            <a:ext cx="6809427" cy="3581400"/>
            <a:chOff x="609600" y="1295400"/>
            <a:chExt cx="6809427" cy="3581400"/>
          </a:xfrm>
        </p:grpSpPr>
        <p:pic>
          <p:nvPicPr>
            <p:cNvPr id="5" name="Picture 6"/>
            <p:cNvPicPr>
              <a:picLocks noChangeAspect="1" noChangeArrowheads="1"/>
            </p:cNvPicPr>
            <p:nvPr/>
          </p:nvPicPr>
          <p:blipFill>
            <a:blip r:embed="rId3"/>
            <a:srcRect/>
            <a:stretch>
              <a:fillRect/>
            </a:stretch>
          </p:blipFill>
          <p:spPr bwMode="auto">
            <a:xfrm>
              <a:off x="609600" y="1295400"/>
              <a:ext cx="4156075" cy="3581400"/>
            </a:xfrm>
            <a:prstGeom prst="rect">
              <a:avLst/>
            </a:prstGeom>
            <a:noFill/>
            <a:ln w="9525">
              <a:noFill/>
              <a:miter lim="800000"/>
              <a:headEnd/>
              <a:tailEnd/>
            </a:ln>
          </p:spPr>
        </p:pic>
        <p:sp>
          <p:nvSpPr>
            <p:cNvPr id="15" name="Rectangle 14"/>
            <p:cNvSpPr/>
            <p:nvPr/>
          </p:nvSpPr>
          <p:spPr>
            <a:xfrm>
              <a:off x="2565400" y="1295400"/>
              <a:ext cx="2363258" cy="987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39433" y="4587763"/>
              <a:ext cx="1249187" cy="246221"/>
            </a:xfrm>
            <a:prstGeom prst="rect">
              <a:avLst/>
            </a:prstGeom>
            <a:solidFill>
              <a:schemeClr val="bg1"/>
            </a:solidFill>
          </p:spPr>
          <p:txBody>
            <a:bodyPr wrap="square" rtlCol="0">
              <a:spAutoFit/>
            </a:bodyPr>
            <a:lstStyle/>
            <a:p>
              <a:r>
                <a:rPr lang="en-US" sz="1000" dirty="0" smtClean="0"/>
                <a:t>Frequency (GHz)</a:t>
              </a:r>
              <a:endParaRPr lang="en-US" sz="1000" dirty="0"/>
            </a:p>
          </p:txBody>
        </p:sp>
        <p:sp>
          <p:nvSpPr>
            <p:cNvPr id="8" name="TextBox 7"/>
            <p:cNvSpPr txBox="1"/>
            <p:nvPr/>
          </p:nvSpPr>
          <p:spPr>
            <a:xfrm rot="16200000">
              <a:off x="-106525" y="2844238"/>
              <a:ext cx="1728491" cy="276999"/>
            </a:xfrm>
            <a:prstGeom prst="rect">
              <a:avLst/>
            </a:prstGeom>
            <a:solidFill>
              <a:schemeClr val="bg1"/>
            </a:solidFill>
          </p:spPr>
          <p:txBody>
            <a:bodyPr wrap="square" rtlCol="0">
              <a:spAutoFit/>
            </a:bodyPr>
            <a:lstStyle/>
            <a:p>
              <a:r>
                <a:rPr lang="en-US" sz="1200" dirty="0" smtClean="0">
                  <a:latin typeface="Calibri"/>
                  <a:cs typeface="Calibri"/>
                </a:rPr>
                <a:t>Dielectric Constant</a:t>
              </a:r>
              <a:endParaRPr lang="en-US" sz="1200" dirty="0">
                <a:latin typeface="Calibri"/>
                <a:cs typeface="Calibri"/>
              </a:endParaRPr>
            </a:p>
          </p:txBody>
        </p:sp>
        <p:sp>
          <p:nvSpPr>
            <p:cNvPr id="10" name="TextBox 9"/>
            <p:cNvSpPr txBox="1"/>
            <p:nvPr/>
          </p:nvSpPr>
          <p:spPr>
            <a:xfrm>
              <a:off x="1098550" y="4340836"/>
              <a:ext cx="4319058" cy="246221"/>
            </a:xfrm>
            <a:prstGeom prst="rect">
              <a:avLst/>
            </a:prstGeom>
            <a:solidFill>
              <a:schemeClr val="bg1"/>
            </a:solidFill>
          </p:spPr>
          <p:txBody>
            <a:bodyPr wrap="square" rtlCol="0">
              <a:spAutoFit/>
            </a:bodyPr>
            <a:lstStyle/>
            <a:p>
              <a:r>
                <a:rPr lang="en-US" sz="1000" dirty="0" smtClean="0"/>
                <a:t>1                              10                            100</a:t>
              </a:r>
              <a:endParaRPr lang="en-US" sz="1000" dirty="0"/>
            </a:p>
          </p:txBody>
        </p:sp>
        <p:sp>
          <p:nvSpPr>
            <p:cNvPr id="11" name="TextBox 10"/>
            <p:cNvSpPr txBox="1"/>
            <p:nvPr/>
          </p:nvSpPr>
          <p:spPr>
            <a:xfrm>
              <a:off x="1506008" y="2859273"/>
              <a:ext cx="733425" cy="246221"/>
            </a:xfrm>
            <a:prstGeom prst="rect">
              <a:avLst/>
            </a:prstGeom>
            <a:solidFill>
              <a:schemeClr val="bg1"/>
            </a:solidFill>
          </p:spPr>
          <p:txBody>
            <a:bodyPr wrap="square" rtlCol="0">
              <a:spAutoFit/>
            </a:bodyPr>
            <a:lstStyle/>
            <a:p>
              <a:r>
                <a:rPr lang="en-US" sz="1000" dirty="0" smtClean="0"/>
                <a:t>C-</a:t>
              </a:r>
              <a:r>
                <a:rPr lang="en-US" sz="1000" dirty="0" smtClean="0">
                  <a:latin typeface="+mj-lt"/>
                </a:rPr>
                <a:t>band</a:t>
              </a:r>
              <a:endParaRPr lang="en-US" sz="1000" dirty="0">
                <a:latin typeface="+mj-lt"/>
              </a:endParaRPr>
            </a:p>
          </p:txBody>
        </p:sp>
        <p:sp>
          <p:nvSpPr>
            <p:cNvPr id="12" name="TextBox 11"/>
            <p:cNvSpPr txBox="1"/>
            <p:nvPr/>
          </p:nvSpPr>
          <p:spPr>
            <a:xfrm>
              <a:off x="2728383" y="2365419"/>
              <a:ext cx="733425" cy="246221"/>
            </a:xfrm>
            <a:prstGeom prst="rect">
              <a:avLst/>
            </a:prstGeom>
            <a:solidFill>
              <a:schemeClr val="bg1"/>
            </a:solidFill>
          </p:spPr>
          <p:txBody>
            <a:bodyPr wrap="square" rtlCol="0">
              <a:spAutoFit/>
            </a:bodyPr>
            <a:lstStyle/>
            <a:p>
              <a:r>
                <a:rPr lang="en-US" sz="1000" dirty="0" smtClean="0"/>
                <a:t>k</a:t>
              </a:r>
              <a:r>
                <a:rPr lang="en-US" sz="1000" baseline="-25000" dirty="0" smtClean="0"/>
                <a:t>u</a:t>
              </a:r>
              <a:r>
                <a:rPr lang="en-US" sz="1000" dirty="0" smtClean="0"/>
                <a:t>-</a:t>
              </a:r>
              <a:r>
                <a:rPr lang="en-US" sz="1000" dirty="0" smtClean="0">
                  <a:latin typeface="+mj-lt"/>
                </a:rPr>
                <a:t>band</a:t>
              </a:r>
              <a:endParaRPr lang="en-US" sz="1000" dirty="0">
                <a:latin typeface="+mj-lt"/>
              </a:endParaRPr>
            </a:p>
          </p:txBody>
        </p:sp>
        <p:sp>
          <p:nvSpPr>
            <p:cNvPr id="13" name="TextBox 12"/>
            <p:cNvSpPr txBox="1"/>
            <p:nvPr/>
          </p:nvSpPr>
          <p:spPr>
            <a:xfrm>
              <a:off x="1424517" y="1542327"/>
              <a:ext cx="733425" cy="246221"/>
            </a:xfrm>
            <a:prstGeom prst="rect">
              <a:avLst/>
            </a:prstGeom>
            <a:solidFill>
              <a:schemeClr val="bg1"/>
            </a:solidFill>
          </p:spPr>
          <p:txBody>
            <a:bodyPr wrap="square" rtlCol="0">
              <a:spAutoFit/>
            </a:bodyPr>
            <a:lstStyle/>
            <a:p>
              <a:r>
                <a:rPr lang="en-US" sz="900" dirty="0">
                  <a:latin typeface="+mj-lt"/>
                </a:rPr>
                <a:t>L</a:t>
              </a:r>
              <a:r>
                <a:rPr lang="en-US" sz="900" dirty="0" smtClean="0">
                  <a:latin typeface="+mj-lt"/>
                </a:rPr>
                <a:t>-</a:t>
              </a:r>
              <a:r>
                <a:rPr lang="en-US" sz="1000" dirty="0" smtClean="0">
                  <a:latin typeface="+mj-lt"/>
                </a:rPr>
                <a:t>band</a:t>
              </a:r>
              <a:endParaRPr lang="en-US" sz="1000" dirty="0">
                <a:latin typeface="+mj-lt"/>
              </a:endParaRPr>
            </a:p>
          </p:txBody>
        </p:sp>
        <p:sp>
          <p:nvSpPr>
            <p:cNvPr id="14" name="TextBox 13"/>
            <p:cNvSpPr txBox="1"/>
            <p:nvPr/>
          </p:nvSpPr>
          <p:spPr>
            <a:xfrm>
              <a:off x="2076450" y="2033771"/>
              <a:ext cx="733425" cy="230832"/>
            </a:xfrm>
            <a:prstGeom prst="rect">
              <a:avLst/>
            </a:prstGeom>
            <a:solidFill>
              <a:schemeClr val="bg1"/>
            </a:solidFill>
          </p:spPr>
          <p:txBody>
            <a:bodyPr wrap="square" rtlCol="0">
              <a:spAutoFit/>
            </a:bodyPr>
            <a:lstStyle/>
            <a:p>
              <a:r>
                <a:rPr lang="en-US" sz="900" dirty="0">
                  <a:latin typeface="Calibri"/>
                  <a:cs typeface="Calibri"/>
                </a:rPr>
                <a:t>S</a:t>
              </a:r>
              <a:r>
                <a:rPr lang="en-US" sz="900" dirty="0" smtClean="0">
                  <a:latin typeface="Calibri"/>
                  <a:cs typeface="Calibri"/>
                </a:rPr>
                <a:t>-band</a:t>
              </a:r>
              <a:endParaRPr lang="en-US" sz="900" dirty="0">
                <a:latin typeface="Calibri"/>
                <a:cs typeface="Calibri"/>
              </a:endParaRPr>
            </a:p>
          </p:txBody>
        </p:sp>
        <p:pic>
          <p:nvPicPr>
            <p:cNvPr id="16" name="Picture 15"/>
            <p:cNvPicPr>
              <a:picLocks noChangeAspect="1"/>
            </p:cNvPicPr>
            <p:nvPr/>
          </p:nvPicPr>
          <p:blipFill>
            <a:blip r:embed="rId4"/>
            <a:stretch>
              <a:fillRect/>
            </a:stretch>
          </p:blipFill>
          <p:spPr>
            <a:xfrm>
              <a:off x="3461808" y="1953873"/>
              <a:ext cx="3015192" cy="859148"/>
            </a:xfrm>
            <a:prstGeom prst="rect">
              <a:avLst/>
            </a:prstGeom>
          </p:spPr>
        </p:pic>
        <p:cxnSp>
          <p:nvCxnSpPr>
            <p:cNvPr id="18" name="Straight Connector 17"/>
            <p:cNvCxnSpPr/>
            <p:nvPr/>
          </p:nvCxnSpPr>
          <p:spPr>
            <a:xfrm>
              <a:off x="3461808" y="2116776"/>
              <a:ext cx="814917" cy="1715"/>
            </a:xfrm>
            <a:prstGeom prst="line">
              <a:avLst/>
            </a:prstGeom>
            <a:ln w="571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461808" y="2404926"/>
              <a:ext cx="814917" cy="1715"/>
            </a:xfrm>
            <a:prstGeom prst="line">
              <a:avLst/>
            </a:prstGeom>
            <a:ln w="57150">
              <a:solidFill>
                <a:srgbClr val="EA006D"/>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461808" y="2661731"/>
              <a:ext cx="814917" cy="1715"/>
            </a:xfrm>
            <a:prstGeom prst="line">
              <a:avLst/>
            </a:prstGeom>
            <a:ln w="57150">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00800" y="1978968"/>
              <a:ext cx="748923" cy="230832"/>
            </a:xfrm>
            <a:prstGeom prst="rect">
              <a:avLst/>
            </a:prstGeom>
            <a:noFill/>
          </p:spPr>
          <p:txBody>
            <a:bodyPr wrap="none" rtlCol="0">
              <a:spAutoFit/>
            </a:bodyPr>
            <a:lstStyle/>
            <a:p>
              <a:r>
                <a:rPr lang="en-US" sz="900" dirty="0" smtClean="0"/>
                <a:t>(Real Part)</a:t>
              </a:r>
              <a:endParaRPr lang="en-US" sz="900" dirty="0"/>
            </a:p>
          </p:txBody>
        </p:sp>
        <p:sp>
          <p:nvSpPr>
            <p:cNvPr id="20" name="TextBox 19"/>
            <p:cNvSpPr txBox="1"/>
            <p:nvPr/>
          </p:nvSpPr>
          <p:spPr>
            <a:xfrm>
              <a:off x="6400800" y="2267712"/>
              <a:ext cx="1018227" cy="230832"/>
            </a:xfrm>
            <a:prstGeom prst="rect">
              <a:avLst/>
            </a:prstGeom>
            <a:noFill/>
          </p:spPr>
          <p:txBody>
            <a:bodyPr wrap="none" rtlCol="0">
              <a:spAutoFit/>
            </a:bodyPr>
            <a:lstStyle/>
            <a:p>
              <a:r>
                <a:rPr lang="en-US" sz="900" dirty="0" smtClean="0"/>
                <a:t>(Imaginary Part)</a:t>
              </a:r>
              <a:endParaRPr lang="en-US" sz="900" dirty="0"/>
            </a:p>
          </p:txBody>
        </p:sp>
      </p:grpSp>
      <p:sp>
        <p:nvSpPr>
          <p:cNvPr id="29" name="TextBox 28"/>
          <p:cNvSpPr txBox="1"/>
          <p:nvPr/>
        </p:nvSpPr>
        <p:spPr>
          <a:xfrm>
            <a:off x="8888013" y="6611779"/>
            <a:ext cx="255987" cy="246221"/>
          </a:xfrm>
          <a:prstGeom prst="rect">
            <a:avLst/>
          </a:prstGeom>
          <a:noFill/>
        </p:spPr>
        <p:txBody>
          <a:bodyPr wrap="none" rtlCol="0">
            <a:spAutoFit/>
          </a:bodyPr>
          <a:lstStyle/>
          <a:p>
            <a:r>
              <a:rPr lang="en-US" sz="1000" dirty="0" smtClean="0"/>
              <a:t>3</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Time-Series L-band Classification of Freeze-Thaw</a:t>
            </a:r>
            <a:endParaRPr lang="en-US" dirty="0"/>
          </a:p>
        </p:txBody>
      </p:sp>
      <p:pic>
        <p:nvPicPr>
          <p:cNvPr id="5" name="Picture 11"/>
          <p:cNvPicPr>
            <a:picLocks noChangeAspect="1" noChangeArrowheads="1"/>
          </p:cNvPicPr>
          <p:nvPr/>
        </p:nvPicPr>
        <p:blipFill>
          <a:blip r:embed="rId2"/>
          <a:srcRect/>
          <a:stretch>
            <a:fillRect/>
          </a:stretch>
        </p:blipFill>
        <p:spPr bwMode="auto">
          <a:xfrm>
            <a:off x="517077" y="1371600"/>
            <a:ext cx="5045523" cy="5029200"/>
          </a:xfrm>
          <a:prstGeom prst="rect">
            <a:avLst/>
          </a:prstGeom>
          <a:noFill/>
          <a:ln w="9525">
            <a:noFill/>
            <a:miter lim="800000"/>
            <a:headEnd/>
            <a:tailEnd/>
          </a:ln>
          <a:effectLst/>
        </p:spPr>
      </p:pic>
      <p:sp>
        <p:nvSpPr>
          <p:cNvPr id="6" name="Rectangle 5"/>
          <p:cNvSpPr/>
          <p:nvPr/>
        </p:nvSpPr>
        <p:spPr>
          <a:xfrm>
            <a:off x="5334000" y="1906013"/>
            <a:ext cx="3505200" cy="3970317"/>
          </a:xfrm>
          <a:prstGeom prst="rect">
            <a:avLst/>
          </a:prstGeom>
        </p:spPr>
        <p:txBody>
          <a:bodyPr wrap="square">
            <a:spAutoFit/>
          </a:bodyPr>
          <a:lstStyle/>
          <a:p>
            <a:r>
              <a:rPr lang="en-US" sz="1200" dirty="0" smtClean="0">
                <a:latin typeface="Calibri"/>
                <a:cs typeface="Calibri"/>
              </a:rPr>
              <a:t>Temporal change classification of landscape freeze-thaw status using JERS-1 L-band radar backscatter series over Bonanza Creek AK. The JERS-1 SAR data is aggregated to 100 m spatial resolution. The sequence of image windows are 25 km x 25 km in extent, which is equivalent to 1 satellite footprint from AMSRE or SSM/I. </a:t>
            </a:r>
          </a:p>
          <a:p>
            <a:endParaRPr lang="en-US" sz="1200" dirty="0" smtClean="0">
              <a:latin typeface="Calibri"/>
              <a:cs typeface="Calibri"/>
            </a:endParaRPr>
          </a:p>
          <a:p>
            <a:endParaRPr lang="en-US" sz="1200" dirty="0" smtClean="0">
              <a:latin typeface="Calibri"/>
              <a:cs typeface="Calibri"/>
            </a:endParaRPr>
          </a:p>
          <a:p>
            <a:endParaRPr lang="en-US" sz="1200" dirty="0" smtClean="0">
              <a:latin typeface="Calibri"/>
              <a:cs typeface="Calibri"/>
            </a:endParaRPr>
          </a:p>
          <a:p>
            <a:endParaRPr lang="en-US" sz="1200" dirty="0" smtClean="0">
              <a:latin typeface="Calibri"/>
              <a:cs typeface="Calibri"/>
            </a:endParaRPr>
          </a:p>
          <a:p>
            <a:endParaRPr lang="en-US" sz="1200" dirty="0" smtClean="0">
              <a:latin typeface="Calibri"/>
              <a:cs typeface="Calibri"/>
            </a:endParaRPr>
          </a:p>
          <a:p>
            <a:endParaRPr lang="en-US" sz="1200" dirty="0" smtClean="0">
              <a:latin typeface="Calibri"/>
              <a:cs typeface="Calibri"/>
            </a:endParaRPr>
          </a:p>
          <a:p>
            <a:endParaRPr lang="en-US" sz="1200" dirty="0" smtClean="0">
              <a:latin typeface="Calibri"/>
              <a:cs typeface="Calibri"/>
            </a:endParaRPr>
          </a:p>
          <a:p>
            <a:endParaRPr lang="en-US" sz="1200" dirty="0">
              <a:latin typeface="Calibri"/>
              <a:cs typeface="Calibri"/>
            </a:endParaRPr>
          </a:p>
          <a:p>
            <a:r>
              <a:rPr lang="en-US" sz="1200" dirty="0" smtClean="0">
                <a:latin typeface="Calibri"/>
                <a:cs typeface="Calibri"/>
              </a:rPr>
              <a:t>The resulting freeze-thaw classifications are compared against in situ measurements of vegetation canopy stem temperatures. The sequence of SAR scenes show a ~3dB shift in L-band backscatter between frozen and non-frozen conditions. (from McDonald and Kimball, EHS 2005).</a:t>
            </a:r>
            <a:endParaRPr lang="en-US" sz="1200" dirty="0">
              <a:latin typeface="Calibri"/>
              <a:cs typeface="Calibri"/>
            </a:endParaRPr>
          </a:p>
        </p:txBody>
      </p:sp>
      <p:pic>
        <p:nvPicPr>
          <p:cNvPr id="7" name="Picture 6"/>
          <p:cNvPicPr>
            <a:picLocks noChangeAspect="1"/>
          </p:cNvPicPr>
          <p:nvPr/>
        </p:nvPicPr>
        <p:blipFill>
          <a:blip r:embed="rId3"/>
          <a:stretch>
            <a:fillRect/>
          </a:stretch>
        </p:blipFill>
        <p:spPr>
          <a:xfrm>
            <a:off x="5943600" y="3124200"/>
            <a:ext cx="2077016" cy="1542490"/>
          </a:xfrm>
          <a:prstGeom prst="ellipse">
            <a:avLst/>
          </a:prstGeom>
          <a:ln>
            <a:noFill/>
          </a:ln>
          <a:effectLst>
            <a:softEdge rad="112500"/>
          </a:effectLst>
        </p:spPr>
      </p:pic>
      <p:sp>
        <p:nvSpPr>
          <p:cNvPr id="12" name="TextBox 11"/>
          <p:cNvSpPr txBox="1"/>
          <p:nvPr/>
        </p:nvSpPr>
        <p:spPr>
          <a:xfrm>
            <a:off x="8888013" y="6611779"/>
            <a:ext cx="261610" cy="246221"/>
          </a:xfrm>
          <a:prstGeom prst="rect">
            <a:avLst/>
          </a:prstGeom>
          <a:noFill/>
        </p:spPr>
        <p:txBody>
          <a:bodyPr wrap="none" rtlCol="0">
            <a:spAutoFit/>
          </a:bodyPr>
          <a:lstStyle/>
          <a:p>
            <a:r>
              <a:rPr lang="en-US" sz="1000" dirty="0" smtClean="0"/>
              <a:t>4</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400" dirty="0" smtClean="0"/>
              <a:t>Open Water mapping using L-Band RADAR:</a:t>
            </a:r>
            <a:br>
              <a:rPr lang="en-US" sz="2400" dirty="0" smtClean="0"/>
            </a:br>
            <a:r>
              <a:rPr lang="en-US" sz="2400" dirty="0" smtClean="0"/>
              <a:t>Importance of Mapping wetlands</a:t>
            </a:r>
            <a:endParaRPr lang="en-US" sz="2400" dirty="0"/>
          </a:p>
        </p:txBody>
      </p:sp>
      <p:sp>
        <p:nvSpPr>
          <p:cNvPr id="14" name="TextBox 13"/>
          <p:cNvSpPr txBox="1"/>
          <p:nvPr/>
        </p:nvSpPr>
        <p:spPr>
          <a:xfrm>
            <a:off x="533400" y="1371601"/>
            <a:ext cx="4343400" cy="5447645"/>
          </a:xfrm>
          <a:prstGeom prst="rect">
            <a:avLst/>
          </a:prstGeom>
          <a:noFill/>
        </p:spPr>
        <p:txBody>
          <a:bodyPr wrap="square" rtlCol="0">
            <a:spAutoFit/>
          </a:bodyPr>
          <a:lstStyle/>
          <a:p>
            <a:r>
              <a:rPr lang="en-US" sz="1400" dirty="0" smtClean="0">
                <a:latin typeface="Calibri"/>
                <a:cs typeface="Calibri"/>
              </a:rPr>
              <a:t>Wetlands play a critical role in regulating the movement of water within watersheds as well as in the global water cycle (Richardson 1994; </a:t>
            </a:r>
            <a:r>
              <a:rPr lang="en-US" sz="1400" dirty="0" err="1" smtClean="0">
                <a:latin typeface="Calibri"/>
                <a:cs typeface="Calibri"/>
              </a:rPr>
              <a:t>Mitsch</a:t>
            </a:r>
            <a:r>
              <a:rPr lang="en-US" sz="1400" dirty="0" smtClean="0">
                <a:latin typeface="Calibri"/>
                <a:cs typeface="Calibri"/>
              </a:rPr>
              <a:t> and </a:t>
            </a:r>
            <a:r>
              <a:rPr lang="en-US" sz="1400" dirty="0" err="1" smtClean="0">
                <a:latin typeface="Calibri"/>
                <a:cs typeface="Calibri"/>
              </a:rPr>
              <a:t>Gosselink</a:t>
            </a:r>
            <a:r>
              <a:rPr lang="en-US" sz="1400" dirty="0" smtClean="0">
                <a:latin typeface="Calibri"/>
                <a:cs typeface="Calibri"/>
              </a:rPr>
              <a:t> 1993).</a:t>
            </a:r>
          </a:p>
          <a:p>
            <a:endParaRPr lang="en-US" sz="1400" dirty="0" smtClean="0">
              <a:latin typeface="Calibri"/>
              <a:cs typeface="Calibri"/>
            </a:endParaRPr>
          </a:p>
          <a:p>
            <a:r>
              <a:rPr lang="en-US" sz="1400" dirty="0" smtClean="0">
                <a:latin typeface="Calibri"/>
                <a:cs typeface="Calibri"/>
              </a:rPr>
              <a:t>Wetlands act as major sinks and sources of important atmospheric greenhouse gases and can switch between atmospheric sink and source in response to climatic and anthropogenic forces in ways that are poorly understood. Despite their importance in the carbon cycle, the locations, types, and extents of northern wetlands are not accurately known. (J. Whitcomb et al. 2009. Can. J. Rem. Sens. 35, 54-72). </a:t>
            </a:r>
          </a:p>
          <a:p>
            <a:endParaRPr lang="en-US" sz="1400" dirty="0" smtClean="0">
              <a:latin typeface="Calibri"/>
              <a:cs typeface="Calibri"/>
            </a:endParaRPr>
          </a:p>
          <a:p>
            <a:r>
              <a:rPr lang="en-US" sz="1400" dirty="0" smtClean="0">
                <a:latin typeface="Calibri"/>
                <a:cs typeface="Calibri"/>
              </a:rPr>
              <a:t>Many plant, fish, bird, reptile, and amphibians rely on wetlands for their habitat.</a:t>
            </a:r>
          </a:p>
          <a:p>
            <a:endParaRPr lang="en-US" sz="1400" dirty="0" smtClean="0">
              <a:latin typeface="Calibri"/>
              <a:cs typeface="Calibri"/>
            </a:endParaRPr>
          </a:p>
          <a:p>
            <a:r>
              <a:rPr lang="en-US" sz="1400" dirty="0" smtClean="0">
                <a:latin typeface="Calibri"/>
                <a:cs typeface="Calibri"/>
              </a:rPr>
              <a:t>Wetlands play a critical role in nutrient cycling.</a:t>
            </a:r>
          </a:p>
          <a:p>
            <a:endParaRPr lang="en-US" sz="1400" dirty="0" smtClean="0">
              <a:latin typeface="Calibri"/>
              <a:cs typeface="Calibri"/>
            </a:endParaRPr>
          </a:p>
          <a:p>
            <a:r>
              <a:rPr lang="en-US" sz="1400" dirty="0" smtClean="0">
                <a:latin typeface="Calibri"/>
                <a:cs typeface="Calibri"/>
              </a:rPr>
              <a:t>Used for recreation.</a:t>
            </a:r>
          </a:p>
          <a:p>
            <a:endParaRPr lang="en-US" sz="1400" dirty="0" smtClean="0">
              <a:latin typeface="Calibri"/>
              <a:cs typeface="Calibri"/>
            </a:endParaRPr>
          </a:p>
          <a:p>
            <a:endParaRPr lang="en-US" sz="1400" dirty="0" smtClean="0">
              <a:latin typeface="Calibri"/>
              <a:cs typeface="Calibri"/>
            </a:endParaRPr>
          </a:p>
          <a:p>
            <a:endParaRPr lang="en-US" dirty="0" smtClean="0"/>
          </a:p>
          <a:p>
            <a:endParaRPr lang="en-US" dirty="0"/>
          </a:p>
          <a:p>
            <a:endParaRPr lang="en-US" dirty="0"/>
          </a:p>
        </p:txBody>
      </p:sp>
      <p:pic>
        <p:nvPicPr>
          <p:cNvPr id="16" name="Picture 15"/>
          <p:cNvPicPr>
            <a:picLocks noChangeAspect="1"/>
          </p:cNvPicPr>
          <p:nvPr/>
        </p:nvPicPr>
        <p:blipFill>
          <a:blip r:embed="rId2"/>
          <a:stretch>
            <a:fillRect/>
          </a:stretch>
        </p:blipFill>
        <p:spPr>
          <a:xfrm>
            <a:off x="5105400" y="1371600"/>
            <a:ext cx="3810296" cy="4813300"/>
          </a:xfrm>
          <a:prstGeom prst="rect">
            <a:avLst/>
          </a:prstGeom>
        </p:spPr>
      </p:pic>
      <p:sp>
        <p:nvSpPr>
          <p:cNvPr id="9" name="TextBox 8"/>
          <p:cNvSpPr txBox="1"/>
          <p:nvPr/>
        </p:nvSpPr>
        <p:spPr>
          <a:xfrm>
            <a:off x="8888013" y="6611779"/>
            <a:ext cx="255987" cy="246221"/>
          </a:xfrm>
          <a:prstGeom prst="rect">
            <a:avLst/>
          </a:prstGeom>
          <a:noFill/>
        </p:spPr>
        <p:txBody>
          <a:bodyPr wrap="none" rtlCol="0">
            <a:spAutoFit/>
          </a:bodyPr>
          <a:lstStyle/>
          <a:p>
            <a:r>
              <a:rPr lang="en-US" sz="1000" dirty="0" smtClean="0"/>
              <a:t>5</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 Mapping</a:t>
            </a:r>
            <a:endParaRPr lang="en-US" dirty="0"/>
          </a:p>
        </p:txBody>
      </p:sp>
      <p:grpSp>
        <p:nvGrpSpPr>
          <p:cNvPr id="5" name="Group 3"/>
          <p:cNvGrpSpPr>
            <a:grpSpLocks/>
          </p:cNvGrpSpPr>
          <p:nvPr/>
        </p:nvGrpSpPr>
        <p:grpSpPr bwMode="auto">
          <a:xfrm>
            <a:off x="663575" y="1447801"/>
            <a:ext cx="5356225" cy="3200400"/>
            <a:chOff x="501" y="714"/>
            <a:chExt cx="3638" cy="2363"/>
          </a:xfrm>
        </p:grpSpPr>
        <p:pic>
          <p:nvPicPr>
            <p:cNvPr id="6" name="Picture 4"/>
            <p:cNvPicPr>
              <a:picLocks noChangeAspect="1" noChangeArrowheads="1"/>
            </p:cNvPicPr>
            <p:nvPr/>
          </p:nvPicPr>
          <p:blipFill>
            <a:blip r:embed="rId2"/>
            <a:srcRect/>
            <a:stretch>
              <a:fillRect/>
            </a:stretch>
          </p:blipFill>
          <p:spPr bwMode="auto">
            <a:xfrm>
              <a:off x="501" y="1524"/>
              <a:ext cx="1878" cy="1548"/>
            </a:xfrm>
            <a:prstGeom prst="rect">
              <a:avLst/>
            </a:prstGeom>
            <a:noFill/>
          </p:spPr>
        </p:pic>
        <p:pic>
          <p:nvPicPr>
            <p:cNvPr id="7" name="Picture 5"/>
            <p:cNvPicPr>
              <a:picLocks noChangeAspect="1" noChangeArrowheads="1"/>
            </p:cNvPicPr>
            <p:nvPr/>
          </p:nvPicPr>
          <p:blipFill>
            <a:blip r:embed="rId3"/>
            <a:srcRect/>
            <a:stretch>
              <a:fillRect/>
            </a:stretch>
          </p:blipFill>
          <p:spPr bwMode="auto">
            <a:xfrm>
              <a:off x="502" y="714"/>
              <a:ext cx="1874" cy="839"/>
            </a:xfrm>
            <a:prstGeom prst="rect">
              <a:avLst/>
            </a:prstGeom>
            <a:noFill/>
          </p:spPr>
        </p:pic>
        <p:pic>
          <p:nvPicPr>
            <p:cNvPr id="8" name="Picture 6"/>
            <p:cNvPicPr>
              <a:picLocks noChangeAspect="1" noChangeArrowheads="1"/>
            </p:cNvPicPr>
            <p:nvPr/>
          </p:nvPicPr>
          <p:blipFill>
            <a:blip r:embed="rId4"/>
            <a:srcRect/>
            <a:stretch>
              <a:fillRect/>
            </a:stretch>
          </p:blipFill>
          <p:spPr bwMode="auto">
            <a:xfrm>
              <a:off x="2375" y="714"/>
              <a:ext cx="1765" cy="2364"/>
            </a:xfrm>
            <a:prstGeom prst="rect">
              <a:avLst/>
            </a:prstGeom>
            <a:noFill/>
          </p:spPr>
        </p:pic>
        <p:sp>
          <p:nvSpPr>
            <p:cNvPr id="9" name="Line 7"/>
            <p:cNvSpPr>
              <a:spLocks noChangeShapeType="1"/>
            </p:cNvSpPr>
            <p:nvPr/>
          </p:nvSpPr>
          <p:spPr bwMode="auto">
            <a:xfrm>
              <a:off x="645" y="1176"/>
              <a:ext cx="72" cy="678"/>
            </a:xfrm>
            <a:prstGeom prst="line">
              <a:avLst/>
            </a:prstGeom>
            <a:noFill/>
            <a:ln w="36720">
              <a:solidFill>
                <a:srgbClr val="E6FF00"/>
              </a:solidFill>
              <a:round/>
              <a:headEnd/>
              <a:tailEnd/>
            </a:ln>
          </p:spPr>
          <p:txBody>
            <a:bodyPr>
              <a:prstTxWarp prst="textNoShape">
                <a:avLst/>
              </a:prstTxWarp>
            </a:bodyPr>
            <a:lstStyle/>
            <a:p>
              <a:endParaRPr lang="en-US"/>
            </a:p>
          </p:txBody>
        </p:sp>
        <p:sp>
          <p:nvSpPr>
            <p:cNvPr id="10" name="Line 8"/>
            <p:cNvSpPr>
              <a:spLocks noChangeShapeType="1"/>
            </p:cNvSpPr>
            <p:nvPr/>
          </p:nvSpPr>
          <p:spPr bwMode="auto">
            <a:xfrm flipH="1">
              <a:off x="1627" y="1278"/>
              <a:ext cx="429" cy="509"/>
            </a:xfrm>
            <a:prstGeom prst="line">
              <a:avLst/>
            </a:prstGeom>
            <a:noFill/>
            <a:ln w="36720">
              <a:solidFill>
                <a:srgbClr val="E6FF00"/>
              </a:solidFill>
              <a:round/>
              <a:headEnd/>
              <a:tailEnd/>
            </a:ln>
          </p:spPr>
          <p:txBody>
            <a:bodyPr>
              <a:prstTxWarp prst="textNoShape">
                <a:avLst/>
              </a:prstTxWarp>
            </a:bodyPr>
            <a:lstStyle/>
            <a:p>
              <a:endParaRPr lang="en-US"/>
            </a:p>
          </p:txBody>
        </p:sp>
        <p:sp>
          <p:nvSpPr>
            <p:cNvPr id="11" name="Line 9"/>
            <p:cNvSpPr>
              <a:spLocks noChangeShapeType="1"/>
            </p:cNvSpPr>
            <p:nvPr/>
          </p:nvSpPr>
          <p:spPr bwMode="auto">
            <a:xfrm flipH="1" flipV="1">
              <a:off x="1730" y="1019"/>
              <a:ext cx="1151" cy="506"/>
            </a:xfrm>
            <a:prstGeom prst="line">
              <a:avLst/>
            </a:prstGeom>
            <a:noFill/>
            <a:ln w="54720">
              <a:solidFill>
                <a:srgbClr val="E6FF00"/>
              </a:solidFill>
              <a:round/>
              <a:headEnd type="stealth" w="med" len="med"/>
              <a:tailEnd type="stealth" w="med" len="med"/>
            </a:ln>
          </p:spPr>
          <p:txBody>
            <a:bodyPr>
              <a:prstTxWarp prst="textNoShape">
                <a:avLst/>
              </a:prstTxWarp>
            </a:bodyPr>
            <a:lstStyle/>
            <a:p>
              <a:endParaRPr lang="en-US"/>
            </a:p>
          </p:txBody>
        </p:sp>
      </p:grpSp>
      <p:sp>
        <p:nvSpPr>
          <p:cNvPr id="12" name="Text Box 2"/>
          <p:cNvSpPr txBox="1">
            <a:spLocks noChangeArrowheads="1"/>
          </p:cNvSpPr>
          <p:nvPr/>
        </p:nvSpPr>
        <p:spPr bwMode="auto">
          <a:xfrm>
            <a:off x="609600" y="4724400"/>
            <a:ext cx="5715000" cy="1323439"/>
          </a:xfrm>
          <a:prstGeom prst="rect">
            <a:avLst/>
          </a:prstGeom>
          <a:noFill/>
          <a:ln w="9525">
            <a:noFill/>
            <a:miter lim="800000"/>
            <a:headEnd/>
            <a:tailEnd/>
          </a:ln>
          <a:effectLst/>
        </p:spPr>
        <p:txBody>
          <a:bodyPr wrap="square">
            <a:prstTxWarp prst="textNoShape">
              <a:avLst/>
            </a:prstTxWarp>
            <a:spAutoFit/>
          </a:bodyPr>
          <a:lstStyle/>
          <a:p>
            <a:r>
              <a:rPr lang="en-US" sz="1600" dirty="0">
                <a:latin typeface="Calibri" charset="0"/>
              </a:rPr>
              <a:t>Map of open water area of Alaska’s North Slope and detailed view of the </a:t>
            </a:r>
            <a:r>
              <a:rPr lang="en-US" sz="1600" dirty="0" err="1">
                <a:latin typeface="Calibri" charset="0"/>
              </a:rPr>
              <a:t>Kuparuk</a:t>
            </a:r>
            <a:r>
              <a:rPr lang="en-US" sz="1600" dirty="0">
                <a:latin typeface="Calibri" charset="0"/>
              </a:rPr>
              <a:t> River Basin derived from JERS-1 SAR L-band data. Blue represents open water. The SAR mosaic of Alaska was assembled from imagery collected during mid-summer of 1998.</a:t>
            </a:r>
            <a:r>
              <a:rPr lang="en-US" sz="1600" dirty="0" smtClean="0">
                <a:latin typeface="Calibri" charset="0"/>
              </a:rPr>
              <a:t> (</a:t>
            </a:r>
            <a:r>
              <a:rPr lang="en-US" sz="1600" dirty="0">
                <a:latin typeface="Calibri" charset="0"/>
              </a:rPr>
              <a:t>J. Whitcomb et al. 2009. </a:t>
            </a:r>
            <a:r>
              <a:rPr lang="en-US" sz="1600" i="1" dirty="0">
                <a:latin typeface="Calibri" charset="0"/>
              </a:rPr>
              <a:t>Can. J. Rem. Sens</a:t>
            </a:r>
            <a:r>
              <a:rPr lang="en-US" sz="1600" dirty="0">
                <a:latin typeface="Calibri" charset="0"/>
              </a:rPr>
              <a:t>. 35, 54-72). </a:t>
            </a:r>
          </a:p>
        </p:txBody>
      </p:sp>
      <p:pic>
        <p:nvPicPr>
          <p:cNvPr id="13" name="Picture 12"/>
          <p:cNvPicPr>
            <a:picLocks noChangeAspect="1"/>
          </p:cNvPicPr>
          <p:nvPr/>
        </p:nvPicPr>
        <p:blipFill>
          <a:blip r:embed="rId5"/>
          <a:stretch>
            <a:fillRect/>
          </a:stretch>
        </p:blipFill>
        <p:spPr>
          <a:xfrm>
            <a:off x="6553200" y="1981200"/>
            <a:ext cx="1441837" cy="22098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8888013" y="6611779"/>
            <a:ext cx="255987" cy="246221"/>
          </a:xfrm>
          <a:prstGeom prst="rect">
            <a:avLst/>
          </a:prstGeom>
          <a:noFill/>
        </p:spPr>
        <p:txBody>
          <a:bodyPr wrap="none" rtlCol="0">
            <a:spAutoFit/>
          </a:bodyPr>
          <a:lstStyle/>
          <a:p>
            <a:r>
              <a:rPr lang="en-US" sz="1000" dirty="0" smtClean="0"/>
              <a:t>6</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Wetlands classification using SAR data</a:t>
            </a:r>
            <a:endParaRPr lang="en-US" dirty="0"/>
          </a:p>
        </p:txBody>
      </p:sp>
      <p:pic>
        <p:nvPicPr>
          <p:cNvPr id="5" name="Picture 4" descr="ScreenHunter_02 May"/>
          <p:cNvPicPr>
            <a:picLocks noChangeAspect="1" noChangeArrowheads="1"/>
          </p:cNvPicPr>
          <p:nvPr/>
        </p:nvPicPr>
        <p:blipFill>
          <a:blip r:embed="rId2"/>
          <a:srcRect/>
          <a:stretch>
            <a:fillRect/>
          </a:stretch>
        </p:blipFill>
        <p:spPr bwMode="auto">
          <a:xfrm>
            <a:off x="457200" y="1647825"/>
            <a:ext cx="4857750" cy="39909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638800" y="2667000"/>
            <a:ext cx="2971800" cy="2246769"/>
          </a:xfrm>
          <a:prstGeom prst="rect">
            <a:avLst/>
          </a:prstGeom>
        </p:spPr>
        <p:txBody>
          <a:bodyPr wrap="square">
            <a:spAutoFit/>
          </a:bodyPr>
          <a:lstStyle/>
          <a:p>
            <a:r>
              <a:rPr lang="en-US" sz="1400" dirty="0" smtClean="0">
                <a:latin typeface="Calibri"/>
                <a:cs typeface="Calibri"/>
              </a:rPr>
              <a:t>Classified high-water (inundation) mosaic derived from L-band SAR imagery from JERS-1 for the </a:t>
            </a:r>
            <a:r>
              <a:rPr lang="en-US" sz="1400" dirty="0" err="1" smtClean="0">
                <a:latin typeface="Calibri"/>
                <a:cs typeface="Calibri"/>
              </a:rPr>
              <a:t>Cabaliana</a:t>
            </a:r>
            <a:r>
              <a:rPr lang="en-US" sz="1400" dirty="0" smtClean="0">
                <a:latin typeface="Calibri"/>
                <a:cs typeface="Calibri"/>
              </a:rPr>
              <a:t> floodplain along the </a:t>
            </a:r>
            <a:r>
              <a:rPr lang="en-US" sz="1400" dirty="0" err="1" smtClean="0">
                <a:latin typeface="Calibri"/>
                <a:cs typeface="Calibri"/>
              </a:rPr>
              <a:t>Solimoes</a:t>
            </a:r>
            <a:r>
              <a:rPr lang="en-US" sz="1400" dirty="0" smtClean="0">
                <a:latin typeface="Calibri"/>
                <a:cs typeface="Calibri"/>
              </a:rPr>
              <a:t> river, Amazonas, Brazil. Classes are open water (blue), flooded forest (white), flooded herbaceous (floating meadows; magenta), flooded woodland (tan), non-flooded forest (green), and non-wetland (black). </a:t>
            </a:r>
            <a:endParaRPr lang="en-US" sz="1400" dirty="0">
              <a:latin typeface="Calibri"/>
              <a:cs typeface="Calibri"/>
            </a:endParaRPr>
          </a:p>
        </p:txBody>
      </p:sp>
      <p:sp>
        <p:nvSpPr>
          <p:cNvPr id="7" name="Rectangle 6"/>
          <p:cNvSpPr/>
          <p:nvPr/>
        </p:nvSpPr>
        <p:spPr>
          <a:xfrm>
            <a:off x="457200" y="5923002"/>
            <a:ext cx="8229600" cy="553998"/>
          </a:xfrm>
          <a:prstGeom prst="rect">
            <a:avLst/>
          </a:prstGeom>
        </p:spPr>
        <p:txBody>
          <a:bodyPr wrap="square">
            <a:spAutoFit/>
          </a:bodyPr>
          <a:lstStyle/>
          <a:p>
            <a:r>
              <a:rPr lang="en-US" sz="1000" dirty="0" smtClean="0">
                <a:latin typeface="Calibri"/>
                <a:cs typeface="Calibri"/>
              </a:rPr>
              <a:t>Source: Lowry J, Hess L &amp; </a:t>
            </a:r>
            <a:r>
              <a:rPr lang="en-US" sz="1000" dirty="0" err="1" smtClean="0">
                <a:latin typeface="Calibri"/>
                <a:cs typeface="Calibri"/>
              </a:rPr>
              <a:t>Rosenqvist</a:t>
            </a:r>
            <a:r>
              <a:rPr lang="en-US" sz="1000" dirty="0" smtClean="0">
                <a:latin typeface="Calibri"/>
                <a:cs typeface="Calibri"/>
              </a:rPr>
              <a:t> A 2009. Mapping and monitoring wetlands around the world using ALOS PALSAR: the ALOS Kyoto and Carbon Initiative wetland products. In </a:t>
            </a:r>
            <a:r>
              <a:rPr lang="en-US" sz="1000" i="1" dirty="0" smtClean="0">
                <a:latin typeface="Calibri"/>
                <a:cs typeface="Calibri"/>
              </a:rPr>
              <a:t>Lecture Notes in </a:t>
            </a:r>
            <a:r>
              <a:rPr lang="en-US" sz="1000" i="1" dirty="0" err="1" smtClean="0">
                <a:latin typeface="Calibri"/>
                <a:cs typeface="Calibri"/>
              </a:rPr>
              <a:t>Geoinformation</a:t>
            </a:r>
            <a:r>
              <a:rPr lang="en-US" sz="1000" i="1" dirty="0" smtClean="0">
                <a:latin typeface="Calibri"/>
                <a:cs typeface="Calibri"/>
              </a:rPr>
              <a:t> and Cartography - Innovations in Remote Sensing and </a:t>
            </a:r>
            <a:r>
              <a:rPr lang="en-US" sz="1000" i="1" dirty="0" err="1" smtClean="0">
                <a:latin typeface="Calibri"/>
                <a:cs typeface="Calibri"/>
              </a:rPr>
              <a:t>Photogrammetry</a:t>
            </a:r>
            <a:r>
              <a:rPr lang="en-US" sz="1000" i="1" dirty="0" smtClean="0">
                <a:latin typeface="Calibri"/>
                <a:cs typeface="Calibri"/>
              </a:rPr>
              <a:t>, </a:t>
            </a:r>
            <a:r>
              <a:rPr lang="en-US" sz="1000" dirty="0" smtClean="0">
                <a:latin typeface="Calibri"/>
                <a:cs typeface="Calibri"/>
              </a:rPr>
              <a:t>eds. S Jones &amp; K </a:t>
            </a:r>
            <a:r>
              <a:rPr lang="en-US" sz="1000" dirty="0" err="1" smtClean="0">
                <a:latin typeface="Calibri"/>
                <a:cs typeface="Calibri"/>
              </a:rPr>
              <a:t>Reinke</a:t>
            </a:r>
            <a:r>
              <a:rPr lang="en-US" sz="1000" dirty="0" smtClean="0">
                <a:latin typeface="Calibri"/>
                <a:cs typeface="Calibri"/>
              </a:rPr>
              <a:t>. Springer-</a:t>
            </a:r>
            <a:r>
              <a:rPr lang="en-US" sz="1000" dirty="0" err="1" smtClean="0">
                <a:latin typeface="Calibri"/>
                <a:cs typeface="Calibri"/>
              </a:rPr>
              <a:t>Verlag</a:t>
            </a:r>
            <a:r>
              <a:rPr lang="en-US" sz="1000" dirty="0" smtClean="0">
                <a:latin typeface="Calibri"/>
                <a:cs typeface="Calibri"/>
              </a:rPr>
              <a:t>, Berlin, 105-120.</a:t>
            </a:r>
            <a:endParaRPr lang="en-US" sz="1000" dirty="0">
              <a:latin typeface="Calibri"/>
              <a:cs typeface="Calibri"/>
            </a:endParaRPr>
          </a:p>
        </p:txBody>
      </p:sp>
      <p:sp>
        <p:nvSpPr>
          <p:cNvPr id="12" name="TextBox 11"/>
          <p:cNvSpPr txBox="1"/>
          <p:nvPr/>
        </p:nvSpPr>
        <p:spPr>
          <a:xfrm>
            <a:off x="8888013" y="6611779"/>
            <a:ext cx="255987" cy="246221"/>
          </a:xfrm>
          <a:prstGeom prst="rect">
            <a:avLst/>
          </a:prstGeom>
          <a:noFill/>
        </p:spPr>
        <p:txBody>
          <a:bodyPr wrap="none" rtlCol="0">
            <a:spAutoFit/>
          </a:bodyPr>
          <a:lstStyle/>
          <a:p>
            <a:r>
              <a:rPr lang="en-US" sz="1000" dirty="0" smtClean="0"/>
              <a:t>7</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Biomass estimation: Applications</a:t>
            </a:r>
          </a:p>
        </p:txBody>
      </p:sp>
      <p:pic>
        <p:nvPicPr>
          <p:cNvPr id="23" name="Picture 22"/>
          <p:cNvPicPr>
            <a:picLocks noChangeAspect="1"/>
          </p:cNvPicPr>
          <p:nvPr/>
        </p:nvPicPr>
        <p:blipFill>
          <a:blip r:embed="rId3"/>
          <a:srcRect b="21591"/>
          <a:stretch>
            <a:fillRect/>
          </a:stretch>
        </p:blipFill>
        <p:spPr>
          <a:xfrm>
            <a:off x="5056853" y="1447800"/>
            <a:ext cx="3782347" cy="2133600"/>
          </a:xfrm>
          <a:prstGeom prst="rect">
            <a:avLst/>
          </a:prstGeom>
        </p:spPr>
      </p:pic>
      <p:sp>
        <p:nvSpPr>
          <p:cNvPr id="24" name="TextBox 23"/>
          <p:cNvSpPr txBox="1"/>
          <p:nvPr/>
        </p:nvSpPr>
        <p:spPr>
          <a:xfrm>
            <a:off x="609600" y="1447800"/>
            <a:ext cx="4495800" cy="2031325"/>
          </a:xfrm>
          <a:prstGeom prst="rect">
            <a:avLst/>
          </a:prstGeom>
          <a:noFill/>
        </p:spPr>
        <p:txBody>
          <a:bodyPr wrap="square" rtlCol="0">
            <a:spAutoFit/>
          </a:bodyPr>
          <a:lstStyle/>
          <a:p>
            <a:pPr>
              <a:buFont typeface="Arial"/>
              <a:buChar char="•"/>
            </a:pPr>
            <a:r>
              <a:rPr lang="en-US" dirty="0" smtClean="0"/>
              <a:t>Carbon accounting</a:t>
            </a:r>
          </a:p>
          <a:p>
            <a:pPr>
              <a:buFont typeface="Arial"/>
              <a:buChar char="•"/>
            </a:pPr>
            <a:endParaRPr lang="en-US" dirty="0" smtClean="0"/>
          </a:p>
          <a:p>
            <a:pPr>
              <a:buFont typeface="Arial"/>
              <a:buChar char="•"/>
            </a:pPr>
            <a:r>
              <a:rPr lang="en-US" dirty="0" smtClean="0"/>
              <a:t>Green house gas source/sink estimates</a:t>
            </a:r>
          </a:p>
          <a:p>
            <a:pPr>
              <a:buFont typeface="Arial"/>
              <a:buChar char="•"/>
            </a:pPr>
            <a:endParaRPr lang="en-US" dirty="0" smtClean="0"/>
          </a:p>
          <a:p>
            <a:pPr>
              <a:buFont typeface="Arial"/>
              <a:buChar char="•"/>
            </a:pPr>
            <a:r>
              <a:rPr lang="en-US" dirty="0" smtClean="0"/>
              <a:t>Climate change studies</a:t>
            </a:r>
          </a:p>
          <a:p>
            <a:pPr>
              <a:buFont typeface="Arial"/>
              <a:buChar char="•"/>
            </a:pPr>
            <a:endParaRPr lang="en-US" dirty="0" smtClean="0"/>
          </a:p>
          <a:p>
            <a:pPr>
              <a:buFont typeface="Arial"/>
              <a:buChar char="•"/>
            </a:pPr>
            <a:r>
              <a:rPr lang="en-US" dirty="0" smtClean="0"/>
              <a:t>Policy decisions</a:t>
            </a:r>
            <a:endParaRPr lang="en-US" dirty="0"/>
          </a:p>
        </p:txBody>
      </p:sp>
      <p:pic>
        <p:nvPicPr>
          <p:cNvPr id="26" name="Picture 25"/>
          <p:cNvPicPr>
            <a:picLocks noChangeAspect="1"/>
          </p:cNvPicPr>
          <p:nvPr/>
        </p:nvPicPr>
        <p:blipFill>
          <a:blip r:embed="rId4"/>
          <a:srcRect b="11313"/>
          <a:stretch>
            <a:fillRect/>
          </a:stretch>
        </p:blipFill>
        <p:spPr>
          <a:xfrm>
            <a:off x="533400" y="3720445"/>
            <a:ext cx="4686300" cy="2527955"/>
          </a:xfrm>
          <a:prstGeom prst="rect">
            <a:avLst/>
          </a:prstGeom>
        </p:spPr>
      </p:pic>
      <p:sp>
        <p:nvSpPr>
          <p:cNvPr id="27" name="TextBox 26"/>
          <p:cNvSpPr txBox="1"/>
          <p:nvPr/>
        </p:nvSpPr>
        <p:spPr>
          <a:xfrm>
            <a:off x="3505200" y="4876800"/>
            <a:ext cx="3352800" cy="954107"/>
          </a:xfrm>
          <a:prstGeom prst="rect">
            <a:avLst/>
          </a:prstGeom>
          <a:noFill/>
        </p:spPr>
        <p:txBody>
          <a:bodyPr wrap="square" rtlCol="0">
            <a:spAutoFit/>
          </a:bodyPr>
          <a:lstStyle/>
          <a:p>
            <a:r>
              <a:rPr lang="en-US" sz="1400" dirty="0" smtClean="0">
                <a:latin typeface="Calibri"/>
                <a:cs typeface="Calibri"/>
              </a:rPr>
              <a:t>Relationships between backscattering coefficient and above-ground biomass density. Source: http://</a:t>
            </a:r>
            <a:r>
              <a:rPr lang="en-US" sz="1400" dirty="0" err="1" smtClean="0">
                <a:latin typeface="Calibri"/>
                <a:cs typeface="Calibri"/>
              </a:rPr>
              <a:t>www.eci.ox.ac.uk/research/biodiversity/linkcarbon.php</a:t>
            </a:r>
            <a:endParaRPr lang="en-US" sz="1400" dirty="0">
              <a:latin typeface="Calibri"/>
              <a:cs typeface="Calibri"/>
            </a:endParaRPr>
          </a:p>
        </p:txBody>
      </p:sp>
      <p:sp>
        <p:nvSpPr>
          <p:cNvPr id="12" name="TextBox 11"/>
          <p:cNvSpPr txBox="1"/>
          <p:nvPr/>
        </p:nvSpPr>
        <p:spPr>
          <a:xfrm>
            <a:off x="8888013" y="6611779"/>
            <a:ext cx="255987" cy="246221"/>
          </a:xfrm>
          <a:prstGeom prst="rect">
            <a:avLst/>
          </a:prstGeom>
          <a:noFill/>
        </p:spPr>
        <p:txBody>
          <a:bodyPr wrap="none" rtlCol="0">
            <a:spAutoFit/>
          </a:bodyPr>
          <a:lstStyle/>
          <a:p>
            <a:r>
              <a:rPr lang="en-US" sz="1000" dirty="0" smtClean="0"/>
              <a:t>8</a:t>
            </a:r>
            <a:endParaRPr lang="en-US"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NL_DAAC_Tutorials_Template">
  <a:themeElements>
    <a:clrScheme name="Tutorial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utorials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utorials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torials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torials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torials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torials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torials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torials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torials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torials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torials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torials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torials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ORNL_DAAC_Tutorials_Template.pot</Template>
  <TotalTime>393</TotalTime>
  <Words>1340</Words>
  <Application>Microsoft Macintosh PowerPoint</Application>
  <PresentationFormat>On-screen Show (4:3)</PresentationFormat>
  <Paragraphs>111</Paragraphs>
  <Slides>12</Slides>
  <Notes>5</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ORNL_DAAC_Tutorials_Template</vt:lpstr>
      <vt:lpstr>SAR Data Use</vt:lpstr>
      <vt:lpstr>Mapping Freeze-Thaw state :  Why is it important?</vt:lpstr>
      <vt:lpstr>Using SAR data to identify freeze-thaw state change</vt:lpstr>
      <vt:lpstr>Dielectric constant for liquid water and ice</vt:lpstr>
      <vt:lpstr>Time-Series L-band Classification of Freeze-Thaw</vt:lpstr>
      <vt:lpstr>Open Water mapping using L-Band RADAR: Importance of Mapping wetlands</vt:lpstr>
      <vt:lpstr>Wetlands Mapping</vt:lpstr>
      <vt:lpstr>Wetlands classification using SAR data</vt:lpstr>
      <vt:lpstr>Slide 9</vt:lpstr>
      <vt:lpstr>Slide 10</vt:lpstr>
      <vt:lpstr>Slide 11</vt:lpstr>
      <vt:lpstr>Slide 12</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Mercury Tutorial</dc:title>
  <dc:creator>Suresh K.S. Vannan</dc:creator>
  <cp:lastModifiedBy>Suresh K.S. Vannan</cp:lastModifiedBy>
  <cp:revision>58</cp:revision>
  <cp:lastPrinted>1601-01-01T00:00:00Z</cp:lastPrinted>
  <dcterms:created xsi:type="dcterms:W3CDTF">2011-06-06T12:56:16Z</dcterms:created>
  <dcterms:modified xsi:type="dcterms:W3CDTF">2011-06-06T14:14:02Z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